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8" r:id="rId5"/>
    <p:sldId id="2564" r:id="rId6"/>
    <p:sldId id="2565" r:id="rId7"/>
    <p:sldId id="2566" r:id="rId8"/>
    <p:sldId id="25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RAD Abstract Presentation Template for Bee Research Conferences" id="{E89953AE-0236-4636-8563-6FE84100CD48}">
          <p14:sldIdLst/>
        </p14:section>
        <p14:section name="IMRAD-Based Abstract Structure" id="{51467A64-06AD-4235-8848-237EF297B556}">
          <p14:sldIdLst>
            <p14:sldId id="2568"/>
            <p14:sldId id="2564"/>
            <p14:sldId id="2565"/>
            <p14:sldId id="2566"/>
            <p14:sldId id="25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3996A-F8E4-4F3B-900B-A4933D0938CC}" v="6" dt="2026-04-05T20:44:09.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662"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onja Sibila Lebe" userId="2b399987-1f0d-4bd4-b6b5-28f6dc9880cd" providerId="ADAL" clId="{C77E24E5-124C-4BBB-9AD5-FD08D3A35732}"/>
    <pc:docChg chg="undo custSel addSld delSld modSld modSection">
      <pc:chgData name="Dr. Sonja Sibila Lebe" userId="2b399987-1f0d-4bd4-b6b5-28f6dc9880cd" providerId="ADAL" clId="{C77E24E5-124C-4BBB-9AD5-FD08D3A35732}" dt="2026-04-05T20:44:14.565" v="414" actId="47"/>
      <pc:docMkLst>
        <pc:docMk/>
      </pc:docMkLst>
      <pc:sldChg chg="modSp add del mod">
        <pc:chgData name="Dr. Sonja Sibila Lebe" userId="2b399987-1f0d-4bd4-b6b5-28f6dc9880cd" providerId="ADAL" clId="{C77E24E5-124C-4BBB-9AD5-FD08D3A35732}" dt="2026-04-05T19:22:26.411" v="19" actId="47"/>
        <pc:sldMkLst>
          <pc:docMk/>
          <pc:sldMk cId="0" sldId="256"/>
        </pc:sldMkLst>
        <pc:spChg chg="mod">
          <ac:chgData name="Dr. Sonja Sibila Lebe" userId="2b399987-1f0d-4bd4-b6b5-28f6dc9880cd" providerId="ADAL" clId="{C77E24E5-124C-4BBB-9AD5-FD08D3A35732}" dt="2026-04-05T19:21:02.376" v="6" actId="27636"/>
          <ac:spMkLst>
            <pc:docMk/>
            <pc:sldMk cId="0" sldId="256"/>
            <ac:spMk id="6" creationId="{EE404B7E-A7BF-6D0E-FDD1-99B00074DCF3}"/>
          </ac:spMkLst>
        </pc:spChg>
      </pc:sldChg>
      <pc:sldChg chg="delSp modSp del mod">
        <pc:chgData name="Dr. Sonja Sibila Lebe" userId="2b399987-1f0d-4bd4-b6b5-28f6dc9880cd" providerId="ADAL" clId="{C77E24E5-124C-4BBB-9AD5-FD08D3A35732}" dt="2026-04-05T19:18:13.795" v="2" actId="47"/>
        <pc:sldMkLst>
          <pc:docMk/>
          <pc:sldMk cId="3767474506" sldId="2561"/>
        </pc:sldMkLst>
        <pc:spChg chg="mod">
          <ac:chgData name="Dr. Sonja Sibila Lebe" userId="2b399987-1f0d-4bd4-b6b5-28f6dc9880cd" providerId="ADAL" clId="{C77E24E5-124C-4BBB-9AD5-FD08D3A35732}" dt="2026-04-05T19:17:58.302" v="1" actId="6549"/>
          <ac:spMkLst>
            <pc:docMk/>
            <pc:sldMk cId="3767474506" sldId="2561"/>
            <ac:spMk id="2" creationId="{842A5521-8A03-8AA2-7A8E-8CF72068D61F}"/>
          </ac:spMkLst>
        </pc:spChg>
        <pc:picChg chg="del">
          <ac:chgData name="Dr. Sonja Sibila Lebe" userId="2b399987-1f0d-4bd4-b6b5-28f6dc9880cd" providerId="ADAL" clId="{C77E24E5-124C-4BBB-9AD5-FD08D3A35732}" dt="2026-04-05T19:17:48.150" v="0" actId="478"/>
          <ac:picMkLst>
            <pc:docMk/>
            <pc:sldMk cId="3767474506" sldId="2561"/>
            <ac:picMk id="4" creationId="{D9953437-A02F-4F02-BF5A-F272481A92C5}"/>
          </ac:picMkLst>
        </pc:picChg>
      </pc:sldChg>
      <pc:sldChg chg="addSp modSp del mod">
        <pc:chgData name="Dr. Sonja Sibila Lebe" userId="2b399987-1f0d-4bd4-b6b5-28f6dc9880cd" providerId="ADAL" clId="{C77E24E5-124C-4BBB-9AD5-FD08D3A35732}" dt="2026-04-05T20:44:12.098" v="413" actId="47"/>
        <pc:sldMkLst>
          <pc:docMk/>
          <pc:sldMk cId="271152519" sldId="2562"/>
        </pc:sldMkLst>
        <pc:spChg chg="mod">
          <ac:chgData name="Dr. Sonja Sibila Lebe" userId="2b399987-1f0d-4bd4-b6b5-28f6dc9880cd" providerId="ADAL" clId="{C77E24E5-124C-4BBB-9AD5-FD08D3A35732}" dt="2026-04-05T19:21:50.847" v="16" actId="255"/>
          <ac:spMkLst>
            <pc:docMk/>
            <pc:sldMk cId="271152519" sldId="2562"/>
            <ac:spMk id="2" creationId="{3BD36D33-BDCA-9AAB-FE44-0A3A7C89B15D}"/>
          </ac:spMkLst>
        </pc:spChg>
        <pc:spChg chg="add mod">
          <ac:chgData name="Dr. Sonja Sibila Lebe" userId="2b399987-1f0d-4bd4-b6b5-28f6dc9880cd" providerId="ADAL" clId="{C77E24E5-124C-4BBB-9AD5-FD08D3A35732}" dt="2026-04-05T19:22:12.207" v="18" actId="27636"/>
          <ac:spMkLst>
            <pc:docMk/>
            <pc:sldMk cId="271152519" sldId="2562"/>
            <ac:spMk id="3" creationId="{22F75FBB-92D8-76AF-4630-978CBEE95B49}"/>
          </ac:spMkLst>
        </pc:spChg>
      </pc:sldChg>
      <pc:sldChg chg="addSp delSp modSp del mod">
        <pc:chgData name="Dr. Sonja Sibila Lebe" userId="2b399987-1f0d-4bd4-b6b5-28f6dc9880cd" providerId="ADAL" clId="{C77E24E5-124C-4BBB-9AD5-FD08D3A35732}" dt="2026-04-05T20:44:14.565" v="414" actId="47"/>
        <pc:sldMkLst>
          <pc:docMk/>
          <pc:sldMk cId="2448390338" sldId="2563"/>
        </pc:sldMkLst>
        <pc:spChg chg="mod">
          <ac:chgData name="Dr. Sonja Sibila Lebe" userId="2b399987-1f0d-4bd4-b6b5-28f6dc9880cd" providerId="ADAL" clId="{C77E24E5-124C-4BBB-9AD5-FD08D3A35732}" dt="2026-04-05T19:47:23.169" v="172" actId="6549"/>
          <ac:spMkLst>
            <pc:docMk/>
            <pc:sldMk cId="2448390338" sldId="2563"/>
            <ac:spMk id="2" creationId="{668E3548-E207-33C3-A818-2F5E03AAACD4}"/>
          </ac:spMkLst>
        </pc:spChg>
        <pc:spChg chg="mod">
          <ac:chgData name="Dr. Sonja Sibila Lebe" userId="2b399987-1f0d-4bd4-b6b5-28f6dc9880cd" providerId="ADAL" clId="{C77E24E5-124C-4BBB-9AD5-FD08D3A35732}" dt="2026-04-05T19:50:08.666" v="231" actId="20577"/>
          <ac:spMkLst>
            <pc:docMk/>
            <pc:sldMk cId="2448390338" sldId="2563"/>
            <ac:spMk id="4" creationId="{36ABB0E3-F6BB-A38D-C587-8B1989D5B97E}"/>
          </ac:spMkLst>
        </pc:spChg>
        <pc:spChg chg="add del mod">
          <ac:chgData name="Dr. Sonja Sibila Lebe" userId="2b399987-1f0d-4bd4-b6b5-28f6dc9880cd" providerId="ADAL" clId="{C77E24E5-124C-4BBB-9AD5-FD08D3A35732}" dt="2026-04-05T19:32:42.820" v="145" actId="478"/>
          <ac:spMkLst>
            <pc:docMk/>
            <pc:sldMk cId="2448390338" sldId="2563"/>
            <ac:spMk id="6" creationId="{2DFCDB59-E3DB-4F77-9BF2-24F64BC24F72}"/>
          </ac:spMkLst>
        </pc:spChg>
        <pc:picChg chg="del">
          <ac:chgData name="Dr. Sonja Sibila Lebe" userId="2b399987-1f0d-4bd4-b6b5-28f6dc9880cd" providerId="ADAL" clId="{C77E24E5-124C-4BBB-9AD5-FD08D3A35732}" dt="2026-04-05T19:32:37.950" v="144" actId="478"/>
          <ac:picMkLst>
            <pc:docMk/>
            <pc:sldMk cId="2448390338" sldId="2563"/>
            <ac:picMk id="5" creationId="{A76F7866-3B69-4E09-A99E-2B29F84C46D5}"/>
          </ac:picMkLst>
        </pc:picChg>
      </pc:sldChg>
      <pc:sldChg chg="addSp delSp modSp mod">
        <pc:chgData name="Dr. Sonja Sibila Lebe" userId="2b399987-1f0d-4bd4-b6b5-28f6dc9880cd" providerId="ADAL" clId="{C77E24E5-124C-4BBB-9AD5-FD08D3A35732}" dt="2026-04-05T19:52:50.335" v="273" actId="20577"/>
        <pc:sldMkLst>
          <pc:docMk/>
          <pc:sldMk cId="2877043796" sldId="2564"/>
        </pc:sldMkLst>
        <pc:spChg chg="mod">
          <ac:chgData name="Dr. Sonja Sibila Lebe" userId="2b399987-1f0d-4bd4-b6b5-28f6dc9880cd" providerId="ADAL" clId="{C77E24E5-124C-4BBB-9AD5-FD08D3A35732}" dt="2026-04-05T19:32:16.115" v="142" actId="14100"/>
          <ac:spMkLst>
            <pc:docMk/>
            <pc:sldMk cId="2877043796" sldId="2564"/>
            <ac:spMk id="2" creationId="{F089BD2E-F6CF-B50C-64DA-A48BE48AA0C1}"/>
          </ac:spMkLst>
        </pc:spChg>
        <pc:spChg chg="mod">
          <ac:chgData name="Dr. Sonja Sibila Lebe" userId="2b399987-1f0d-4bd4-b6b5-28f6dc9880cd" providerId="ADAL" clId="{C77E24E5-124C-4BBB-9AD5-FD08D3A35732}" dt="2026-04-05T19:52:50.335" v="273" actId="20577"/>
          <ac:spMkLst>
            <pc:docMk/>
            <pc:sldMk cId="2877043796" sldId="2564"/>
            <ac:spMk id="4" creationId="{2FD5F89A-D36A-0E47-6B7D-1DD6C91B665A}"/>
          </ac:spMkLst>
        </pc:spChg>
        <pc:spChg chg="add del mod">
          <ac:chgData name="Dr. Sonja Sibila Lebe" userId="2b399987-1f0d-4bd4-b6b5-28f6dc9880cd" providerId="ADAL" clId="{C77E24E5-124C-4BBB-9AD5-FD08D3A35732}" dt="2026-04-05T19:31:51.339" v="138" actId="478"/>
          <ac:spMkLst>
            <pc:docMk/>
            <pc:sldMk cId="2877043796" sldId="2564"/>
            <ac:spMk id="6" creationId="{62FFF7F4-2A86-225A-1775-0F1C9F35514D}"/>
          </ac:spMkLst>
        </pc:spChg>
        <pc:picChg chg="del">
          <ac:chgData name="Dr. Sonja Sibila Lebe" userId="2b399987-1f0d-4bd4-b6b5-28f6dc9880cd" providerId="ADAL" clId="{C77E24E5-124C-4BBB-9AD5-FD08D3A35732}" dt="2026-04-05T19:31:48.629" v="137" actId="478"/>
          <ac:picMkLst>
            <pc:docMk/>
            <pc:sldMk cId="2877043796" sldId="2564"/>
            <ac:picMk id="5" creationId="{E731D045-85E4-4AFA-A2F6-BCAB50B5DAA8}"/>
          </ac:picMkLst>
        </pc:picChg>
      </pc:sldChg>
      <pc:sldChg chg="addSp delSp modSp mod">
        <pc:chgData name="Dr. Sonja Sibila Lebe" userId="2b399987-1f0d-4bd4-b6b5-28f6dc9880cd" providerId="ADAL" clId="{C77E24E5-124C-4BBB-9AD5-FD08D3A35732}" dt="2026-04-05T19:54:13.999" v="308" actId="6549"/>
        <pc:sldMkLst>
          <pc:docMk/>
          <pc:sldMk cId="3501260755" sldId="2565"/>
        </pc:sldMkLst>
        <pc:spChg chg="mod">
          <ac:chgData name="Dr. Sonja Sibila Lebe" userId="2b399987-1f0d-4bd4-b6b5-28f6dc9880cd" providerId="ADAL" clId="{C77E24E5-124C-4BBB-9AD5-FD08D3A35732}" dt="2026-04-05T19:31:10.065" v="134" actId="1035"/>
          <ac:spMkLst>
            <pc:docMk/>
            <pc:sldMk cId="3501260755" sldId="2565"/>
            <ac:spMk id="2" creationId="{D3DA94C9-35AA-9DCC-A97C-10EF4BA7683E}"/>
          </ac:spMkLst>
        </pc:spChg>
        <pc:spChg chg="mod">
          <ac:chgData name="Dr. Sonja Sibila Lebe" userId="2b399987-1f0d-4bd4-b6b5-28f6dc9880cd" providerId="ADAL" clId="{C77E24E5-124C-4BBB-9AD5-FD08D3A35732}" dt="2026-04-05T19:54:13.999" v="308" actId="6549"/>
          <ac:spMkLst>
            <pc:docMk/>
            <pc:sldMk cId="3501260755" sldId="2565"/>
            <ac:spMk id="4" creationId="{09534302-430B-ECA5-B69D-C74FFBE38A70}"/>
          </ac:spMkLst>
        </pc:spChg>
        <pc:spChg chg="add del mod">
          <ac:chgData name="Dr. Sonja Sibila Lebe" userId="2b399987-1f0d-4bd4-b6b5-28f6dc9880cd" providerId="ADAL" clId="{C77E24E5-124C-4BBB-9AD5-FD08D3A35732}" dt="2026-04-05T19:30:39.615" v="115" actId="478"/>
          <ac:spMkLst>
            <pc:docMk/>
            <pc:sldMk cId="3501260755" sldId="2565"/>
            <ac:spMk id="6" creationId="{DAA00416-F226-E3EA-91FC-CDA38549EDD8}"/>
          </ac:spMkLst>
        </pc:spChg>
        <pc:picChg chg="del">
          <ac:chgData name="Dr. Sonja Sibila Lebe" userId="2b399987-1f0d-4bd4-b6b5-28f6dc9880cd" providerId="ADAL" clId="{C77E24E5-124C-4BBB-9AD5-FD08D3A35732}" dt="2026-04-05T19:30:36.481" v="114" actId="478"/>
          <ac:picMkLst>
            <pc:docMk/>
            <pc:sldMk cId="3501260755" sldId="2565"/>
            <ac:picMk id="5" creationId="{C535E5DA-1283-4C9B-BE89-FCFEC8931BD2}"/>
          </ac:picMkLst>
        </pc:picChg>
      </pc:sldChg>
      <pc:sldChg chg="addSp delSp modSp mod">
        <pc:chgData name="Dr. Sonja Sibila Lebe" userId="2b399987-1f0d-4bd4-b6b5-28f6dc9880cd" providerId="ADAL" clId="{C77E24E5-124C-4BBB-9AD5-FD08D3A35732}" dt="2026-04-05T20:02:00.923" v="375" actId="20577"/>
        <pc:sldMkLst>
          <pc:docMk/>
          <pc:sldMk cId="940993159" sldId="2566"/>
        </pc:sldMkLst>
        <pc:spChg chg="mod">
          <ac:chgData name="Dr. Sonja Sibila Lebe" userId="2b399987-1f0d-4bd4-b6b5-28f6dc9880cd" providerId="ADAL" clId="{C77E24E5-124C-4BBB-9AD5-FD08D3A35732}" dt="2026-04-05T19:30:08.532" v="76" actId="1035"/>
          <ac:spMkLst>
            <pc:docMk/>
            <pc:sldMk cId="940993159" sldId="2566"/>
            <ac:spMk id="2" creationId="{7C18B03F-A90E-E897-CA8F-7C44F4EB1AEF}"/>
          </ac:spMkLst>
        </pc:spChg>
        <pc:spChg chg="mod">
          <ac:chgData name="Dr. Sonja Sibila Lebe" userId="2b399987-1f0d-4bd4-b6b5-28f6dc9880cd" providerId="ADAL" clId="{C77E24E5-124C-4BBB-9AD5-FD08D3A35732}" dt="2026-04-05T20:02:00.923" v="375" actId="20577"/>
          <ac:spMkLst>
            <pc:docMk/>
            <pc:sldMk cId="940993159" sldId="2566"/>
            <ac:spMk id="4" creationId="{20A07618-0FBC-9AFB-873F-C7EC8C40327C}"/>
          </ac:spMkLst>
        </pc:spChg>
        <pc:spChg chg="add del mod">
          <ac:chgData name="Dr. Sonja Sibila Lebe" userId="2b399987-1f0d-4bd4-b6b5-28f6dc9880cd" providerId="ADAL" clId="{C77E24E5-124C-4BBB-9AD5-FD08D3A35732}" dt="2026-04-05T19:29:49.704" v="53" actId="478"/>
          <ac:spMkLst>
            <pc:docMk/>
            <pc:sldMk cId="940993159" sldId="2566"/>
            <ac:spMk id="6" creationId="{039E9AA0-6EFD-60B1-0B92-0D0E15A21E3A}"/>
          </ac:spMkLst>
        </pc:spChg>
        <pc:picChg chg="del">
          <ac:chgData name="Dr. Sonja Sibila Lebe" userId="2b399987-1f0d-4bd4-b6b5-28f6dc9880cd" providerId="ADAL" clId="{C77E24E5-124C-4BBB-9AD5-FD08D3A35732}" dt="2026-04-05T19:29:45.640" v="52" actId="478"/>
          <ac:picMkLst>
            <pc:docMk/>
            <pc:sldMk cId="940993159" sldId="2566"/>
            <ac:picMk id="5" creationId="{3BE13838-4971-4A80-8956-6BE6B76DD41D}"/>
          </ac:picMkLst>
        </pc:picChg>
      </pc:sldChg>
      <pc:sldChg chg="addSp delSp modSp mod">
        <pc:chgData name="Dr. Sonja Sibila Lebe" userId="2b399987-1f0d-4bd4-b6b5-28f6dc9880cd" providerId="ADAL" clId="{C77E24E5-124C-4BBB-9AD5-FD08D3A35732}" dt="2026-04-05T20:03:46.710" v="411" actId="20577"/>
        <pc:sldMkLst>
          <pc:docMk/>
          <pc:sldMk cId="1836227851" sldId="2567"/>
        </pc:sldMkLst>
        <pc:spChg chg="mod">
          <ac:chgData name="Dr. Sonja Sibila Lebe" userId="2b399987-1f0d-4bd4-b6b5-28f6dc9880cd" providerId="ADAL" clId="{C77E24E5-124C-4BBB-9AD5-FD08D3A35732}" dt="2026-04-05T20:02:33.077" v="390" actId="1035"/>
          <ac:spMkLst>
            <pc:docMk/>
            <pc:sldMk cId="1836227851" sldId="2567"/>
            <ac:spMk id="2" creationId="{4A6D42BB-9B81-92C0-BEAA-E8B57F3029D7}"/>
          </ac:spMkLst>
        </pc:spChg>
        <pc:spChg chg="mod">
          <ac:chgData name="Dr. Sonja Sibila Lebe" userId="2b399987-1f0d-4bd4-b6b5-28f6dc9880cd" providerId="ADAL" clId="{C77E24E5-124C-4BBB-9AD5-FD08D3A35732}" dt="2026-04-05T20:03:46.710" v="411" actId="20577"/>
          <ac:spMkLst>
            <pc:docMk/>
            <pc:sldMk cId="1836227851" sldId="2567"/>
            <ac:spMk id="4" creationId="{B854DD74-FC3E-CFA6-F7BF-43A9F22BB4EC}"/>
          </ac:spMkLst>
        </pc:spChg>
        <pc:spChg chg="add del mod">
          <ac:chgData name="Dr. Sonja Sibila Lebe" userId="2b399987-1f0d-4bd4-b6b5-28f6dc9880cd" providerId="ADAL" clId="{C77E24E5-124C-4BBB-9AD5-FD08D3A35732}" dt="2026-04-05T19:28:48.795" v="47" actId="478"/>
          <ac:spMkLst>
            <pc:docMk/>
            <pc:sldMk cId="1836227851" sldId="2567"/>
            <ac:spMk id="6" creationId="{5DC91461-32E0-4B62-4FA7-F854746FCE09}"/>
          </ac:spMkLst>
        </pc:spChg>
        <pc:picChg chg="del">
          <ac:chgData name="Dr. Sonja Sibila Lebe" userId="2b399987-1f0d-4bd4-b6b5-28f6dc9880cd" providerId="ADAL" clId="{C77E24E5-124C-4BBB-9AD5-FD08D3A35732}" dt="2026-04-05T19:28:45.007" v="46" actId="478"/>
          <ac:picMkLst>
            <pc:docMk/>
            <pc:sldMk cId="1836227851" sldId="2567"/>
            <ac:picMk id="5" creationId="{14492C20-F595-41C0-8972-7830D19DE859}"/>
          </ac:picMkLst>
        </pc:picChg>
      </pc:sldChg>
      <pc:sldChg chg="add">
        <pc:chgData name="Dr. Sonja Sibila Lebe" userId="2b399987-1f0d-4bd4-b6b5-28f6dc9880cd" providerId="ADAL" clId="{C77E24E5-124C-4BBB-9AD5-FD08D3A35732}" dt="2026-04-05T20:44:09.617" v="412"/>
        <pc:sldMkLst>
          <pc:docMk/>
          <pc:sldMk cId="1888869289" sldId="2568"/>
        </pc:sldMkLst>
      </pc:sldChg>
      <pc:sldMasterChg chg="delSldLayout">
        <pc:chgData name="Dr. Sonja Sibila Lebe" userId="2b399987-1f0d-4bd4-b6b5-28f6dc9880cd" providerId="ADAL" clId="{C77E24E5-124C-4BBB-9AD5-FD08D3A35732}" dt="2026-04-05T19:22:26.411" v="19" actId="47"/>
        <pc:sldMasterMkLst>
          <pc:docMk/>
          <pc:sldMasterMk cId="3256205576" sldId="2147483648"/>
        </pc:sldMasterMkLst>
        <pc:sldLayoutChg chg="del">
          <pc:chgData name="Dr. Sonja Sibila Lebe" userId="2b399987-1f0d-4bd4-b6b5-28f6dc9880cd" providerId="ADAL" clId="{C77E24E5-124C-4BBB-9AD5-FD08D3A35732}" dt="2026-04-05T19:22:26.411" v="19" actId="47"/>
          <pc:sldLayoutMkLst>
            <pc:docMk/>
            <pc:sldMasterMk cId="3256205576" sldId="2147483648"/>
            <pc:sldLayoutMk cId="1894535554" sldId="214748371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591B0-2216-4008-8DCE-672CBB9986D1}" type="datetimeFigureOut">
              <a:t>5. 04. 2026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3053E-C1DC-4B26-AA5B-4D2109C4F2C4}" type="slidenum">
              <a:t>‹#›</a:t>
            </a:fld>
            <a:endParaRPr lang="en-US"/>
          </a:p>
        </p:txBody>
      </p:sp>
    </p:spTree>
    <p:extLst>
      <p:ext uri="{BB962C8B-B14F-4D97-AF65-F5344CB8AC3E}">
        <p14:creationId xmlns:p14="http://schemas.microsoft.com/office/powerpoint/2010/main" val="345662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 and Context for Bee Research Abstracts, Introduction: Background and Research Rationale in Bee Studies, Methods: Study Design and Data Collection in Bee Research, Results: Key Findings from Bee-Related Research, Discussion: Interpretation and Implications for Bee Science</a:t>
            </a:r>
          </a:p>
        </p:txBody>
      </p:sp>
      <p:sp>
        <p:nvSpPr>
          <p:cNvPr id="4" name="Slide Number Placeholder 3"/>
          <p:cNvSpPr>
            <a:spLocks noGrp="1"/>
          </p:cNvSpPr>
          <p:nvPr>
            <p:ph type="sldNum" sz="quarter" idx="5"/>
          </p:nvPr>
        </p:nvSpPr>
        <p:spPr/>
        <p:txBody>
          <a:bodyPr/>
          <a:lstStyle/>
          <a:p>
            <a:fld id="{F768640E-E598-41D2-ABC8-4665A2491F2E}" type="slidenum">
              <a:t>1</a:t>
            </a:fld>
            <a:endParaRPr lang="en-US"/>
          </a:p>
        </p:txBody>
      </p:sp>
    </p:spTree>
    <p:extLst>
      <p:ext uri="{BB962C8B-B14F-4D97-AF65-F5344CB8AC3E}">
        <p14:creationId xmlns:p14="http://schemas.microsoft.com/office/powerpoint/2010/main" val="184851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Introduction slide in an IMRAD-based abstract presentation provides the scientific background and rationale for the bee-related research being presented. Its main objective is to explain why the study matters by briefly outlining the broader context, current knowledge, and existing gaps in the field. For bee research, this often includes emphasizing the ecological and economic importance of bees as pollinators, their role in maintaining biodiversity, and their contribution to global food security. The introduction should also reference pressing challenges such as population declines, habitat loss, climate change, disease pressures, or pesticide exposure, framing the research problem in a way that resonates with both specialists and a broader scientific audience. Within the constraints of an abstract slide, clarity and focus are essential. The presenter should move logically from general context to a specific problem statement, clearly identifying what is not yet known or sufficiently understood. This is followed by a concise statement of the study’s aim or research question, for example investigating how landscape diversity influences wild bee abundance or how sublethal pesticide doses affect navigation behavior. In conference settings, this slide helps capture audience interest and justifies the relevance of the study. It also sets up the subsequent Methods slide by making clear what the research seeks to test or explore. A strong introduction ensures that the audience understands the motivation behind the study and can better appreciate the significance of the methods and results that follow.</a:t>
            </a:r>
          </a:p>
        </p:txBody>
      </p:sp>
      <p:sp>
        <p:nvSpPr>
          <p:cNvPr id="4" name="Slide Number Placeholder 3"/>
          <p:cNvSpPr>
            <a:spLocks noGrp="1"/>
          </p:cNvSpPr>
          <p:nvPr>
            <p:ph type="sldNum" sz="quarter" idx="5"/>
          </p:nvPr>
        </p:nvSpPr>
        <p:spPr/>
        <p:txBody>
          <a:bodyPr/>
          <a:lstStyle/>
          <a:p>
            <a:fld id="{F768640E-E598-41D2-ABC8-4665A2491F2E}" type="slidenum">
              <a:t>2</a:t>
            </a:fld>
            <a:endParaRPr lang="en-US"/>
          </a:p>
        </p:txBody>
      </p:sp>
    </p:spTree>
    <p:extLst>
      <p:ext uri="{BB962C8B-B14F-4D97-AF65-F5344CB8AC3E}">
        <p14:creationId xmlns:p14="http://schemas.microsoft.com/office/powerpoint/2010/main" val="283403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Methods slide outlines how the bee research was conducted and provides sufficient detail to allow the audience to assess the validity and reliability of the study. In an IMRAD abstract format, this section is necessarily concise, yet it should clearly communicate the core elements of the study design. For bee-focused research, this often includes specifying the species studied, such as managed honeybees or wild pollinators, the geographic location and habitat type, and the temporal scope of data collection. Methodological details may involve field observations, experimental manipulations, laboratory analyses, or a combination of approaches. Examples include transect surveys to measure bee diversity, RFID tagging to track foraging behavior, or chemical analyses to detect pesticide residues. The slide should also mention sample sizes, key variables measured, and the primary analytical techniques used, such as statistical modeling or comparative analyses. In conference abstracts, the goal is not to provide exhaustive protocols but to demonstrate methodological rigor and appropriateness. Clear methods help the audience understand how the results were generated and whether the conclusions are supported by the approach. This slide also facilitates scholarly discussion, as other researchers can quickly identify similarities or differences with their own methods. Overall, the Methods slide reinforces transparency and scientific credibility within the compact IMRAD abstract structure.</a:t>
            </a:r>
          </a:p>
        </p:txBody>
      </p:sp>
      <p:sp>
        <p:nvSpPr>
          <p:cNvPr id="4" name="Slide Number Placeholder 3"/>
          <p:cNvSpPr>
            <a:spLocks noGrp="1"/>
          </p:cNvSpPr>
          <p:nvPr>
            <p:ph type="sldNum" sz="quarter" idx="5"/>
          </p:nvPr>
        </p:nvSpPr>
        <p:spPr/>
        <p:txBody>
          <a:bodyPr/>
          <a:lstStyle/>
          <a:p>
            <a:fld id="{F768640E-E598-41D2-ABC8-4665A2491F2E}" type="slidenum">
              <a:t>3</a:t>
            </a:fld>
            <a:endParaRPr lang="en-US"/>
          </a:p>
        </p:txBody>
      </p:sp>
    </p:spTree>
    <p:extLst>
      <p:ext uri="{BB962C8B-B14F-4D97-AF65-F5344CB8AC3E}">
        <p14:creationId xmlns:p14="http://schemas.microsoft.com/office/powerpoint/2010/main" val="417228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Results slide presents the main findings of the bee research in a clear, objective, and concise manner, focusing strictly on what was observed or measured without interpretation. In an IMRAD-based abstract presentation, this slide is often the core of the contribution, as it conveys the novel data generated by the study. For bee research, results may include patterns in species richness, changes in foraging behavior, differences in pollination efficiency, or quantified impacts of environmental stressors. Whenever possible, results should be expressed using specific metrics, such as percentage changes, mean values, or statistically significant relationships, while avoiding unnecessary methodological detail. Visual elements like simple charts or summarized bullet points can be used in a full presentation, but in an abstract template, the emphasis is on textual clarity and precision. The slide should directly address the research question introduced earlier, ensuring a logical connection between aims and outcomes. Importantly, this section should refrain from speculation or broader implications, which are reserved for the Discussion. A well-structured Results slide allows conference audiences to quickly grasp the contribution of the study and compare it with existing research. In fast-paced conference sessions, clarity in presenting results is critical for ensuring that the study’s key findings are understood and remembered.</a:t>
            </a:r>
          </a:p>
        </p:txBody>
      </p:sp>
      <p:sp>
        <p:nvSpPr>
          <p:cNvPr id="4" name="Slide Number Placeholder 3"/>
          <p:cNvSpPr>
            <a:spLocks noGrp="1"/>
          </p:cNvSpPr>
          <p:nvPr>
            <p:ph type="sldNum" sz="quarter" idx="5"/>
          </p:nvPr>
        </p:nvSpPr>
        <p:spPr/>
        <p:txBody>
          <a:bodyPr/>
          <a:lstStyle/>
          <a:p>
            <a:fld id="{F768640E-E598-41D2-ABC8-4665A2491F2E}" type="slidenum">
              <a:t>4</a:t>
            </a:fld>
            <a:endParaRPr lang="en-US"/>
          </a:p>
        </p:txBody>
      </p:sp>
    </p:spTree>
    <p:extLst>
      <p:ext uri="{BB962C8B-B14F-4D97-AF65-F5344CB8AC3E}">
        <p14:creationId xmlns:p14="http://schemas.microsoft.com/office/powerpoint/2010/main" val="183183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Discussion slide completes the IMRAD abstract structure by interpreting the results and explaining their significance within the broader field of bee research. This section moves beyond describing what was found to address what the findings mean and why they matter. In the context of bee studies, the discussion often links results to ongoing debates or concerns, such as pollinator conservation strategies, agricultural practices, or ecosystem resilience. The slide should briefly explain how the results support, extend, or challenge existing knowledge, making explicit connections to the background outlined in the Introduction. It may also acknowledge key limitations, such as restricted sample sizes, geographic scope, or temporal constraints, demonstrating scientific transparency. Additionally, this slide is an appropriate place to suggest practical implications or future research directions, for example informing habitat management, policy decisions, or further experimental work. In a conference abstract format, the Discussion must remain focused and proportionate, avoiding overly broad claims while still highlighting the contribution of the study. By clearly articulating relevance and implications, this slide ensures that the audience leaves with an understanding of how the research advances bee science and why it is worthy of attention within the conference program.</a:t>
            </a:r>
          </a:p>
        </p:txBody>
      </p:sp>
      <p:sp>
        <p:nvSpPr>
          <p:cNvPr id="4" name="Slide Number Placeholder 3"/>
          <p:cNvSpPr>
            <a:spLocks noGrp="1"/>
          </p:cNvSpPr>
          <p:nvPr>
            <p:ph type="sldNum" sz="quarter" idx="5"/>
          </p:nvPr>
        </p:nvSpPr>
        <p:spPr/>
        <p:txBody>
          <a:bodyPr/>
          <a:lstStyle/>
          <a:p>
            <a:fld id="{F768640E-E598-41D2-ABC8-4665A2491F2E}" type="slidenum">
              <a:t>5</a:t>
            </a:fld>
            <a:endParaRPr lang="en-US"/>
          </a:p>
        </p:txBody>
      </p:sp>
    </p:spTree>
    <p:extLst>
      <p:ext uri="{BB962C8B-B14F-4D97-AF65-F5344CB8AC3E}">
        <p14:creationId xmlns:p14="http://schemas.microsoft.com/office/powerpoint/2010/main" val="365381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err="1"/>
              <a:t>Mudwerks</a:t>
            </a:r>
            <a:r>
              <a:rPr lang="en-US"/>
              <a:t> Pottery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FAA42EB8-B4E8-4007-A5D4-9715C4511307}" type="datetime1">
              <a:rPr lang="en-US" smtClean="0"/>
              <a:t>4/5/2026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474758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a:t>Mudwerks Pottery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507FF072-BD3D-4E01-BD86-E29F4AA8AA94}" type="datetime1">
              <a:rPr lang="en-US" smtClean="0"/>
              <a:t>4/5/2026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540787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a:t>Mudwerks Pottery</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F59C4EB4-0F5F-433A-9338-B3A85007F753}" type="datetime1">
              <a:rPr lang="en-US" smtClean="0"/>
              <a:t>4/5/2026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98720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Mudwerks Pottery</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8933CF9D-6BCC-4AFA-8B0A-4E99E387F658}" type="datetime1">
              <a:rPr lang="en-US" smtClean="0"/>
              <a:t>4/5/2026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87470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Mudwerks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ED8CA6AB-3EA9-4AF8-8E2A-C1AEB919F1EA}"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342664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Mudwerks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7DE00B-A669-4D19-A5D6-39432D847C0C}"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1348724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Mudwerks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3268BB3-E820-46D7-82E4-6527A60DE6BB}"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47896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Mudwerks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9AE7B5F-99A0-43C0-9FD6-54B9D8C4F393}"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4089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Mudwerks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CBAAA77-1CF4-49F3-A292-1D8B56C9758B}"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199107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Mudwerks Pottery</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DE650BE6-BEA7-4FC0-814F-C706C6B8C12B}" type="datetime1">
              <a:rPr lang="en-US" smtClean="0"/>
              <a:t>4/5/2026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3440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Mudwerks Pottery</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48BBA83-896D-45AF-9260-B3B5ED19D410}" type="datetime1">
              <a:rPr lang="en-US" smtClean="0"/>
              <a:t>4/5/2026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52836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err="1"/>
              <a:t>Mudwerks</a:t>
            </a:r>
            <a:r>
              <a:rPr lang="en-US"/>
              <a:t>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53E4273F-C8F7-42E0-B9A7-A72011B98A37}"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3001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Mudwerks Pottery</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64ACAE19-06B7-498C-8CE4-49511CFE6B13}" type="datetime1">
              <a:rPr lang="en-US" smtClean="0"/>
              <a:t>4/5/2026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86846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Mudwerks Pottery</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3CF3A8B4-B56E-42B0-86B9-95B5FD8DCA36}" type="datetime1">
              <a:rPr lang="en-US" smtClean="0"/>
              <a:t>4/5/2026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70062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66C07018-9828-414D-ADAB-980AAF2EE649}"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15600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Mudwerks Pottery</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EC90628A-BEB4-44C0-A53F-D5BD842F322C}" type="datetime1">
              <a:rPr lang="en-US" smtClean="0"/>
              <a:t>4/5/2026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1477956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Mudwerks Pottery</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5948605A-652B-43A8-B8C4-292159CC568F}" type="datetime1">
              <a:rPr lang="en-US" smtClean="0"/>
              <a:t>4/5/2026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644464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Mudwerks Pottery</a:t>
            </a:r>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F64E9533-D362-473D-9514-6BB8D597F8C1}" type="datetime1">
              <a:rPr lang="en-US" smtClean="0"/>
              <a:t>4/5/2026</a:t>
            </a:fld>
            <a:endParaRPr lang="en-US"/>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3788091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E5948FAC-407D-438F-99DD-9044AB096127}"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2678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Mudwerks Pottery</a:t>
            </a:r>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71BD983A-68BD-4DBA-AB30-A688E3FB1D73}" type="datetime1">
              <a:rPr lang="en-US" smtClean="0"/>
              <a:t>4/5/2026</a:t>
            </a:fld>
            <a:endParaRPr lang="en-US"/>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4067022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48F456D-2508-4A37-9D8E-EB8C7E1F0CC9}"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46278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1EEAB23-4149-4FFE-AAB4-3462393A2DA3}"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67134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319596691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273E3361-9BE7-4870-ABBF-D6931622FBFB}"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cstate="email">
              <a:alphaModFix amt="6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190999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a:t>Mudwerks Pottery</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3851056D-2D13-4FBD-BC7C-718E676EA6B1}" type="datetime1">
              <a:rPr lang="en-US" smtClean="0"/>
              <a:t>4/5/2026</a:t>
            </a:fld>
            <a:endParaRPr lang="en-US"/>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20780038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Mudwerks Pottery</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B9B70534-3160-4D0C-8256-88127313D5AE}" type="datetime1">
              <a:rPr lang="en-US" smtClean="0"/>
              <a:t>4/5/2026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19542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a:t>Mudwerks Pottery</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A21F691-4471-42A7-925C-B083D795A3C3}" type="datetime1">
              <a:rPr lang="en-US" smtClean="0"/>
              <a:t>4/5/2026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73534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F9E271D9-EAC4-4500-8E59-0F8B969A2D6B}"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97870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DCEEB1F-51D7-4462-B904-F476D91B0BCB}"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646496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Mudwerks Pottery</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3701F078-5852-463E-8A62-D022C8495391}" type="datetime1">
              <a:rPr lang="en-US" smtClean="0"/>
              <a:t>4/5/2026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8565932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Mudwerks Pottery</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CF5F4A34-2454-42A0-B625-C2E0EF7F5231}" type="datetime1">
              <a:rPr lang="en-US" smtClean="0"/>
              <a:t>4/5/2026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82772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Mudwerks Pottery</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3748008A-023B-4936-A9F3-E017833CC0F3}" type="datetime1">
              <a:rPr lang="en-US" smtClean="0"/>
              <a:t>4/5/2026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127164796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Mudwerks Pottery</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4B4F19FD-C222-416C-B316-8B02ABEC1ABB}" type="datetime1">
              <a:rPr lang="en-US" smtClean="0"/>
              <a:t>4/5/2026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8151320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err="1"/>
              <a:t>Mudwerks</a:t>
            </a:r>
            <a:r>
              <a:rPr lang="en-US"/>
              <a:t> Pottery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F9B2C2A4-57F0-4618-91AF-DD3A873E6C8D}" type="datetime1">
              <a:rPr lang="en-US" smtClean="0"/>
              <a:t>4/5/2026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9011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Mudwerks Pottery</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7CBA10E-D244-4E9B-AA61-698EA96FEC4E}" type="datetime1">
              <a:rPr lang="en-US" smtClean="0"/>
              <a:t>4/5/2026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47888662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Mudwerks Pottery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A4D1EE0B-66E3-461F-8796-FB9E9620C4D6}" type="datetime1">
              <a:rPr lang="en-US" smtClean="0"/>
              <a:t>4/5/2026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1069348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Mudwerks Pottery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1A2A147A-4948-4511-ACA9-995DBDCFA330}" type="datetime1">
              <a:rPr lang="en-US" smtClean="0"/>
              <a:t>4/5/2026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328381867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Mudwerks Pottery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124EF151-1E55-49E7-8030-F7EA7A76A1CC}" type="datetime1">
              <a:rPr lang="en-US" smtClean="0"/>
              <a:t>4/5/2026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4233137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Mudwerks Pottery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141C352-E528-49B6-B70E-D763892AF023}" type="datetime1">
              <a:rPr lang="en-US" smtClean="0"/>
              <a:t>4/5/2026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07384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Mudwerks Pottery</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9CEA37E7-1DF9-4F38-B61C-86ABE5C6A006}" type="datetime1">
              <a:rPr lang="en-US" smtClean="0"/>
              <a:t>4/5/2026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02696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Mudwerks Pottery</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D476FA21-1844-4946-A34A-74CA57680CF2}" type="datetime1">
              <a:rPr lang="en-US" smtClean="0"/>
              <a:t>4/5/2026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715796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Mudwerks Pottery</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9BB2E9EE-0D98-4465-89D2-A324F8AFE876}" type="datetime1">
              <a:rPr lang="en-US" smtClean="0"/>
              <a:t>4/5/2026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92481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Mudwerks Pottery</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EBF25F3A-363C-4C06-9C29-0A62CF1FB347}" type="datetime1">
              <a:rPr lang="en-US" smtClean="0"/>
              <a:t>4/5/2026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17293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cstate="email">
              <a:alphaModFix amt="60000"/>
              <a:extLst>
                <a:ext uri="{28A0092B-C50C-407E-A947-70E740481C1C}">
                  <a14:useLocalDpi xmlns:a14="http://schemas.microsoft.com/office/drawing/2010/main"/>
                </a:ext>
              </a:extLst>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Mudwerks Pottery</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1CF8F13E-538D-4F74-BF0F-034EBED771BD}" type="datetime1">
              <a:rPr lang="en-US" smtClean="0"/>
              <a:t>4/5/2026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95474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a:t>Mudwerks Pottery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37318B0B-8C5A-43E5-A812-7EFB6C303F94}" type="datetime1">
              <a:rPr lang="en-US" smtClean="0"/>
              <a:t>4/5/2026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7284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Mudwerks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C728A73D-5E02-4801-B118-5644D8D6E930}"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72287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Mudwerks Pottery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5B44266-A171-453F-8C88-0DEEAE629604}" type="datetime1">
              <a:rPr lang="en-US" smtClean="0"/>
              <a:t>4/5/2026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6462740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a:t>Mudwerks Pottery</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1476DFB6-7C1A-4079-B33A-84A5975E5B40}" type="datetime1">
              <a:rPr lang="en-US" smtClean="0"/>
              <a:t>4/5/2026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1939487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a:t>Mudwerks Pottery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7D706D56-6DAE-4898-8350-9C2434FC78B1}" type="datetime1">
              <a:rPr lang="en-US" smtClean="0"/>
              <a:t>4/5/2026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41554088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Mudwerks Pottery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215CA1FA-E7E6-4285-89BD-CAB8F2A70946}" type="datetime1">
              <a:rPr lang="en-US" smtClean="0"/>
              <a:t>4/5/2026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17942414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a:t>Mudwerks Pottery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BDE8BD3F-39ED-4FA3-A2DC-B8F4630BBC6C}" type="datetime1">
              <a:rPr lang="en-US" smtClean="0"/>
              <a:t>4/5/2026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2250847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Mudwerks Pottery</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EF75C2DE-D8CE-4ACA-A665-A40804A9E50B}" type="datetime1">
              <a:rPr lang="en-US" smtClean="0"/>
              <a:t>4/5/2026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25620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6D33-BDCA-9AAB-FE44-0A3A7C89B15D}"/>
              </a:ext>
            </a:extLst>
          </p:cNvPr>
          <p:cNvSpPr>
            <a:spLocks noGrp="1"/>
          </p:cNvSpPr>
          <p:nvPr>
            <p:ph type="ctrTitle"/>
          </p:nvPr>
        </p:nvSpPr>
        <p:spPr>
          <a:xfrm>
            <a:off x="467360" y="685800"/>
            <a:ext cx="11501120" cy="4007406"/>
          </a:xfrm>
        </p:spPr>
        <p:txBody>
          <a:bodyPr/>
          <a:lstStyle/>
          <a:p>
            <a:r>
              <a:rPr lang="en-US" sz="4800" b="1" dirty="0">
                <a:latin typeface="Segoe UI" panose="020B0502040204020203" pitchFamily="34" charset="0"/>
              </a:rPr>
              <a:t>Title of the </a:t>
            </a:r>
            <a:r>
              <a:rPr lang="sl-SI" sz="4800" b="1" dirty="0">
                <a:latin typeface="Segoe UI" panose="020B0502040204020203" pitchFamily="34" charset="0"/>
              </a:rPr>
              <a:t>ABSTRACT</a:t>
            </a:r>
            <a:r>
              <a:rPr lang="en-US" sz="4800" b="1" dirty="0">
                <a:latin typeface="Segoe UI" panose="020B0502040204020203" pitchFamily="34" charset="0"/>
              </a:rPr>
              <a:t> </a:t>
            </a:r>
            <a:r>
              <a:rPr lang="en-US" sz="3000" b="1" i="1" dirty="0">
                <a:latin typeface="Segoe UI" panose="020B0502040204020203" pitchFamily="34" charset="0"/>
              </a:rPr>
              <a:t>(Max. 20 Words</a:t>
            </a:r>
            <a:r>
              <a:rPr lang="sl-SI" sz="3000" b="1" i="1" dirty="0">
                <a:latin typeface="Segoe UI" panose="020B0502040204020203" pitchFamily="34" charset="0"/>
              </a:rPr>
              <a:t>)</a:t>
            </a:r>
            <a:br>
              <a:rPr lang="sl-SI" sz="4800" b="1" i="1" dirty="0">
                <a:latin typeface="Segoe UI" panose="020B0502040204020203" pitchFamily="34" charset="0"/>
              </a:rPr>
            </a:br>
            <a:br>
              <a:rPr lang="sl-SI" sz="4800" b="1" i="1" dirty="0">
                <a:latin typeface="Segoe UI" panose="020B0502040204020203" pitchFamily="34" charset="0"/>
              </a:rPr>
            </a:br>
            <a:r>
              <a:rPr lang="sl-SI" sz="3600" i="1" dirty="0" err="1">
                <a:latin typeface="Segoe UI" panose="020B0502040204020203" pitchFamily="34" charset="0"/>
              </a:rPr>
              <a:t>Please</a:t>
            </a:r>
            <a:r>
              <a:rPr lang="sl-SI" sz="3600" i="1" dirty="0">
                <a:latin typeface="Segoe UI" panose="020B0502040204020203" pitchFamily="34" charset="0"/>
              </a:rPr>
              <a:t> </a:t>
            </a:r>
            <a:r>
              <a:rPr lang="sl-SI" sz="3600" i="1" dirty="0" err="1">
                <a:latin typeface="Segoe UI" panose="020B0502040204020203" pitchFamily="34" charset="0"/>
              </a:rPr>
              <a:t>feel</a:t>
            </a:r>
            <a:r>
              <a:rPr lang="sl-SI" sz="3600" i="1" dirty="0">
                <a:latin typeface="Segoe UI" panose="020B0502040204020203" pitchFamily="34" charset="0"/>
              </a:rPr>
              <a:t> </a:t>
            </a:r>
            <a:r>
              <a:rPr lang="sl-SI" sz="3600" i="1" dirty="0" err="1">
                <a:latin typeface="Segoe UI" panose="020B0502040204020203" pitchFamily="34" charset="0"/>
              </a:rPr>
              <a:t>free</a:t>
            </a:r>
            <a:r>
              <a:rPr lang="sl-SI" sz="3600" i="1" dirty="0">
                <a:latin typeface="Segoe UI" panose="020B0502040204020203" pitchFamily="34" charset="0"/>
              </a:rPr>
              <a:t> to </a:t>
            </a:r>
            <a:r>
              <a:rPr lang="sl-SI" sz="3600" i="1" dirty="0" err="1">
                <a:latin typeface="Segoe UI" panose="020B0502040204020203" pitchFamily="34" charset="0"/>
              </a:rPr>
              <a:t>choose</a:t>
            </a:r>
            <a:r>
              <a:rPr lang="sl-SI" sz="3600" i="1" dirty="0">
                <a:latin typeface="Segoe UI" panose="020B0502040204020203" pitchFamily="34" charset="0"/>
              </a:rPr>
              <a:t> </a:t>
            </a:r>
            <a:r>
              <a:rPr lang="sl-SI" sz="3600" i="1" dirty="0" err="1">
                <a:latin typeface="Segoe UI" panose="020B0502040204020203" pitchFamily="34" charset="0"/>
              </a:rPr>
              <a:t>for</a:t>
            </a:r>
            <a:r>
              <a:rPr lang="sl-SI" sz="3600" i="1" dirty="0">
                <a:latin typeface="Segoe UI" panose="020B0502040204020203" pitchFamily="34" charset="0"/>
              </a:rPr>
              <a:t> </a:t>
            </a:r>
            <a:r>
              <a:rPr lang="sl-SI" sz="3600" i="1" dirty="0" err="1">
                <a:latin typeface="Segoe UI" panose="020B0502040204020203" pitchFamily="34" charset="0"/>
              </a:rPr>
              <a:t>the</a:t>
            </a:r>
            <a:r>
              <a:rPr lang="sl-SI" sz="3600" i="1" dirty="0">
                <a:latin typeface="Segoe UI" panose="020B0502040204020203" pitchFamily="34" charset="0"/>
              </a:rPr>
              <a:t> </a:t>
            </a:r>
            <a:r>
              <a:rPr lang="sl-SI" sz="3600" i="1" dirty="0" err="1">
                <a:latin typeface="Segoe UI" panose="020B0502040204020203" pitchFamily="34" charset="0"/>
              </a:rPr>
              <a:t>presentation</a:t>
            </a:r>
            <a:r>
              <a:rPr lang="sl-SI" sz="3600" i="1" dirty="0">
                <a:latin typeface="Segoe UI" panose="020B0502040204020203" pitchFamily="34" charset="0"/>
              </a:rPr>
              <a:t> </a:t>
            </a:r>
            <a:r>
              <a:rPr lang="sl-SI" sz="3600" i="1" dirty="0" err="1">
                <a:latin typeface="Segoe UI" panose="020B0502040204020203" pitchFamily="34" charset="0"/>
              </a:rPr>
              <a:t>any</a:t>
            </a:r>
            <a:r>
              <a:rPr lang="sl-SI" sz="3600" i="1" dirty="0">
                <a:latin typeface="Segoe UI" panose="020B0502040204020203" pitchFamily="34" charset="0"/>
              </a:rPr>
              <a:t> </a:t>
            </a:r>
            <a:r>
              <a:rPr lang="sl-SI" sz="3600" i="1" dirty="0" err="1">
                <a:latin typeface="Segoe UI" panose="020B0502040204020203" pitchFamily="34" charset="0"/>
              </a:rPr>
              <a:t>background</a:t>
            </a:r>
            <a:r>
              <a:rPr lang="sl-SI" sz="3600" i="1" dirty="0">
                <a:latin typeface="Segoe UI" panose="020B0502040204020203" pitchFamily="34" charset="0"/>
              </a:rPr>
              <a:t>/</a:t>
            </a:r>
            <a:r>
              <a:rPr lang="sl-SI" sz="3600" i="1" dirty="0" err="1">
                <a:latin typeface="Segoe UI" panose="020B0502040204020203" pitchFamily="34" charset="0"/>
              </a:rPr>
              <a:t>colours</a:t>
            </a:r>
            <a:r>
              <a:rPr lang="sl-SI" sz="3600" i="1" dirty="0">
                <a:latin typeface="Segoe UI" panose="020B0502040204020203" pitchFamily="34" charset="0"/>
              </a:rPr>
              <a:t> </a:t>
            </a:r>
            <a:r>
              <a:rPr lang="sl-SI" sz="3600" i="1" dirty="0" err="1">
                <a:latin typeface="Segoe UI" panose="020B0502040204020203" pitchFamily="34" charset="0"/>
              </a:rPr>
              <a:t>you</a:t>
            </a:r>
            <a:r>
              <a:rPr lang="sl-SI" sz="3600" i="1" dirty="0">
                <a:latin typeface="Segoe UI" panose="020B0502040204020203" pitchFamily="34" charset="0"/>
              </a:rPr>
              <a:t> like. </a:t>
            </a:r>
            <a:r>
              <a:rPr lang="sl-SI" sz="3600" i="1" dirty="0" err="1">
                <a:latin typeface="Segoe UI" panose="020B0502040204020203" pitchFamily="34" charset="0"/>
              </a:rPr>
              <a:t>Only</a:t>
            </a:r>
            <a:r>
              <a:rPr lang="sl-SI" sz="3600" i="1" dirty="0">
                <a:latin typeface="Segoe UI" panose="020B0502040204020203" pitchFamily="34" charset="0"/>
              </a:rPr>
              <a:t> be sure to </a:t>
            </a:r>
            <a:r>
              <a:rPr lang="sl-SI" sz="3600" i="1" dirty="0" err="1">
                <a:latin typeface="Segoe UI" panose="020B0502040204020203" pitchFamily="34" charset="0"/>
              </a:rPr>
              <a:t>follow</a:t>
            </a:r>
            <a:r>
              <a:rPr lang="sl-SI" sz="3600" i="1" dirty="0">
                <a:latin typeface="Segoe UI" panose="020B0502040204020203" pitchFamily="34" charset="0"/>
              </a:rPr>
              <a:t> </a:t>
            </a:r>
            <a:r>
              <a:rPr lang="sl-SI" sz="3600" i="1" dirty="0" err="1">
                <a:latin typeface="Segoe UI" panose="020B0502040204020203" pitchFamily="34" charset="0"/>
              </a:rPr>
              <a:t>the</a:t>
            </a:r>
            <a:r>
              <a:rPr lang="sl-SI" sz="3600" i="1" dirty="0">
                <a:latin typeface="Segoe UI" panose="020B0502040204020203" pitchFamily="34" charset="0"/>
              </a:rPr>
              <a:t> </a:t>
            </a:r>
            <a:r>
              <a:rPr lang="sl-SI" sz="3600" i="1" dirty="0" err="1">
                <a:latin typeface="Segoe UI" panose="020B0502040204020203" pitchFamily="34" charset="0"/>
              </a:rPr>
              <a:t>imrad</a:t>
            </a:r>
            <a:r>
              <a:rPr lang="sl-SI" sz="3600" i="1" dirty="0">
                <a:latin typeface="Segoe UI" panose="020B0502040204020203" pitchFamily="34" charset="0"/>
              </a:rPr>
              <a:t> </a:t>
            </a:r>
            <a:r>
              <a:rPr lang="sl-SI" sz="3600" i="1" dirty="0" err="1">
                <a:latin typeface="Segoe UI" panose="020B0502040204020203" pitchFamily="34" charset="0"/>
              </a:rPr>
              <a:t>scheme</a:t>
            </a:r>
            <a:r>
              <a:rPr lang="sl-SI" sz="3600" i="1" dirty="0">
                <a:latin typeface="Segoe UI" panose="020B0502040204020203" pitchFamily="34" charset="0"/>
              </a:rPr>
              <a:t>.</a:t>
            </a:r>
            <a:br>
              <a:rPr lang="sl-SI" sz="3600" i="1" dirty="0">
                <a:latin typeface="Segoe UI" panose="020B0502040204020203" pitchFamily="34" charset="0"/>
              </a:rPr>
            </a:br>
            <a:r>
              <a:rPr lang="sl-SI" sz="3600" i="1" dirty="0" err="1">
                <a:latin typeface="Segoe UI" panose="020B0502040204020203" pitchFamily="34" charset="0"/>
              </a:rPr>
              <a:t>add</a:t>
            </a:r>
            <a:r>
              <a:rPr lang="sl-SI" sz="3600" i="1" dirty="0">
                <a:latin typeface="Segoe UI" panose="020B0502040204020203" pitchFamily="34" charset="0"/>
              </a:rPr>
              <a:t> more </a:t>
            </a:r>
            <a:r>
              <a:rPr lang="sl-SI" sz="3600" i="1" dirty="0" err="1">
                <a:latin typeface="Segoe UI" panose="020B0502040204020203" pitchFamily="34" charset="0"/>
              </a:rPr>
              <a:t>slides</a:t>
            </a:r>
            <a:r>
              <a:rPr lang="sl-SI" sz="3600" i="1" dirty="0">
                <a:latin typeface="Segoe UI" panose="020B0502040204020203" pitchFamily="34" charset="0"/>
              </a:rPr>
              <a:t> not to make </a:t>
            </a:r>
            <a:r>
              <a:rPr lang="sl-SI" sz="3600" i="1" dirty="0" err="1">
                <a:latin typeface="Segoe UI" panose="020B0502040204020203" pitchFamily="34" charset="0"/>
              </a:rPr>
              <a:t>the</a:t>
            </a:r>
            <a:r>
              <a:rPr lang="sl-SI" sz="3600" i="1" dirty="0">
                <a:latin typeface="Segoe UI" panose="020B0502040204020203" pitchFamily="34" charset="0"/>
              </a:rPr>
              <a:t> </a:t>
            </a:r>
            <a:r>
              <a:rPr lang="sl-SI" sz="3600" i="1" dirty="0" err="1">
                <a:latin typeface="Segoe UI" panose="020B0502040204020203" pitchFamily="34" charset="0"/>
              </a:rPr>
              <a:t>presentation</a:t>
            </a:r>
            <a:r>
              <a:rPr lang="sl-SI" sz="3600" i="1" dirty="0">
                <a:latin typeface="Segoe UI" panose="020B0502040204020203" pitchFamily="34" charset="0"/>
              </a:rPr>
              <a:t> </a:t>
            </a:r>
            <a:r>
              <a:rPr lang="sl-SI" sz="3600" i="1" dirty="0" err="1">
                <a:latin typeface="Segoe UI" panose="020B0502040204020203" pitchFamily="34" charset="0"/>
              </a:rPr>
              <a:t>too</a:t>
            </a:r>
            <a:r>
              <a:rPr lang="sl-SI" sz="3600" i="1" dirty="0">
                <a:latin typeface="Segoe UI" panose="020B0502040204020203" pitchFamily="34" charset="0"/>
              </a:rPr>
              <a:t> </a:t>
            </a:r>
            <a:r>
              <a:rPr lang="sl-SI" sz="3600" i="1" dirty="0" err="1">
                <a:latin typeface="Segoe UI" panose="020B0502040204020203" pitchFamily="34" charset="0"/>
              </a:rPr>
              <a:t>crowded</a:t>
            </a:r>
            <a:r>
              <a:rPr lang="sl-SI" sz="3600" i="1" dirty="0">
                <a:latin typeface="Segoe UI" panose="020B0502040204020203" pitchFamily="34" charset="0"/>
              </a:rPr>
              <a:t>.</a:t>
            </a:r>
            <a:endParaRPr lang="en-US" sz="3600" dirty="0"/>
          </a:p>
        </p:txBody>
      </p:sp>
      <p:sp>
        <p:nvSpPr>
          <p:cNvPr id="3" name="Podnaslov 5">
            <a:extLst>
              <a:ext uri="{FF2B5EF4-FFF2-40B4-BE49-F238E27FC236}">
                <a16:creationId xmlns:a16="http://schemas.microsoft.com/office/drawing/2014/main" id="{22F75FBB-92D8-76AF-4630-978CBEE95B49}"/>
              </a:ext>
            </a:extLst>
          </p:cNvPr>
          <p:cNvSpPr>
            <a:spLocks noGrp="1"/>
          </p:cNvSpPr>
          <p:nvPr>
            <p:ph type="subTitle" idx="1"/>
          </p:nvPr>
        </p:nvSpPr>
        <p:spPr>
          <a:xfrm>
            <a:off x="223520" y="4572000"/>
            <a:ext cx="7772400" cy="2143760"/>
          </a:xfrm>
        </p:spPr>
        <p:txBody>
          <a:bodyPr>
            <a:normAutofit/>
          </a:bodyPr>
          <a:lstStyle/>
          <a:p>
            <a:pPr fontAlgn="t">
              <a:lnSpc>
                <a:spcPts val="1500"/>
              </a:lnSpc>
            </a:pPr>
            <a:br>
              <a:rPr lang="en-US" dirty="0">
                <a:latin typeface="Segoe UI" panose="020B0502040204020203" pitchFamily="34" charset="0"/>
              </a:rPr>
            </a:br>
            <a:r>
              <a:rPr lang="en-US" sz="2700" b="1" dirty="0">
                <a:latin typeface="Segoe UI" panose="020B0502040204020203" pitchFamily="34" charset="0"/>
              </a:rPr>
              <a:t>Author(s):</a:t>
            </a:r>
            <a:r>
              <a:rPr lang="en-US" sz="2700" dirty="0">
                <a:latin typeface="Segoe UI" panose="020B0502040204020203" pitchFamily="34" charset="0"/>
              </a:rPr>
              <a:t> Full Name(s)</a:t>
            </a:r>
            <a:endParaRPr lang="sl-SI" sz="2700" b="1" dirty="0">
              <a:latin typeface="Segoe UI" panose="020B0502040204020203" pitchFamily="34" charset="0"/>
            </a:endParaRPr>
          </a:p>
          <a:p>
            <a:pPr algn="l" fontAlgn="t"/>
            <a:r>
              <a:rPr lang="en-US" sz="2700" b="1" dirty="0">
                <a:latin typeface="Segoe UI" panose="020B0502040204020203" pitchFamily="34" charset="0"/>
              </a:rPr>
              <a:t>Affiliation(s):</a:t>
            </a:r>
            <a:r>
              <a:rPr lang="en-US" sz="2700" dirty="0">
                <a:latin typeface="Segoe UI" panose="020B0502040204020203" pitchFamily="34" charset="0"/>
              </a:rPr>
              <a:t> Institution / </a:t>
            </a:r>
            <a:r>
              <a:rPr lang="en-US" sz="2700" dirty="0" err="1">
                <a:latin typeface="Segoe UI" panose="020B0502040204020203" pitchFamily="34" charset="0"/>
              </a:rPr>
              <a:t>Organisation</a:t>
            </a:r>
            <a:endParaRPr lang="sl-SI" sz="2700" b="1" dirty="0">
              <a:latin typeface="Segoe UI" panose="020B0502040204020203" pitchFamily="34" charset="0"/>
            </a:endParaRPr>
          </a:p>
          <a:p>
            <a:pPr algn="l" fontAlgn="t"/>
            <a:r>
              <a:rPr lang="en-US" sz="2700" b="1" dirty="0">
                <a:latin typeface="Segoe UI" panose="020B0502040204020203" pitchFamily="34" charset="0"/>
              </a:rPr>
              <a:t>Email:</a:t>
            </a:r>
            <a:r>
              <a:rPr lang="en-US" sz="2700" dirty="0">
                <a:latin typeface="Segoe UI" panose="020B0502040204020203" pitchFamily="34" charset="0"/>
              </a:rPr>
              <a:t> contact@example.com</a:t>
            </a:r>
          </a:p>
          <a:p>
            <a:endParaRPr lang="sl-SI" dirty="0"/>
          </a:p>
        </p:txBody>
      </p:sp>
    </p:spTree>
    <p:extLst>
      <p:ext uri="{BB962C8B-B14F-4D97-AF65-F5344CB8AC3E}">
        <p14:creationId xmlns:p14="http://schemas.microsoft.com/office/powerpoint/2010/main" val="188886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BD2E-F6CF-B50C-64DA-A48BE48AA0C1}"/>
              </a:ext>
            </a:extLst>
          </p:cNvPr>
          <p:cNvSpPr>
            <a:spLocks noGrp="1"/>
          </p:cNvSpPr>
          <p:nvPr>
            <p:ph type="title"/>
          </p:nvPr>
        </p:nvSpPr>
        <p:spPr>
          <a:xfrm>
            <a:off x="612647" y="424542"/>
            <a:ext cx="10963655" cy="1394427"/>
          </a:xfrm>
        </p:spPr>
        <p:txBody>
          <a:bodyPr/>
          <a:lstStyle/>
          <a:p>
            <a:r>
              <a:rPr lang="en-US" sz="4400" dirty="0"/>
              <a:t>Introduction: Background and Research Rationale</a:t>
            </a:r>
          </a:p>
        </p:txBody>
      </p:sp>
      <p:sp>
        <p:nvSpPr>
          <p:cNvPr id="4" name="Content Placeholder 3">
            <a:extLst>
              <a:ext uri="{FF2B5EF4-FFF2-40B4-BE49-F238E27FC236}">
                <a16:creationId xmlns:a16="http://schemas.microsoft.com/office/drawing/2014/main" id="{2FD5F89A-D36A-0E47-6B7D-1DD6C91B665A}"/>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10933559" cy="4467498"/>
          </a:xfrm>
        </p:spPr>
        <p:txBody>
          <a:bodyPr/>
          <a:lstStyle/>
          <a:p>
            <a:pPr>
              <a:buFont typeface="Arial" panose="020B0604020202020204" pitchFamily="34" charset="0"/>
              <a:buChar char="•"/>
            </a:pPr>
            <a:r>
              <a:rPr lang="sl-SI" sz="2400" dirty="0" err="1"/>
              <a:t>Introduction</a:t>
            </a:r>
            <a:endParaRPr lang="sl-SI" sz="2400" dirty="0"/>
          </a:p>
          <a:p>
            <a:pPr marL="742950" lvl="1" indent="-285750">
              <a:buFont typeface="Arial" panose="020B0604020202020204" pitchFamily="34" charset="0"/>
              <a:buChar char="•"/>
            </a:pPr>
            <a:r>
              <a:rPr lang="en-US" sz="2400" dirty="0"/>
              <a:t>Clearly present research topic</a:t>
            </a:r>
            <a:r>
              <a:rPr lang="sl-SI" sz="2400" dirty="0"/>
              <a:t>(s) and </a:t>
            </a:r>
            <a:r>
              <a:rPr lang="sl-SI" sz="2400" dirty="0" err="1"/>
              <a:t>its</a:t>
            </a:r>
            <a:r>
              <a:rPr lang="sl-SI" sz="2400" dirty="0"/>
              <a:t>/</a:t>
            </a:r>
            <a:r>
              <a:rPr lang="sl-SI" sz="2400" dirty="0" err="1"/>
              <a:t>their</a:t>
            </a:r>
            <a:r>
              <a:rPr lang="en-US" sz="2400" dirty="0"/>
              <a:t> relevance.</a:t>
            </a:r>
            <a:endParaRPr sz="2400" dirty="0"/>
          </a:p>
          <a:p>
            <a:pPr>
              <a:buFont typeface="Arial" panose="020B0604020202020204" pitchFamily="34" charset="0"/>
              <a:buChar char="•"/>
            </a:pPr>
            <a:r>
              <a:rPr sz="2400" dirty="0"/>
              <a:t>Research Challenges</a:t>
            </a:r>
          </a:p>
          <a:p>
            <a:pPr marL="742950" lvl="1" indent="-285750">
              <a:buFont typeface="Arial" panose="020B0604020202020204" pitchFamily="34" charset="0"/>
              <a:buChar char="•"/>
            </a:pPr>
            <a:r>
              <a:rPr sz="2400" dirty="0"/>
              <a:t>Pressing issues </a:t>
            </a:r>
            <a:r>
              <a:rPr lang="sl-SI" sz="2400" dirty="0"/>
              <a:t>(</a:t>
            </a:r>
            <a:r>
              <a:rPr lang="sl-SI" sz="2400" dirty="0" err="1"/>
              <a:t>e.g</a:t>
            </a:r>
            <a:r>
              <a:rPr lang="sl-SI" sz="2400" dirty="0"/>
              <a:t>. </a:t>
            </a:r>
            <a:r>
              <a:rPr sz="2400" dirty="0"/>
              <a:t>population decline, habitat loss, climate change, and pesticides threaten bee populations worldwide</a:t>
            </a:r>
            <a:r>
              <a:rPr lang="sl-SI" sz="2400" dirty="0"/>
              <a:t>)</a:t>
            </a:r>
            <a:r>
              <a:rPr sz="2400" dirty="0"/>
              <a:t>.</a:t>
            </a:r>
          </a:p>
          <a:p>
            <a:pPr>
              <a:buFont typeface="Arial" panose="020B0604020202020204" pitchFamily="34" charset="0"/>
              <a:buChar char="•"/>
            </a:pPr>
            <a:r>
              <a:rPr sz="2400" dirty="0"/>
              <a:t>Research Focus and Aim</a:t>
            </a:r>
          </a:p>
          <a:p>
            <a:pPr marL="742950" lvl="1" indent="-285750">
              <a:buFont typeface="Arial" panose="020B0604020202020204" pitchFamily="34" charset="0"/>
              <a:buChar char="•"/>
            </a:pPr>
            <a:r>
              <a:rPr lang="sl-SI" sz="2400" dirty="0"/>
              <a:t>(</a:t>
            </a:r>
            <a:r>
              <a:rPr lang="sl-SI" sz="2400" dirty="0" err="1"/>
              <a:t>e.g</a:t>
            </a:r>
            <a:r>
              <a:rPr lang="sl-SI" sz="2400" dirty="0"/>
              <a:t>.: t</a:t>
            </a:r>
            <a:r>
              <a:rPr sz="2400" dirty="0"/>
              <a:t>he study investigates specific impacts on bees, such pesticide exposure on behavior</a:t>
            </a:r>
            <a:r>
              <a:rPr lang="sl-SI" sz="2400" dirty="0"/>
              <a:t>)</a:t>
            </a:r>
            <a:r>
              <a:rPr sz="2400" dirty="0"/>
              <a:t>.</a:t>
            </a:r>
            <a:endParaRPr lang="en-US" sz="2400" dirty="0"/>
          </a:p>
        </p:txBody>
      </p:sp>
    </p:spTree>
    <p:extLst>
      <p:ext uri="{BB962C8B-B14F-4D97-AF65-F5344CB8AC3E}">
        <p14:creationId xmlns:p14="http://schemas.microsoft.com/office/powerpoint/2010/main" val="287704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94C9-35AA-9DCC-A97C-10EF4BA7683E}"/>
              </a:ext>
            </a:extLst>
          </p:cNvPr>
          <p:cNvSpPr>
            <a:spLocks noGrp="1"/>
          </p:cNvSpPr>
          <p:nvPr>
            <p:ph type="title"/>
          </p:nvPr>
        </p:nvSpPr>
        <p:spPr>
          <a:xfrm>
            <a:off x="612647" y="413656"/>
            <a:ext cx="10963655" cy="1133170"/>
          </a:xfrm>
        </p:spPr>
        <p:txBody>
          <a:bodyPr/>
          <a:lstStyle/>
          <a:p>
            <a:r>
              <a:rPr lang="en-US" sz="4400" dirty="0"/>
              <a:t>Methods: Study Design and Data Collection</a:t>
            </a:r>
          </a:p>
        </p:txBody>
      </p:sp>
      <p:sp>
        <p:nvSpPr>
          <p:cNvPr id="4" name="Content Placeholder 3">
            <a:extLst>
              <a:ext uri="{FF2B5EF4-FFF2-40B4-BE49-F238E27FC236}">
                <a16:creationId xmlns:a16="http://schemas.microsoft.com/office/drawing/2014/main" id="{09534302-430B-ECA5-B69D-C74FFBE38A70}"/>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2551" y="1546826"/>
            <a:ext cx="10963655" cy="5115231"/>
          </a:xfrm>
        </p:spPr>
        <p:txBody>
          <a:bodyPr/>
          <a:lstStyle/>
          <a:p>
            <a:pPr>
              <a:buFont typeface="Arial" panose="020B0604020202020204" pitchFamily="34" charset="0"/>
              <a:buChar char="•"/>
            </a:pPr>
            <a:r>
              <a:rPr sz="2400" dirty="0"/>
              <a:t>Study Design Elements</a:t>
            </a:r>
          </a:p>
          <a:p>
            <a:pPr marL="742950" lvl="1" indent="-285750">
              <a:buFont typeface="Arial" panose="020B0604020202020204" pitchFamily="34" charset="0"/>
              <a:buChar char="•"/>
            </a:pPr>
            <a:r>
              <a:rPr sz="2400" dirty="0"/>
              <a:t>The research specifies </a:t>
            </a:r>
            <a:r>
              <a:rPr lang="sl-SI" sz="2400" dirty="0"/>
              <a:t>… (</a:t>
            </a:r>
            <a:r>
              <a:rPr lang="sl-SI" sz="2400" dirty="0" err="1"/>
              <a:t>e.g</a:t>
            </a:r>
            <a:r>
              <a:rPr lang="sl-SI" sz="2400" dirty="0"/>
              <a:t>. </a:t>
            </a:r>
            <a:r>
              <a:rPr sz="2400" dirty="0"/>
              <a:t>bee species, geographic locations, habitats</a:t>
            </a:r>
            <a:r>
              <a:rPr lang="sl-SI" sz="2400" dirty="0"/>
              <a:t>)</a:t>
            </a:r>
            <a:r>
              <a:rPr sz="2400" dirty="0"/>
              <a:t>, and the time frame for data collection.</a:t>
            </a:r>
          </a:p>
          <a:p>
            <a:pPr>
              <a:buFont typeface="Arial" panose="020B0604020202020204" pitchFamily="34" charset="0"/>
              <a:buChar char="•"/>
            </a:pPr>
            <a:r>
              <a:rPr sz="2400" dirty="0"/>
              <a:t>Data Collection Methods</a:t>
            </a:r>
          </a:p>
          <a:p>
            <a:pPr marL="742950" lvl="1" indent="-285750">
              <a:buFont typeface="Arial" panose="020B0604020202020204" pitchFamily="34" charset="0"/>
              <a:buChar char="•"/>
            </a:pPr>
            <a:r>
              <a:rPr lang="sl-SI" sz="2400" dirty="0" err="1"/>
              <a:t>Interviews</a:t>
            </a:r>
            <a:r>
              <a:rPr lang="sl-SI" sz="2400" dirty="0"/>
              <a:t>, </a:t>
            </a:r>
            <a:r>
              <a:rPr sz="2400" dirty="0"/>
              <a:t>surveys, RFID tagging, chemical analyses</a:t>
            </a:r>
            <a:r>
              <a:rPr lang="sl-SI" sz="2400" dirty="0"/>
              <a:t> …</a:t>
            </a:r>
            <a:endParaRPr sz="2400" dirty="0"/>
          </a:p>
          <a:p>
            <a:pPr>
              <a:buFont typeface="Arial" panose="020B0604020202020204" pitchFamily="34" charset="0"/>
              <a:buChar char="•"/>
            </a:pPr>
            <a:r>
              <a:rPr sz="2400" dirty="0"/>
              <a:t>Analytical Techniques</a:t>
            </a:r>
          </a:p>
          <a:p>
            <a:pPr marL="742950" lvl="1" indent="-285750">
              <a:buFont typeface="Arial" panose="020B0604020202020204" pitchFamily="34" charset="0"/>
              <a:buChar char="•"/>
            </a:pPr>
            <a:r>
              <a:rPr sz="2400" dirty="0"/>
              <a:t>Primary analyses use statistical modeling and comparative methods to interpret study data accurately.</a:t>
            </a:r>
          </a:p>
          <a:p>
            <a:pPr>
              <a:buFont typeface="Arial" panose="020B0604020202020204" pitchFamily="34" charset="0"/>
              <a:buChar char="•"/>
            </a:pPr>
            <a:r>
              <a:rPr sz="2400" dirty="0"/>
              <a:t>Scientific Rigor and Transparency</a:t>
            </a:r>
          </a:p>
          <a:p>
            <a:pPr marL="742950" lvl="1" indent="-285750">
              <a:buFont typeface="Arial" panose="020B0604020202020204" pitchFamily="34" charset="0"/>
              <a:buChar char="•"/>
            </a:pPr>
            <a:r>
              <a:rPr sz="2400" dirty="0"/>
              <a:t>Concise yet detailed methods ensure credibility and facilitate scholarly discussion among researchers.</a:t>
            </a:r>
            <a:endParaRPr lang="en-US" sz="2400" dirty="0"/>
          </a:p>
        </p:txBody>
      </p:sp>
    </p:spTree>
    <p:extLst>
      <p:ext uri="{BB962C8B-B14F-4D97-AF65-F5344CB8AC3E}">
        <p14:creationId xmlns:p14="http://schemas.microsoft.com/office/powerpoint/2010/main" val="350126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B03F-A90E-E897-CA8F-7C44F4EB1AEF}"/>
              </a:ext>
            </a:extLst>
          </p:cNvPr>
          <p:cNvSpPr>
            <a:spLocks noGrp="1"/>
          </p:cNvSpPr>
          <p:nvPr>
            <p:ph type="title"/>
          </p:nvPr>
        </p:nvSpPr>
        <p:spPr>
          <a:xfrm>
            <a:off x="612647" y="219456"/>
            <a:ext cx="10963655" cy="1133170"/>
          </a:xfrm>
        </p:spPr>
        <p:txBody>
          <a:bodyPr/>
          <a:lstStyle/>
          <a:p>
            <a:r>
              <a:rPr lang="en-US" dirty="0"/>
              <a:t>Results: Key Findings</a:t>
            </a:r>
          </a:p>
        </p:txBody>
      </p:sp>
      <p:sp>
        <p:nvSpPr>
          <p:cNvPr id="4" name="Content Placeholder 3">
            <a:extLst>
              <a:ext uri="{FF2B5EF4-FFF2-40B4-BE49-F238E27FC236}">
                <a16:creationId xmlns:a16="http://schemas.microsoft.com/office/drawing/2014/main" id="{20A07618-0FBC-9AFB-873F-C7EC8C40327C}"/>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2553" y="1389888"/>
            <a:ext cx="10963654" cy="5248656"/>
          </a:xfrm>
        </p:spPr>
        <p:txBody>
          <a:bodyPr/>
          <a:lstStyle/>
          <a:p>
            <a:pPr>
              <a:buFont typeface="Arial" panose="020B0604020202020204" pitchFamily="34" charset="0"/>
              <a:buChar char="•"/>
            </a:pPr>
            <a:r>
              <a:rPr lang="sl-SI" sz="2400" dirty="0" err="1"/>
              <a:t>E.g</a:t>
            </a:r>
            <a:r>
              <a:rPr lang="sl-SI" sz="2400" dirty="0"/>
              <a:t>. s</a:t>
            </a:r>
            <a:r>
              <a:rPr sz="2400" dirty="0" err="1"/>
              <a:t>pecies</a:t>
            </a:r>
            <a:r>
              <a:rPr sz="2400" dirty="0"/>
              <a:t> </a:t>
            </a:r>
            <a:r>
              <a:rPr lang="sl-SI" sz="2400" dirty="0"/>
              <a:t>r</a:t>
            </a:r>
            <a:r>
              <a:rPr sz="2400" dirty="0" err="1"/>
              <a:t>ichness</a:t>
            </a:r>
            <a:r>
              <a:rPr sz="2400" dirty="0"/>
              <a:t> </a:t>
            </a:r>
            <a:r>
              <a:rPr lang="sl-SI" sz="2400" dirty="0"/>
              <a:t>p</a:t>
            </a:r>
            <a:r>
              <a:rPr sz="2400" dirty="0" err="1"/>
              <a:t>atterns</a:t>
            </a:r>
            <a:endParaRPr sz="2400" dirty="0"/>
          </a:p>
          <a:p>
            <a:pPr marL="742950" lvl="1" indent="-285750">
              <a:buFont typeface="Arial" panose="020B0604020202020204" pitchFamily="34" charset="0"/>
              <a:buChar char="•"/>
            </a:pPr>
            <a:r>
              <a:rPr sz="2400" dirty="0"/>
              <a:t>Research identified distinct patterns in bee species richness across different habitats.</a:t>
            </a:r>
          </a:p>
          <a:p>
            <a:pPr>
              <a:buFont typeface="Arial" panose="020B0604020202020204" pitchFamily="34" charset="0"/>
              <a:buChar char="•"/>
            </a:pPr>
            <a:r>
              <a:rPr lang="sl-SI" sz="2400" dirty="0" err="1"/>
              <a:t>E.g</a:t>
            </a:r>
            <a:r>
              <a:rPr lang="sl-SI" sz="2400" dirty="0"/>
              <a:t>. f</a:t>
            </a:r>
            <a:r>
              <a:rPr sz="2400" dirty="0" err="1"/>
              <a:t>oraging</a:t>
            </a:r>
            <a:r>
              <a:rPr sz="2400" dirty="0"/>
              <a:t> </a:t>
            </a:r>
            <a:r>
              <a:rPr lang="sl-SI" sz="2400" dirty="0"/>
              <a:t>b</a:t>
            </a:r>
            <a:r>
              <a:rPr sz="2400" dirty="0" err="1"/>
              <a:t>ehavior</a:t>
            </a:r>
            <a:r>
              <a:rPr sz="2400" dirty="0"/>
              <a:t> </a:t>
            </a:r>
            <a:r>
              <a:rPr lang="sl-SI" sz="2400" dirty="0"/>
              <a:t>c</a:t>
            </a:r>
            <a:r>
              <a:rPr sz="2400" dirty="0" err="1"/>
              <a:t>hanges</a:t>
            </a:r>
            <a:endParaRPr sz="2400" dirty="0"/>
          </a:p>
          <a:p>
            <a:pPr marL="742950" lvl="1" indent="-285750">
              <a:buFont typeface="Arial" panose="020B0604020202020204" pitchFamily="34" charset="0"/>
              <a:buChar char="•"/>
            </a:pPr>
            <a:r>
              <a:rPr sz="2400" dirty="0"/>
              <a:t>Observed changes.</a:t>
            </a:r>
          </a:p>
          <a:p>
            <a:r>
              <a:rPr lang="sl-SI" sz="2400" dirty="0" err="1"/>
              <a:t>E.g</a:t>
            </a:r>
            <a:r>
              <a:rPr lang="sl-SI" sz="2400" dirty="0"/>
              <a:t>. p</a:t>
            </a:r>
            <a:r>
              <a:rPr sz="2400" dirty="0" err="1"/>
              <a:t>ollination</a:t>
            </a:r>
            <a:r>
              <a:rPr sz="2400" dirty="0"/>
              <a:t> </a:t>
            </a:r>
            <a:r>
              <a:rPr lang="sl-SI" sz="2400" dirty="0"/>
              <a:t>e</a:t>
            </a:r>
            <a:r>
              <a:rPr sz="2400" dirty="0" err="1"/>
              <a:t>fficiency</a:t>
            </a:r>
            <a:r>
              <a:rPr sz="2400" dirty="0"/>
              <a:t> </a:t>
            </a:r>
            <a:r>
              <a:rPr lang="sl-SI" sz="2400" dirty="0"/>
              <a:t>d</a:t>
            </a:r>
            <a:r>
              <a:rPr sz="2400" dirty="0" err="1"/>
              <a:t>ifferences</a:t>
            </a:r>
            <a:endParaRPr sz="2400" dirty="0"/>
          </a:p>
          <a:p>
            <a:pPr marL="742950" lvl="1" indent="-285750">
              <a:buFont typeface="Arial" panose="020B0604020202020204" pitchFamily="34" charset="0"/>
              <a:buChar char="•"/>
            </a:pPr>
            <a:r>
              <a:rPr sz="2400" dirty="0"/>
              <a:t>Quantified differences among bee species using specific metrics.</a:t>
            </a:r>
          </a:p>
          <a:p>
            <a:pPr>
              <a:buFont typeface="Arial" panose="020B0604020202020204" pitchFamily="34" charset="0"/>
              <a:buChar char="•"/>
            </a:pPr>
            <a:r>
              <a:rPr lang="sl-SI" sz="2400" dirty="0" err="1"/>
              <a:t>E.g</a:t>
            </a:r>
            <a:r>
              <a:rPr lang="sl-SI" sz="2400" dirty="0"/>
              <a:t> e</a:t>
            </a:r>
            <a:r>
              <a:rPr sz="2400" dirty="0" err="1"/>
              <a:t>nvironmental</a:t>
            </a:r>
            <a:r>
              <a:rPr sz="2400" dirty="0"/>
              <a:t> </a:t>
            </a:r>
            <a:r>
              <a:rPr lang="sl-SI" sz="2400" dirty="0" err="1"/>
              <a:t>impacts</a:t>
            </a:r>
            <a:endParaRPr lang="en-US" sz="2400" dirty="0"/>
          </a:p>
          <a:p>
            <a:pPr marL="742950" lvl="1" indent="-285750">
              <a:buFont typeface="Arial" panose="020B0604020202020204" pitchFamily="34" charset="0"/>
              <a:buChar char="•"/>
            </a:pPr>
            <a:r>
              <a:rPr lang="en-US" sz="2400" dirty="0"/>
              <a:t>Measured impacts of environmental stressors on bee health and activity levels.</a:t>
            </a:r>
          </a:p>
        </p:txBody>
      </p:sp>
    </p:spTree>
    <p:extLst>
      <p:ext uri="{BB962C8B-B14F-4D97-AF65-F5344CB8AC3E}">
        <p14:creationId xmlns:p14="http://schemas.microsoft.com/office/powerpoint/2010/main" val="94099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42BB-9B81-92C0-BEAA-E8B57F3029D7}"/>
              </a:ext>
            </a:extLst>
          </p:cNvPr>
          <p:cNvSpPr>
            <a:spLocks noGrp="1"/>
          </p:cNvSpPr>
          <p:nvPr>
            <p:ph type="title"/>
          </p:nvPr>
        </p:nvSpPr>
        <p:spPr>
          <a:xfrm>
            <a:off x="612647" y="446313"/>
            <a:ext cx="10963655" cy="1133170"/>
          </a:xfrm>
        </p:spPr>
        <p:txBody>
          <a:bodyPr/>
          <a:lstStyle/>
          <a:p>
            <a:r>
              <a:rPr lang="en-US" sz="4400" dirty="0"/>
              <a:t>Discussion: Interpretation and Implications for Science</a:t>
            </a:r>
          </a:p>
        </p:txBody>
      </p:sp>
      <p:sp>
        <p:nvSpPr>
          <p:cNvPr id="4" name="Content Placeholder 3">
            <a:extLst>
              <a:ext uri="{FF2B5EF4-FFF2-40B4-BE49-F238E27FC236}">
                <a16:creationId xmlns:a16="http://schemas.microsoft.com/office/drawing/2014/main" id="{B854DD74-FC3E-CFA6-F7BF-43A9F22BB4EC}"/>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6" y="1606296"/>
            <a:ext cx="11384281" cy="5153733"/>
          </a:xfrm>
        </p:spPr>
        <p:txBody>
          <a:bodyPr/>
          <a:lstStyle/>
          <a:p>
            <a:pPr>
              <a:buFont typeface="Arial" panose="020B0604020202020204" pitchFamily="34" charset="0"/>
              <a:buChar char="•"/>
            </a:pPr>
            <a:r>
              <a:rPr sz="2400" dirty="0"/>
              <a:t>Interpreting Research Findings</a:t>
            </a:r>
          </a:p>
          <a:p>
            <a:pPr marL="742950" lvl="1" indent="-285750">
              <a:buFont typeface="Arial" panose="020B0604020202020204" pitchFamily="34" charset="0"/>
              <a:buChar char="•"/>
            </a:pPr>
            <a:r>
              <a:rPr sz="2400" dirty="0"/>
              <a:t>The discussion explains the significance of results </a:t>
            </a:r>
            <a:r>
              <a:rPr sz="2400" i="1" dirty="0"/>
              <a:t>within bee research</a:t>
            </a:r>
            <a:r>
              <a:rPr sz="2400" dirty="0"/>
              <a:t>, linking findings to key scientific debates.</a:t>
            </a:r>
          </a:p>
          <a:p>
            <a:pPr>
              <a:buFont typeface="Arial" panose="020B0604020202020204" pitchFamily="34" charset="0"/>
              <a:buChar char="•"/>
            </a:pPr>
            <a:r>
              <a:rPr sz="2400" dirty="0"/>
              <a:t>Addressing Limitations</a:t>
            </a:r>
          </a:p>
          <a:p>
            <a:pPr marL="742950" lvl="1" indent="-285750">
              <a:buFont typeface="Arial" panose="020B0604020202020204" pitchFamily="34" charset="0"/>
              <a:buChar char="•"/>
            </a:pPr>
            <a:r>
              <a:rPr sz="2400" dirty="0"/>
              <a:t>Acknowledges study limitations like sample size and geographic scope to maintain scientific transparency.</a:t>
            </a:r>
          </a:p>
          <a:p>
            <a:pPr>
              <a:buFont typeface="Arial" panose="020B0604020202020204" pitchFamily="34" charset="0"/>
              <a:buChar char="•"/>
            </a:pPr>
            <a:r>
              <a:rPr sz="2400" dirty="0"/>
              <a:t>Practical Implications</a:t>
            </a:r>
          </a:p>
          <a:p>
            <a:pPr marL="742950" lvl="1" indent="-285750">
              <a:buFont typeface="Arial" panose="020B0604020202020204" pitchFamily="34" charset="0"/>
              <a:buChar char="•"/>
            </a:pPr>
            <a:r>
              <a:rPr sz="2400" dirty="0"/>
              <a:t>Suggests future research and applications in habitat management, policy, and conservation strategies.</a:t>
            </a:r>
          </a:p>
          <a:p>
            <a:pPr>
              <a:buFont typeface="Arial" panose="020B0604020202020204" pitchFamily="34" charset="0"/>
              <a:buChar char="•"/>
            </a:pPr>
            <a:r>
              <a:rPr sz="2400" dirty="0"/>
              <a:t>Advancing Bee Science</a:t>
            </a:r>
          </a:p>
          <a:p>
            <a:pPr marL="742950" lvl="1" indent="-285750">
              <a:buFont typeface="Arial" panose="020B0604020202020204" pitchFamily="34" charset="0"/>
              <a:buChar char="•"/>
            </a:pPr>
            <a:r>
              <a:rPr sz="2400" dirty="0"/>
              <a:t>Highlights how the research contributes to knowledge</a:t>
            </a:r>
            <a:r>
              <a:rPr lang="sl-SI" sz="2400" dirty="0"/>
              <a:t>, </a:t>
            </a:r>
            <a:r>
              <a:rPr lang="sl-SI" sz="2400" dirty="0" err="1"/>
              <a:t>e.g</a:t>
            </a:r>
            <a:r>
              <a:rPr lang="sl-SI" sz="2400"/>
              <a:t>.</a:t>
            </a:r>
            <a:r>
              <a:rPr sz="2400"/>
              <a:t> </a:t>
            </a:r>
            <a:r>
              <a:rPr sz="2400" dirty="0"/>
              <a:t>on pollinator conservation and ecosystem resilience.</a:t>
            </a:r>
            <a:endParaRPr lang="en-US" sz="2400" dirty="0"/>
          </a:p>
        </p:txBody>
      </p:sp>
    </p:spTree>
    <p:extLst>
      <p:ext uri="{BB962C8B-B14F-4D97-AF65-F5344CB8AC3E}">
        <p14:creationId xmlns:p14="http://schemas.microsoft.com/office/powerpoint/2010/main" val="1836227851"/>
      </p:ext>
    </p:extLst>
  </p:cSld>
  <p:clrMapOvr>
    <a:masterClrMapping/>
  </p:clrMapOvr>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18B584C516BF947A37C3DD12057ED88" ma:contentTypeVersion="17" ma:contentTypeDescription="Ustvari nov dokument." ma:contentTypeScope="" ma:versionID="78d3de3e877cdfa985a515e4ad3f26da">
  <xsd:schema xmlns:xsd="http://www.w3.org/2001/XMLSchema" xmlns:xs="http://www.w3.org/2001/XMLSchema" xmlns:p="http://schemas.microsoft.com/office/2006/metadata/properties" xmlns:ns2="49d57fa5-ad5e-48de-9668-cdc92ff02467" xmlns:ns3="7de0a570-bb44-41ab-ae64-ad053008148b" targetNamespace="http://schemas.microsoft.com/office/2006/metadata/properties" ma:root="true" ma:fieldsID="e3d2c23e62d48c3aa27dd6ccf3704e99" ns2:_="" ns3:_="">
    <xsd:import namespace="49d57fa5-ad5e-48de-9668-cdc92ff02467"/>
    <xsd:import namespace="7de0a570-bb44-41ab-ae64-ad05300814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SearchProperties"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57fa5-ad5e-48de-9668-cdc92ff024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Oznake slike" ma:readOnly="false" ma:fieldId="{5cf76f15-5ced-4ddc-b409-7134ff3c332f}" ma:taxonomyMulti="true" ma:sspId="00a53f33-e294-483b-ae3f-1c6d8168449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e0a570-bb44-41ab-ae64-ad053008148b" elementFormDefault="qualified">
    <xsd:import namespace="http://schemas.microsoft.com/office/2006/documentManagement/types"/>
    <xsd:import namespace="http://schemas.microsoft.com/office/infopath/2007/PartnerControls"/>
    <xsd:element name="SharedWithUsers" ma:index="12"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V skupni rabi s podrobnostmi" ma:internalName="SharedWithDetails" ma:readOnly="true">
      <xsd:simpleType>
        <xsd:restriction base="dms:Note">
          <xsd:maxLength value="255"/>
        </xsd:restriction>
      </xsd:simpleType>
    </xsd:element>
    <xsd:element name="TaxCatchAll" ma:index="16" nillable="true" ma:displayName="Taxonomy Catch All Column" ma:hidden="true" ma:list="{66bbf93a-b12c-47f0-b13c-4e783c9713de}" ma:internalName="TaxCatchAll" ma:showField="CatchAllData" ma:web="7de0a570-bb44-41ab-ae64-ad0530081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d57fa5-ad5e-48de-9668-cdc92ff02467">
      <Terms xmlns="http://schemas.microsoft.com/office/infopath/2007/PartnerControls"/>
    </lcf76f155ced4ddcb4097134ff3c332f>
    <TaxCatchAll xmlns="7de0a570-bb44-41ab-ae64-ad05300814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672231-1E7B-4B6F-914D-1CB4707BBE99}"/>
</file>

<file path=customXml/itemProps2.xml><?xml version="1.0" encoding="utf-8"?>
<ds:datastoreItem xmlns:ds="http://schemas.openxmlformats.org/officeDocument/2006/customXml" ds:itemID="{6C20F63D-C314-4041-A06E-279337E5FE2A}">
  <ds:schemaRefs>
    <ds:schemaRef ds:uri="http://schemas.microsoft.com/office/2006/metadata/properties"/>
    <ds:schemaRef ds:uri="http://schemas.microsoft.com/office/infopath/2007/PartnerControls"/>
    <ds:schemaRef ds:uri="49d57fa5-ad5e-48de-9668-cdc92ff02467"/>
    <ds:schemaRef ds:uri="7de0a570-bb44-41ab-ae64-ad053008148b"/>
  </ds:schemaRefs>
</ds:datastoreItem>
</file>

<file path=customXml/itemProps3.xml><?xml version="1.0" encoding="utf-8"?>
<ds:datastoreItem xmlns:ds="http://schemas.openxmlformats.org/officeDocument/2006/customXml" ds:itemID="{B4991CC0-55B0-4DB2-8A17-B77F36CB21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Širokozaslonsko</PresentationFormat>
  <Paragraphs>48</Paragraphs>
  <Slides>5</Slides>
  <Notes>5</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5</vt:i4>
      </vt:variant>
    </vt:vector>
  </HeadingPairs>
  <TitlesOfParts>
    <vt:vector size="10" baseType="lpstr">
      <vt:lpstr>Arial</vt:lpstr>
      <vt:lpstr>Bahnschrift SemiLight</vt:lpstr>
      <vt:lpstr>Calibri</vt:lpstr>
      <vt:lpstr>Segoe UI</vt:lpstr>
      <vt:lpstr>Blockwork elegance</vt:lpstr>
      <vt:lpstr>Title of the ABSTRACT (Max. 20 Words)  Please feel free to choose for the presentation any background/colours you like. Only be sure to follow the imrad scheme. add more slides not to make the presentation too crowded.</vt:lpstr>
      <vt:lpstr>Introduction: Background and Research Rationale</vt:lpstr>
      <vt:lpstr>Methods: Study Design and Data Collection</vt:lpstr>
      <vt:lpstr>Results: Key Findings</vt:lpstr>
      <vt:lpstr>Discussion: Interpretation and Implications for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sonjasibila.lebe@um.si</dc:creator>
  <cp:lastModifiedBy>Sonja Sibila Lebe</cp:lastModifiedBy>
  <cp:revision>3</cp:revision>
  <dcterms:modified xsi:type="dcterms:W3CDTF">2026-04-05T20:44:14Z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0x010100418B584C516BF947A37C3DD12057ED88</vt:lpwstr>
  </property>
  <property fmtid="{D5CDD505-2E9C-101B-9397-08002B2CF9AE}" pid="3" name="MediaServiceImageTags">
    <vt:lpwstr/>
  </property>
</Properties>
</file>