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6" r:id="rId3"/>
    <p:sldId id="294" r:id="rId4"/>
    <p:sldId id="295" r:id="rId5"/>
    <p:sldId id="261" r:id="rId6"/>
    <p:sldId id="296" r:id="rId7"/>
    <p:sldId id="268" r:id="rId8"/>
    <p:sldId id="29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434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654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073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206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98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009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068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324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62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12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AD5D-DE0E-4CF5-BF88-7663F6388FE1}" type="datetimeFigureOut">
              <a:rPr lang="sl-SI" smtClean="0"/>
              <a:t>22.9.2025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82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a 1">
            <a:extLst>
              <a:ext uri="{FF2B5EF4-FFF2-40B4-BE49-F238E27FC236}">
                <a16:creationId xmlns:a16="http://schemas.microsoft.com/office/drawing/2014/main" id="{1E7809A1-CC03-4129-9425-303F6D58F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595" y="2765849"/>
            <a:ext cx="2766520" cy="1326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544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3999" y="763481"/>
            <a:ext cx="9590843" cy="4547586"/>
          </a:xfrm>
        </p:spPr>
        <p:txBody>
          <a:bodyPr>
            <a:normAutofit/>
          </a:bodyPr>
          <a:lstStyle/>
          <a:p>
            <a:pPr algn="l"/>
            <a:r>
              <a:rPr lang="sl-SI" b="1" dirty="0"/>
              <a:t>Strokovni praktikum</a:t>
            </a:r>
            <a:br>
              <a:rPr lang="sl-SI" dirty="0"/>
            </a:br>
            <a:br>
              <a:rPr lang="sl-SI" dirty="0"/>
            </a:br>
            <a:r>
              <a:rPr lang="sl-SI" sz="4400" dirty="0"/>
              <a:t>Univerzitetni študijski program</a:t>
            </a:r>
            <a:br>
              <a:rPr lang="sl-SI" sz="4400" dirty="0"/>
            </a:br>
            <a:r>
              <a:rPr lang="sl-SI" sz="4400" dirty="0"/>
              <a:t>AGRIKULTURA IN OKOLJE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5526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AC8A2CD9-EE10-4F21-B129-1B07A25571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61787" y="1294630"/>
            <a:ext cx="4580878" cy="163499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kumimoji="0" lang="sl-SI" altLang="sl-SI" sz="20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TEMELJI</a:t>
            </a:r>
          </a:p>
          <a:p>
            <a:pPr algn="l"/>
            <a:endParaRPr lang="sl-SI" altLang="sl-SI" sz="2000" dirty="0"/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Pravilnik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Učni načrt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Praktična izvedba v gospodarstvu.</a:t>
            </a:r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</p:txBody>
      </p:sp>
      <p:sp>
        <p:nvSpPr>
          <p:cNvPr id="44036" name="Slide Number Placeholder 4">
            <a:extLst>
              <a:ext uri="{FF2B5EF4-FFF2-40B4-BE49-F238E27FC236}">
                <a16:creationId xmlns:a16="http://schemas.microsoft.com/office/drawing/2014/main" id="{AE70A896-5CD2-4376-B2B0-BF486613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6926" y="6381751"/>
            <a:ext cx="898525" cy="392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0F8D14-11DB-4C0C-8716-ED2B88CBFC7A}" type="slidenum">
              <a:rPr kumimoji="0" lang="en-US" altLang="sl-SI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sl-SI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9656301-8BB8-4C86-9E3C-A518CDC6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993" y="3506680"/>
            <a:ext cx="4086009" cy="2056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defRPr sz="26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sl-SI" altLang="sl-SI" sz="32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CILJI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0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Pridobitev delovnih izkušenj.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Strokovni praktikum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23421" y="1589104"/>
            <a:ext cx="11745157" cy="5152346"/>
          </a:xfrm>
        </p:spPr>
        <p:txBody>
          <a:bodyPr>
            <a:normAutofit fontScale="92500" lnSpcReduction="10000"/>
          </a:bodyPr>
          <a:lstStyle/>
          <a:p>
            <a:r>
              <a:rPr lang="sl-SI" sz="2400" dirty="0"/>
              <a:t>Je prehod od teorije v prakso, v delovna okolja, kjer poteka proizvodni proces. Študenti v delovnem okolju, ki je avtentično, opravljajo samostojno delo pod nadzorom delovnega mentorja. </a:t>
            </a:r>
          </a:p>
          <a:p>
            <a:r>
              <a:rPr lang="sl-SI" sz="2400" dirty="0"/>
              <a:t>Kot učna enota poteka Strokovni praktikum na različnih lokacijah v gospodarstvu (podjetja, zavodi, kmetije, zadruge …) z dejavnostjo kmetijstva in sorodnih ved znotraj študijskega področja, kot tudi znotraj možnosti na fakulteti (posestvo UKC, ali v dogovoru …).</a:t>
            </a:r>
          </a:p>
          <a:p>
            <a:r>
              <a:rPr lang="sl-SI" sz="2400" dirty="0"/>
              <a:t>Namen strokovnega praktikuma (prakse) je pridobiti delovne izkušnje in nova praktična znanja ter v realnem okolju tudi preizkusiti pridobljeno teoretično znanje. </a:t>
            </a:r>
          </a:p>
          <a:p>
            <a:r>
              <a:rPr lang="sl-SI" sz="2400" dirty="0"/>
              <a:t>Praksa v gospodarstvu poteka na podlagi pravilnika prakse in pisnih pogodb o sodelovanju pri izvajanju prakse z delodajalci na terenu. Študenti si po navodilih sami poiščejo svojega delodajalca.</a:t>
            </a:r>
          </a:p>
          <a:p>
            <a:r>
              <a:rPr lang="sl-SI" sz="2400" dirty="0"/>
              <a:t>OBSEG PRAKSE:</a:t>
            </a:r>
          </a:p>
          <a:p>
            <a:pPr marL="914400" lvl="1" indent="-457200">
              <a:buAutoNum type="arabicPeriod"/>
            </a:pPr>
            <a:r>
              <a:rPr lang="sl-SI" sz="1600" b="1" dirty="0"/>
              <a:t>STROKOVNI PRAKTIKUM I</a:t>
            </a:r>
            <a:r>
              <a:rPr lang="sl-SI" sz="1600" dirty="0"/>
              <a:t>, 3 ECTS, 75 ur, 9* delovnih dni, obvezni predmet</a:t>
            </a:r>
          </a:p>
          <a:p>
            <a:pPr marL="914400" lvl="1" indent="-457200">
              <a:buFont typeface="Arial" panose="020B0604020202020204" pitchFamily="34" charset="0"/>
              <a:buAutoNum type="arabicPeriod"/>
            </a:pPr>
            <a:r>
              <a:rPr lang="sl-SI" sz="1600" b="1" dirty="0"/>
              <a:t>STROKOVNI PRAKTIKUM II</a:t>
            </a:r>
            <a:r>
              <a:rPr lang="sl-SI" sz="1600" dirty="0"/>
              <a:t>, 4 ECTS, 100 ur, 11 delovnih dni, izbirni predmet.</a:t>
            </a:r>
            <a:endParaRPr lang="sl-SI" sz="1600" b="1" dirty="0"/>
          </a:p>
          <a:p>
            <a:pPr marL="914400" lvl="1" indent="-457200">
              <a:buAutoNum type="arabicPeriod"/>
            </a:pPr>
            <a:r>
              <a:rPr lang="sl-SI" sz="1600" b="1" dirty="0"/>
              <a:t>DODATNA PRAKSA</a:t>
            </a:r>
            <a:r>
              <a:rPr lang="sl-SI" sz="1600" dirty="0"/>
              <a:t>, do 16 ECTS, 40 delovnih dni, ki jo na pisno prošnjo študentu odobrava in dodeli točke KŠZ. </a:t>
            </a:r>
          </a:p>
          <a:p>
            <a:pPr marL="0" indent="0">
              <a:buNone/>
            </a:pPr>
            <a:endParaRPr lang="sl-SI" sz="1600" dirty="0"/>
          </a:p>
          <a:p>
            <a:pPr marL="0" indent="0">
              <a:buNone/>
            </a:pPr>
            <a:r>
              <a:rPr lang="sl-SI" sz="900" dirty="0"/>
              <a:t>Legenda: * v primeru izvajanja prakse na mojstrskih kmetijah so obsegi drugačni, in sicer: Strokovni praktikum I  7 delovnih dni, Strokovni praktikum II  9 delovnih dni, Dodatna praksa 32 delovnih dni. </a:t>
            </a:r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1100" dirty="0"/>
              <a:t>Opomba: Dodatna praksa je prostovoljna praksa na željo študenta, z namenom pridobiti več delovnih izkušenj na izbranem področju in se jo praviloma navaja v prilogah diplomi. </a:t>
            </a:r>
          </a:p>
        </p:txBody>
      </p:sp>
    </p:spTree>
    <p:extLst>
      <p:ext uri="{BB962C8B-B14F-4D97-AF65-F5344CB8AC3E}">
        <p14:creationId xmlns:p14="http://schemas.microsoft.com/office/powerpoint/2010/main" val="140215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6C2AF1F2-CF0A-48A7-A747-B9643FA48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7160" y="1981200"/>
            <a:ext cx="9986639" cy="3833674"/>
          </a:xfrm>
        </p:spPr>
        <p:txBody>
          <a:bodyPr/>
          <a:lstStyle/>
          <a:p>
            <a:pPr eaLnBrk="1" hangingPunct="1"/>
            <a:r>
              <a:rPr lang="sl-SI" altLang="sl-SI" dirty="0"/>
              <a:t>Sklenjene so v pisni obliki med fakulteto in izbranimi gospodarstvi (podjetja, zavodi, kmetije …) s študijskega področja.</a:t>
            </a:r>
          </a:p>
          <a:p>
            <a:pPr eaLnBrk="1" hangingPunct="1"/>
            <a:r>
              <a:rPr lang="sl-SI" altLang="sl-SI" dirty="0"/>
              <a:t>Urejajo splošno sodelovanje pri </a:t>
            </a:r>
            <a:r>
              <a:rPr lang="sl-SI" altLang="sl-SI" dirty="0">
                <a:solidFill>
                  <a:srgbClr val="FF9900"/>
                </a:solidFill>
              </a:rPr>
              <a:t>obvezni</a:t>
            </a:r>
            <a:r>
              <a:rPr lang="sl-SI" altLang="sl-SI" dirty="0"/>
              <a:t> in pri </a:t>
            </a:r>
            <a:r>
              <a:rPr lang="sl-SI" altLang="sl-SI" dirty="0">
                <a:solidFill>
                  <a:srgbClr val="FF9900"/>
                </a:solidFill>
              </a:rPr>
              <a:t>dodatni </a:t>
            </a:r>
            <a:r>
              <a:rPr lang="sl-SI" altLang="sl-SI" dirty="0"/>
              <a:t>praksi in vsebujejo:</a:t>
            </a:r>
          </a:p>
          <a:p>
            <a:pPr eaLnBrk="1" hangingPunct="1"/>
            <a:endParaRPr lang="sl-SI" altLang="sl-SI" dirty="0"/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delodajalca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fakultete in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študenta</a:t>
            </a:r>
          </a:p>
        </p:txBody>
      </p:sp>
      <p:sp>
        <p:nvSpPr>
          <p:cNvPr id="43011" name="PoljeZBesedilom 1">
            <a:extLst>
              <a:ext uri="{FF2B5EF4-FFF2-40B4-BE49-F238E27FC236}">
                <a16:creationId xmlns:a16="http://schemas.microsoft.com/office/drawing/2014/main" id="{5AF383D6-22DD-456E-BFDC-7D0E9580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99" y="6288295"/>
            <a:ext cx="1192271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Študenti pristopijo k praksi s pisno prijavo na predpisanem obrazcu. Obrazec prijave in druge informacije najdejo v okviru učne enote v spletni učilnici. 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2A25DDA4-EA5E-4F80-8351-E9377EAF5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78889"/>
            <a:ext cx="10515600" cy="81179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l-SI" altLang="sl-SI" sz="3600" dirty="0"/>
              <a:t>POGODBE O SODELOVANJU PRI IZVAJANJU PRAKSE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65265" y="731520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 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(9 delovnih dni)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 II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(11 delovnih dni)</a:t>
            </a:r>
          </a:p>
        </p:txBody>
      </p:sp>
      <p:sp>
        <p:nvSpPr>
          <p:cNvPr id="3" name="Pravokotnik 2"/>
          <p:cNvSpPr/>
          <p:nvPr/>
        </p:nvSpPr>
        <p:spPr>
          <a:xfrm>
            <a:off x="8581505" y="731519"/>
            <a:ext cx="2935347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DODATNA PRAKSA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(40 delovnih dni)</a:t>
            </a:r>
          </a:p>
        </p:txBody>
      </p:sp>
      <p:sp>
        <p:nvSpPr>
          <p:cNvPr id="4" name="Elipsa 3"/>
          <p:cNvSpPr/>
          <p:nvPr/>
        </p:nvSpPr>
        <p:spPr>
          <a:xfrm>
            <a:off x="4691148" y="96427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POGODBA</a:t>
            </a:r>
          </a:p>
        </p:txBody>
      </p:sp>
      <p:sp>
        <p:nvSpPr>
          <p:cNvPr id="9" name="Desna puščica 8"/>
          <p:cNvSpPr/>
          <p:nvPr/>
        </p:nvSpPr>
        <p:spPr>
          <a:xfrm>
            <a:off x="7517476" y="1753984"/>
            <a:ext cx="1064030" cy="229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03197" y="1753983"/>
            <a:ext cx="1087949" cy="270415"/>
          </a:xfrm>
          <a:prstGeom prst="rect">
            <a:avLst/>
          </a:prstGeom>
        </p:spPr>
      </p:pic>
      <p:sp>
        <p:nvSpPr>
          <p:cNvPr id="11" name="Elipsa 10"/>
          <p:cNvSpPr/>
          <p:nvPr/>
        </p:nvSpPr>
        <p:spPr>
          <a:xfrm>
            <a:off x="1394731" y="3242742"/>
            <a:ext cx="2441172" cy="148797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DELODAJALCI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(organizacije dela)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6641866" y="3248208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KROVNA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(kolektivna)</a:t>
            </a:r>
          </a:p>
        </p:txBody>
      </p:sp>
      <p:sp>
        <p:nvSpPr>
          <p:cNvPr id="14" name="Elipsa 13"/>
          <p:cNvSpPr/>
          <p:nvPr/>
        </p:nvSpPr>
        <p:spPr>
          <a:xfrm>
            <a:off x="6641866" y="4595855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INDIVIDUALNA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ime)</a:t>
            </a:r>
          </a:p>
        </p:txBody>
      </p:sp>
      <p:sp>
        <p:nvSpPr>
          <p:cNvPr id="20" name="Elipsa 19"/>
          <p:cNvSpPr/>
          <p:nvPr/>
        </p:nvSpPr>
        <p:spPr>
          <a:xfrm>
            <a:off x="8981484" y="4081551"/>
            <a:ext cx="1325709" cy="7305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PRILOGA POGODBI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Lok 24"/>
          <p:cNvSpPr/>
          <p:nvPr/>
        </p:nvSpPr>
        <p:spPr>
          <a:xfrm rot="4982756">
            <a:off x="7900030" y="1128892"/>
            <a:ext cx="3551188" cy="3276644"/>
          </a:xfrm>
          <a:prstGeom prst="arc">
            <a:avLst>
              <a:gd name="adj1" fmla="val 16676475"/>
              <a:gd name="adj2" fmla="val 20721289"/>
            </a:avLst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>
          <a:xfrm>
            <a:off x="720870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DRUGI    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predlog)</a:t>
            </a:r>
          </a:p>
        </p:txBody>
      </p:sp>
      <p:sp>
        <p:nvSpPr>
          <p:cNvPr id="30" name="Elipsa 29"/>
          <p:cNvSpPr/>
          <p:nvPr/>
        </p:nvSpPr>
        <p:spPr>
          <a:xfrm>
            <a:off x="2946744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AKTIVNI    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(seznam FKBV)</a:t>
            </a:r>
          </a:p>
        </p:txBody>
      </p:sp>
      <p:cxnSp>
        <p:nvCxnSpPr>
          <p:cNvPr id="16" name="Raven puščični povezovalnik 15"/>
          <p:cNvCxnSpPr>
            <a:stCxn id="11" idx="7"/>
            <a:endCxn id="4" idx="3"/>
          </p:cNvCxnSpPr>
          <p:nvPr/>
        </p:nvCxnSpPr>
        <p:spPr>
          <a:xfrm flipV="1">
            <a:off x="3478402" y="2511063"/>
            <a:ext cx="1626652" cy="949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cxnSpLocks/>
            <a:endCxn id="12" idx="2"/>
          </p:cNvCxnSpPr>
          <p:nvPr/>
        </p:nvCxnSpPr>
        <p:spPr>
          <a:xfrm>
            <a:off x="6134470" y="3764132"/>
            <a:ext cx="507396" cy="1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cxnSpLocks/>
            <a:stCxn id="14" idx="2"/>
          </p:cNvCxnSpPr>
          <p:nvPr/>
        </p:nvCxnSpPr>
        <p:spPr>
          <a:xfrm flipH="1">
            <a:off x="6139543" y="5123714"/>
            <a:ext cx="50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cxnSpLocks/>
            <a:stCxn id="14" idx="6"/>
            <a:endCxn id="20" idx="3"/>
          </p:cNvCxnSpPr>
          <p:nvPr/>
        </p:nvCxnSpPr>
        <p:spPr>
          <a:xfrm flipV="1">
            <a:off x="8581505" y="4705117"/>
            <a:ext cx="594125" cy="41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11" idx="5"/>
            <a:endCxn id="30" idx="0"/>
          </p:cNvCxnSpPr>
          <p:nvPr/>
        </p:nvCxnSpPr>
        <p:spPr>
          <a:xfrm>
            <a:off x="3478402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en povezovalnik 50"/>
          <p:cNvCxnSpPr>
            <a:stCxn id="29" idx="0"/>
            <a:endCxn id="11" idx="3"/>
          </p:cNvCxnSpPr>
          <p:nvPr/>
        </p:nvCxnSpPr>
        <p:spPr>
          <a:xfrm flipV="1">
            <a:off x="1502380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4"/>
          </p:cNvCxnSpPr>
          <p:nvPr/>
        </p:nvCxnSpPr>
        <p:spPr>
          <a:xfrm>
            <a:off x="6104312" y="2776450"/>
            <a:ext cx="35231" cy="2335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ravokotnik 98"/>
          <p:cNvSpPr/>
          <p:nvPr/>
        </p:nvSpPr>
        <p:spPr>
          <a:xfrm>
            <a:off x="1502380" y="6000791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101" name="Raven povezovalnik 100"/>
          <p:cNvCxnSpPr>
            <a:stCxn id="30" idx="4"/>
            <a:endCxn id="99" idx="3"/>
          </p:cNvCxnSpPr>
          <p:nvPr/>
        </p:nvCxnSpPr>
        <p:spPr>
          <a:xfrm>
            <a:off x="3728254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ven povezovalnik 102"/>
          <p:cNvCxnSpPr>
            <a:stCxn id="29" idx="4"/>
            <a:endCxn id="99" idx="1"/>
          </p:cNvCxnSpPr>
          <p:nvPr/>
        </p:nvCxnSpPr>
        <p:spPr>
          <a:xfrm>
            <a:off x="1502380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ipsa 106"/>
          <p:cNvSpPr/>
          <p:nvPr/>
        </p:nvSpPr>
        <p:spPr>
          <a:xfrm>
            <a:off x="4384889" y="5413781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Prostoročno 125"/>
          <p:cNvSpPr/>
          <p:nvPr/>
        </p:nvSpPr>
        <p:spPr>
          <a:xfrm>
            <a:off x="4522124" y="4994279"/>
            <a:ext cx="291710" cy="482793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Elipsa 126"/>
          <p:cNvSpPr/>
          <p:nvPr/>
        </p:nvSpPr>
        <p:spPr>
          <a:xfrm>
            <a:off x="282769" y="5445563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Prostoročno 127"/>
          <p:cNvSpPr/>
          <p:nvPr/>
        </p:nvSpPr>
        <p:spPr>
          <a:xfrm flipH="1">
            <a:off x="456077" y="4994279"/>
            <a:ext cx="264590" cy="494266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Pravokotnik 32"/>
          <p:cNvSpPr/>
          <p:nvPr/>
        </p:nvSpPr>
        <p:spPr>
          <a:xfrm>
            <a:off x="8981484" y="153678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34" name="Raven povezovalnik 33"/>
          <p:cNvCxnSpPr/>
          <p:nvPr/>
        </p:nvCxnSpPr>
        <p:spPr>
          <a:xfrm>
            <a:off x="11207358" y="155202"/>
            <a:ext cx="0" cy="576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608E65D5-FDAD-4078-B391-C1BFDB800CD1}"/>
              </a:ext>
            </a:extLst>
          </p:cNvPr>
          <p:cNvCxnSpPr>
            <a:cxnSpLocks/>
            <a:stCxn id="20" idx="1"/>
            <a:endCxn id="12" idx="6"/>
          </p:cNvCxnSpPr>
          <p:nvPr/>
        </p:nvCxnSpPr>
        <p:spPr>
          <a:xfrm flipH="1" flipV="1">
            <a:off x="8581505" y="3776067"/>
            <a:ext cx="594125" cy="412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BD8C2D0-46C0-4CF8-BCA9-DC410ED13E71}"/>
              </a:ext>
            </a:extLst>
          </p:cNvPr>
          <p:cNvSpPr txBox="1"/>
          <p:nvPr/>
        </p:nvSpPr>
        <p:spPr>
          <a:xfrm>
            <a:off x="0" y="6635504"/>
            <a:ext cx="1995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KŠZ = Komisija za študijske zadeve</a:t>
            </a:r>
          </a:p>
        </p:txBody>
      </p:sp>
    </p:spTree>
    <p:extLst>
      <p:ext uri="{BB962C8B-B14F-4D97-AF65-F5344CB8AC3E}">
        <p14:creationId xmlns:p14="http://schemas.microsoft.com/office/powerpoint/2010/main" val="279078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982521" y="2588820"/>
            <a:ext cx="2376661" cy="1615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 za udeležence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(študenti)</a:t>
            </a:r>
            <a:endParaRPr kumimoji="0" lang="sl-S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509933" y="2493146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SISTEMATSKI ZDRAVSTVENI PREGLED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(≤ 5 let)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7005443" y="248683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</p:txBody>
      </p:sp>
      <p:sp>
        <p:nvSpPr>
          <p:cNvPr id="20" name="Elipsa 19"/>
          <p:cNvSpPr/>
          <p:nvPr/>
        </p:nvSpPr>
        <p:spPr>
          <a:xfrm>
            <a:off x="8215779" y="4699129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PROSTOVOLJNO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študent)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Raven povezovalnik 31"/>
          <p:cNvCxnSpPr>
            <a:stCxn id="14" idx="2"/>
            <a:endCxn id="2" idx="3"/>
          </p:cNvCxnSpPr>
          <p:nvPr/>
        </p:nvCxnSpPr>
        <p:spPr>
          <a:xfrm flipH="1">
            <a:off x="6359182" y="3392923"/>
            <a:ext cx="646261" cy="3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stCxn id="14" idx="0"/>
            <a:endCxn id="75" idx="3"/>
          </p:cNvCxnSpPr>
          <p:nvPr/>
        </p:nvCxnSpPr>
        <p:spPr>
          <a:xfrm flipV="1">
            <a:off x="8418607" y="1947480"/>
            <a:ext cx="97129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stCxn id="14" idx="4"/>
            <a:endCxn id="20" idx="1"/>
          </p:cNvCxnSpPr>
          <p:nvPr/>
        </p:nvCxnSpPr>
        <p:spPr>
          <a:xfrm>
            <a:off x="8418607" y="4299010"/>
            <a:ext cx="97128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6"/>
            <a:endCxn id="2" idx="1"/>
          </p:cNvCxnSpPr>
          <p:nvPr/>
        </p:nvCxnSpPr>
        <p:spPr>
          <a:xfrm flipV="1">
            <a:off x="3336260" y="3396343"/>
            <a:ext cx="646261" cy="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8215780" y="1135955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OBVEZNO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FKBV)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Pravokotnik 76"/>
          <p:cNvSpPr/>
          <p:nvPr/>
        </p:nvSpPr>
        <p:spPr>
          <a:xfrm>
            <a:off x="10478031" y="415194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ZZZS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delodajalec)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Pravokotnik 77"/>
          <p:cNvSpPr/>
          <p:nvPr/>
        </p:nvSpPr>
        <p:spPr>
          <a:xfrm>
            <a:off x="10478031" y="2086716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ZPIZ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Pravokotnik 80"/>
          <p:cNvSpPr/>
          <p:nvPr/>
        </p:nvSpPr>
        <p:spPr>
          <a:xfrm>
            <a:off x="10476791" y="5649890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ODGOVORNOST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Pravokotnik 81"/>
          <p:cNvSpPr/>
          <p:nvPr/>
        </p:nvSpPr>
        <p:spPr>
          <a:xfrm>
            <a:off x="10478031" y="4329692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NEZGODNO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9" name="Raven povezovalnik 68"/>
          <p:cNvCxnSpPr>
            <a:stCxn id="77" idx="1"/>
            <a:endCxn id="75" idx="6"/>
          </p:cNvCxnSpPr>
          <p:nvPr/>
        </p:nvCxnSpPr>
        <p:spPr>
          <a:xfrm flipH="1">
            <a:off x="10264007" y="775575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ven povezovalnik 70"/>
          <p:cNvCxnSpPr>
            <a:stCxn id="78" idx="1"/>
            <a:endCxn id="75" idx="6"/>
          </p:cNvCxnSpPr>
          <p:nvPr/>
        </p:nvCxnSpPr>
        <p:spPr>
          <a:xfrm flipH="1" flipV="1">
            <a:off x="10264007" y="1611336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20" idx="6"/>
            <a:endCxn id="81" idx="1"/>
          </p:cNvCxnSpPr>
          <p:nvPr/>
        </p:nvCxnSpPr>
        <p:spPr>
          <a:xfrm>
            <a:off x="10264006" y="5174510"/>
            <a:ext cx="21278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ven povezovalnik 82"/>
          <p:cNvCxnSpPr>
            <a:stCxn id="20" idx="6"/>
            <a:endCxn id="82" idx="1"/>
          </p:cNvCxnSpPr>
          <p:nvPr/>
        </p:nvCxnSpPr>
        <p:spPr>
          <a:xfrm flipV="1">
            <a:off x="10264006" y="4568687"/>
            <a:ext cx="214025" cy="605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Elipsa 184"/>
          <p:cNvSpPr/>
          <p:nvPr/>
        </p:nvSpPr>
        <p:spPr>
          <a:xfrm>
            <a:off x="3757687" y="219971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(aktivni, drugi)</a:t>
            </a:r>
          </a:p>
        </p:txBody>
      </p:sp>
      <p:sp>
        <p:nvSpPr>
          <p:cNvPr id="186" name="Elipsa 185"/>
          <p:cNvSpPr/>
          <p:nvPr/>
        </p:nvSpPr>
        <p:spPr>
          <a:xfrm>
            <a:off x="3757687" y="4766323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PREIZKUS ZA VARNO OPRAVLJANJE DELA</a:t>
            </a:r>
          </a:p>
        </p:txBody>
      </p:sp>
      <p:cxnSp>
        <p:nvCxnSpPr>
          <p:cNvPr id="188" name="Raven povezovalnik 187"/>
          <p:cNvCxnSpPr>
            <a:stCxn id="185" idx="4"/>
            <a:endCxn id="2" idx="0"/>
          </p:cNvCxnSpPr>
          <p:nvPr/>
        </p:nvCxnSpPr>
        <p:spPr>
          <a:xfrm>
            <a:off x="5170851" y="2032146"/>
            <a:ext cx="1" cy="5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Raven povezovalnik 190"/>
          <p:cNvCxnSpPr>
            <a:stCxn id="2" idx="2"/>
            <a:endCxn id="186" idx="0"/>
          </p:cNvCxnSpPr>
          <p:nvPr/>
        </p:nvCxnSpPr>
        <p:spPr>
          <a:xfrm flipH="1">
            <a:off x="5170851" y="4203865"/>
            <a:ext cx="1" cy="562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003177" y="88706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kolektivna pogodba  ali </a:t>
            </a: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individualna pogodba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Raven povezovalnik 4"/>
          <p:cNvCxnSpPr>
            <a:cxnSpLocks/>
            <a:stCxn id="23" idx="3"/>
            <a:endCxn id="185" idx="2"/>
          </p:cNvCxnSpPr>
          <p:nvPr/>
        </p:nvCxnSpPr>
        <p:spPr>
          <a:xfrm>
            <a:off x="3161433" y="1126058"/>
            <a:ext cx="59625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ravokotnik 26"/>
          <p:cNvSpPr/>
          <p:nvPr/>
        </p:nvSpPr>
        <p:spPr>
          <a:xfrm>
            <a:off x="1003177" y="543039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Splošni del na fakulteti, konkretizacija na delovnem mestu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Raven povezovalnik 7"/>
          <p:cNvCxnSpPr>
            <a:cxnSpLocks/>
            <a:stCxn id="27" idx="3"/>
            <a:endCxn id="186" idx="2"/>
          </p:cNvCxnSpPr>
          <p:nvPr/>
        </p:nvCxnSpPr>
        <p:spPr>
          <a:xfrm>
            <a:off x="3161433" y="5669388"/>
            <a:ext cx="596254" cy="3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etkotnik 49"/>
          <p:cNvSpPr/>
          <p:nvPr/>
        </p:nvSpPr>
        <p:spPr>
          <a:xfrm>
            <a:off x="2354347" y="3079936"/>
            <a:ext cx="7114903" cy="659496"/>
          </a:xfrm>
          <a:prstGeom prst="homePlate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99000">
                <a:schemeClr val="accent1"/>
              </a:gs>
              <a:gs pos="2000">
                <a:schemeClr val="accent1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2879793" y="3224736"/>
            <a:ext cx="191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DOKUMENTACIJA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910842" y="32247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OPRAVLJANJE PRAKSE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7361838" y="3224736"/>
            <a:ext cx="1802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ZAKLJUČEVANJE</a:t>
            </a:r>
          </a:p>
        </p:txBody>
      </p:sp>
      <p:sp>
        <p:nvSpPr>
          <p:cNvPr id="6" name="Diagram poteka: Povezovalnik 5"/>
          <p:cNvSpPr/>
          <p:nvPr/>
        </p:nvSpPr>
        <p:spPr>
          <a:xfrm>
            <a:off x="978605" y="2847698"/>
            <a:ext cx="1184366" cy="1123408"/>
          </a:xfrm>
          <a:prstGeom prst="flowChartConnector">
            <a:avLst/>
          </a:prstGeom>
          <a:solidFill>
            <a:srgbClr val="5A99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ZAČETEK PRAKSE</a:t>
            </a:r>
            <a:endParaRPr kumimoji="0" lang="sl-SI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958271" y="2117304"/>
            <a:ext cx="1184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UVODNA URA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813142" y="4065000"/>
            <a:ext cx="151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235071" y="2088737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UREDITEV POGODBE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198732" y="1442406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(PRIJAVA)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3279301" y="403059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VZD teoretično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Zdrav. pregled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Potrditev KŠZ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5492139" y="2360011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DELOVNI MENTOR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5454039" y="3884232"/>
            <a:ext cx="11996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UREJANJEDNEVNIKA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navodilih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(100% ocene)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parafa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7480671" y="2343219"/>
            <a:ext cx="1401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ODDAJA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DNEVNIKA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7361699" y="3884232"/>
            <a:ext cx="16389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DIGITALNO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l-SI" dirty="0">
                <a:solidFill>
                  <a:srgbClr val="FFC000">
                    <a:lumMod val="75000"/>
                  </a:srgbClr>
                </a:solidFill>
                <a:latin typeface="Calibri" panose="020F0502020204030204"/>
              </a:rPr>
              <a:t>TISKANO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potrdilo delodajalca</a:t>
            </a:r>
          </a:p>
        </p:txBody>
      </p:sp>
      <p:sp>
        <p:nvSpPr>
          <p:cNvPr id="21" name="PoljeZBesedilom 20"/>
          <p:cNvSpPr txBox="1"/>
          <p:nvPr/>
        </p:nvSpPr>
        <p:spPr>
          <a:xfrm>
            <a:off x="9707643" y="1807883"/>
            <a:ext cx="1471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</a:t>
            </a:r>
          </a:p>
        </p:txBody>
      </p:sp>
      <p:sp>
        <p:nvSpPr>
          <p:cNvPr id="22" name="PoljeZBesedilom 21"/>
          <p:cNvSpPr txBox="1"/>
          <p:nvPr/>
        </p:nvSpPr>
        <p:spPr>
          <a:xfrm>
            <a:off x="9707643" y="4125941"/>
            <a:ext cx="147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PRIDOBLJENE IZKUŠNJE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116912" y="6129879"/>
            <a:ext cx="100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Faze izvedbe:</a:t>
            </a:r>
            <a:endParaRPr kumimoji="0" lang="sl-SI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Elipsa 39"/>
          <p:cNvSpPr/>
          <p:nvPr/>
        </p:nvSpPr>
        <p:spPr>
          <a:xfrm>
            <a:off x="10234052" y="6187955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Elipsa 40"/>
          <p:cNvSpPr/>
          <p:nvPr/>
        </p:nvSpPr>
        <p:spPr>
          <a:xfrm>
            <a:off x="8080295" y="6181904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Elipsa 41"/>
          <p:cNvSpPr/>
          <p:nvPr/>
        </p:nvSpPr>
        <p:spPr>
          <a:xfrm>
            <a:off x="5870962" y="6194010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Elipsa 42"/>
          <p:cNvSpPr/>
          <p:nvPr/>
        </p:nvSpPr>
        <p:spPr>
          <a:xfrm>
            <a:off x="3613894" y="6188872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Elipsa 43"/>
          <p:cNvSpPr/>
          <p:nvPr/>
        </p:nvSpPr>
        <p:spPr>
          <a:xfrm>
            <a:off x="1394248" y="6181903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PoljeZBesedilom 44"/>
          <p:cNvSpPr txBox="1"/>
          <p:nvPr/>
        </p:nvSpPr>
        <p:spPr>
          <a:xfrm>
            <a:off x="1453660" y="6181904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</a:p>
        </p:txBody>
      </p:sp>
      <p:sp>
        <p:nvSpPr>
          <p:cNvPr id="46" name="PoljeZBesedilom 45"/>
          <p:cNvSpPr txBox="1"/>
          <p:nvPr/>
        </p:nvSpPr>
        <p:spPr>
          <a:xfrm>
            <a:off x="3658124" y="6181903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</a:t>
            </a:r>
          </a:p>
        </p:txBody>
      </p:sp>
      <p:sp>
        <p:nvSpPr>
          <p:cNvPr id="47" name="PoljeZBesedilom 46"/>
          <p:cNvSpPr txBox="1"/>
          <p:nvPr/>
        </p:nvSpPr>
        <p:spPr>
          <a:xfrm>
            <a:off x="5880531" y="6194009"/>
            <a:ext cx="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III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8087142" y="6181903"/>
            <a:ext cx="42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IV</a:t>
            </a:r>
          </a:p>
        </p:txBody>
      </p:sp>
      <p:sp>
        <p:nvSpPr>
          <p:cNvPr id="49" name="PoljeZBesedilom 48"/>
          <p:cNvSpPr txBox="1"/>
          <p:nvPr/>
        </p:nvSpPr>
        <p:spPr>
          <a:xfrm>
            <a:off x="10260638" y="6187955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</a:t>
            </a:r>
          </a:p>
        </p:txBody>
      </p:sp>
      <p:sp>
        <p:nvSpPr>
          <p:cNvPr id="51" name="Diagram poteka: Povezovalnik 50"/>
          <p:cNvSpPr/>
          <p:nvPr/>
        </p:nvSpPr>
        <p:spPr>
          <a:xfrm>
            <a:off x="9695224" y="2750971"/>
            <a:ext cx="1447800" cy="1374970"/>
          </a:xfrm>
          <a:prstGeom prst="flowChartConnector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</a:t>
            </a:r>
            <a:endParaRPr kumimoji="0" lang="sl-SI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PoljeZBesedilom 51"/>
          <p:cNvSpPr txBox="1"/>
          <p:nvPr/>
        </p:nvSpPr>
        <p:spPr>
          <a:xfrm>
            <a:off x="308148" y="292719"/>
            <a:ext cx="11573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IZVAJANJE STROKOVNEGA PRAKTIKUMA - POVZETEK</a:t>
            </a:r>
          </a:p>
        </p:txBody>
      </p:sp>
    </p:spTree>
    <p:extLst>
      <p:ext uri="{BB962C8B-B14F-4D97-AF65-F5344CB8AC3E}">
        <p14:creationId xmlns:p14="http://schemas.microsoft.com/office/powerpoint/2010/main" val="306585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562</Words>
  <Application>Microsoft Office PowerPoint</Application>
  <PresentationFormat>Širokozaslonsko</PresentationFormat>
  <Paragraphs>112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Officeova tema</vt:lpstr>
      <vt:lpstr>PowerPointova predstavitev</vt:lpstr>
      <vt:lpstr>Strokovni praktikum  Univerzitetni študijski program AGRIKULTURA IN OKOLJE</vt:lpstr>
      <vt:lpstr>PowerPointova predstavitev</vt:lpstr>
      <vt:lpstr>Strokovni praktikum</vt:lpstr>
      <vt:lpstr>POGODBE O SODELOVANJU PRI IZVAJANJU PRAKSE</vt:lpstr>
      <vt:lpstr>PowerPointova predstavitev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Strokovni praktikum VHPV II</dc:title>
  <dc:creator>Tomaž Langerholc</dc:creator>
  <cp:lastModifiedBy>Janko Muzek</cp:lastModifiedBy>
  <cp:revision>104</cp:revision>
  <dcterms:created xsi:type="dcterms:W3CDTF">2018-11-05T06:11:55Z</dcterms:created>
  <dcterms:modified xsi:type="dcterms:W3CDTF">2025-09-22T10:43:12Z</dcterms:modified>
</cp:coreProperties>
</file>