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  <p:sldId id="256" r:id="rId3"/>
    <p:sldId id="292" r:id="rId4"/>
    <p:sldId id="293" r:id="rId5"/>
    <p:sldId id="261" r:id="rId6"/>
    <p:sldId id="295" r:id="rId7"/>
    <p:sldId id="268" r:id="rId8"/>
    <p:sldId id="288" r:id="rId9"/>
  </p:sldIdLst>
  <p:sldSz cx="12192000" cy="6858000"/>
  <p:notesSz cx="6761163" cy="9942513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F8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44347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06548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00733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82062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298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20093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00685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23241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76249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31219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390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EAD5D-DE0E-4CF5-BF88-7663F6388FE1}" type="datetimeFigureOut">
              <a:rPr lang="sl-SI" smtClean="0"/>
              <a:t>11.9.2025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68214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a 1">
            <a:extLst>
              <a:ext uri="{FF2B5EF4-FFF2-40B4-BE49-F238E27FC236}">
                <a16:creationId xmlns:a16="http://schemas.microsoft.com/office/drawing/2014/main" id="{1E7809A1-CC03-4129-9425-303F6D58F2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9595" y="2765849"/>
            <a:ext cx="2766520" cy="1326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0177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3999" y="763481"/>
            <a:ext cx="9590843" cy="4547586"/>
          </a:xfrm>
        </p:spPr>
        <p:txBody>
          <a:bodyPr>
            <a:normAutofit/>
          </a:bodyPr>
          <a:lstStyle/>
          <a:p>
            <a:pPr algn="l"/>
            <a:r>
              <a:rPr lang="sl-SI" b="1" dirty="0"/>
              <a:t>Strokovni praktikum</a:t>
            </a:r>
            <a:br>
              <a:rPr lang="sl-SI" dirty="0"/>
            </a:br>
            <a:br>
              <a:rPr lang="sl-SI" dirty="0"/>
            </a:br>
            <a:r>
              <a:rPr lang="sl-SI" sz="4400" dirty="0"/>
              <a:t>Magistrski študijski program</a:t>
            </a:r>
            <a:br>
              <a:rPr lang="sl-SI" sz="4400" dirty="0"/>
            </a:br>
            <a:r>
              <a:rPr lang="sl-SI" sz="4400" dirty="0"/>
              <a:t>VARNOST HRANE V PREHRAMBENI VERIGI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55262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>
            <a:extLst>
              <a:ext uri="{FF2B5EF4-FFF2-40B4-BE49-F238E27FC236}">
                <a16:creationId xmlns:a16="http://schemas.microsoft.com/office/drawing/2014/main" id="{AC8A2CD9-EE10-4F21-B129-1B07A255710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61787" y="1294630"/>
            <a:ext cx="4580878" cy="1634999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kumimoji="0" lang="sl-SI" altLang="sl-SI" sz="2000" b="0" i="0" u="none" strike="noStrike" kern="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TEMELJI</a:t>
            </a:r>
          </a:p>
          <a:p>
            <a:pPr algn="l"/>
            <a:endParaRPr lang="sl-SI" altLang="sl-SI" sz="2000" dirty="0"/>
          </a:p>
          <a:p>
            <a:pPr marL="514350" indent="-514350" algn="l">
              <a:buFont typeface="Wingdings" pitchFamily="2" charset="2"/>
              <a:buAutoNum type="arabicPeriod"/>
            </a:pPr>
            <a:r>
              <a:rPr lang="sl-SI" altLang="sl-SI" sz="2000" dirty="0"/>
              <a:t>Pravilnik Strokovnega praktikuma.</a:t>
            </a:r>
          </a:p>
          <a:p>
            <a:pPr marL="514350" indent="-514350" algn="l">
              <a:buFont typeface="Wingdings" pitchFamily="2" charset="2"/>
              <a:buAutoNum type="arabicPeriod"/>
            </a:pPr>
            <a:r>
              <a:rPr lang="sl-SI" altLang="sl-SI" sz="2000" dirty="0"/>
              <a:t>Učni načrt Strokovnega praktikuma.</a:t>
            </a:r>
          </a:p>
          <a:p>
            <a:pPr marL="514350" indent="-514350" algn="l">
              <a:buFont typeface="Wingdings" pitchFamily="2" charset="2"/>
              <a:buAutoNum type="arabicPeriod"/>
            </a:pPr>
            <a:r>
              <a:rPr lang="sl-SI" altLang="sl-SI" sz="2000" dirty="0"/>
              <a:t>Praktična izvedba v gospodarstvu.</a:t>
            </a:r>
          </a:p>
          <a:p>
            <a:pPr marL="514350" indent="-514350">
              <a:buFont typeface="Wingdings" pitchFamily="2" charset="2"/>
              <a:buAutoNum type="arabicPeriod"/>
            </a:pPr>
            <a:endParaRPr lang="sl-SI" altLang="sl-SI" dirty="0"/>
          </a:p>
          <a:p>
            <a:pPr marL="514350" indent="-514350">
              <a:buFont typeface="Wingdings" pitchFamily="2" charset="2"/>
              <a:buAutoNum type="arabicPeriod"/>
            </a:pPr>
            <a:endParaRPr lang="sl-SI" altLang="sl-SI" dirty="0"/>
          </a:p>
        </p:txBody>
      </p:sp>
      <p:sp>
        <p:nvSpPr>
          <p:cNvPr id="44036" name="Slide Number Placeholder 4">
            <a:extLst>
              <a:ext uri="{FF2B5EF4-FFF2-40B4-BE49-F238E27FC236}">
                <a16:creationId xmlns:a16="http://schemas.microsoft.com/office/drawing/2014/main" id="{AE70A896-5CD2-4376-B2B0-BF486613D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86926" y="6381751"/>
            <a:ext cx="898525" cy="392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0F8D14-11DB-4C0C-8716-ED2B88CBFC7A}" type="slidenum">
              <a:rPr kumimoji="0" lang="en-US" altLang="sl-SI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sl-SI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9656301-8BB8-4C86-9E3C-A518CDC6A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2993" y="3506680"/>
            <a:ext cx="4086009" cy="2056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" panose="05000000000000000000" pitchFamily="2" charset="2"/>
              <a:buNone/>
              <a:defRPr sz="26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None/>
              <a:tabLst/>
              <a:defRPr/>
            </a:pPr>
            <a:r>
              <a:rPr kumimoji="0" lang="sl-SI" altLang="sl-SI" sz="3200" b="0" i="0" u="none" strike="noStrike" kern="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CILJI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endParaRPr kumimoji="0" lang="sl-SI" altLang="sl-SI" sz="2000" b="1" i="0" u="none" strike="noStrike" kern="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sl-SI" altLang="sl-SI" sz="2000" b="1" i="0" u="none" strike="noStrike" kern="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Samostojno opravljanje dela.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sl-SI" altLang="sl-SI" sz="2000" b="1" i="0" u="none" strike="noStrike" kern="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Pridobitev delovnih izkušenj.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sl-SI" altLang="sl-SI" sz="2000" b="1" i="0" u="none" strike="noStrike" kern="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Nove specifične kompetence.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endParaRPr kumimoji="0" lang="sl-SI" altLang="sl-SI" sz="2600" b="1" i="0" u="none" strike="noStrike" kern="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endParaRPr kumimoji="0" lang="sl-SI" altLang="sl-SI" sz="2600" b="1" i="0" u="none" strike="noStrike" kern="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Strokovni praktikum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23421" y="1589104"/>
            <a:ext cx="11745157" cy="5152346"/>
          </a:xfrm>
        </p:spPr>
        <p:txBody>
          <a:bodyPr>
            <a:normAutofit fontScale="92500" lnSpcReduction="10000"/>
          </a:bodyPr>
          <a:lstStyle/>
          <a:p>
            <a:r>
              <a:rPr lang="sl-SI" sz="2400" dirty="0"/>
              <a:t>Je prehod od teorije v prakso, v delovna okolja, kjer poteka proizvodni proces. Študenti v delovnem okolju, ki je avtentično, opravljajo samostojno delo pod nadzorom delovnega mentorja. </a:t>
            </a:r>
          </a:p>
          <a:p>
            <a:r>
              <a:rPr lang="sl-SI" sz="2400" dirty="0"/>
              <a:t>Kot učna enota poteka Strokovni praktikum na različnih lokacijah v gospodarstvu (podjetja, zavodi, kmetije, zadruge …) z dejavnostjo kmetijstva in sorodnih ved znotraj študijskega področja.</a:t>
            </a:r>
          </a:p>
          <a:p>
            <a:r>
              <a:rPr lang="sl-SI" sz="2400" dirty="0"/>
              <a:t>Namen strokovnega praktikuma (prakse) je pridobiti delovne izkušnje in nova praktična znanja ter v realnem okolju tudi preizkusiti pridobljeno teoretično znanje. </a:t>
            </a:r>
          </a:p>
          <a:p>
            <a:r>
              <a:rPr lang="sl-SI" sz="2400" dirty="0"/>
              <a:t>Praksa v gospodarstvu poteka na podlagi pravilnika prakse in pisnih pogodb o sodelovanju pri izvajanju prakse z delodajalci na terenu. Študenti si po navodilih sami poiščejo svojega delodajalca.</a:t>
            </a:r>
          </a:p>
          <a:p>
            <a:r>
              <a:rPr lang="sl-SI" sz="2400" dirty="0"/>
              <a:t>OBSEG PRAKSE:</a:t>
            </a:r>
          </a:p>
          <a:p>
            <a:pPr marL="457200" lvl="1" indent="0">
              <a:buNone/>
            </a:pPr>
            <a:r>
              <a:rPr lang="sl-SI" sz="2000" dirty="0"/>
              <a:t>1. </a:t>
            </a:r>
            <a:r>
              <a:rPr lang="sl-SI" sz="2000" b="1" dirty="0"/>
              <a:t>STROKOVNI PRAKTIKUM</a:t>
            </a:r>
            <a:r>
              <a:rPr lang="sl-SI" sz="2000" dirty="0"/>
              <a:t>, 5 ECTS, 15* delovnih dni, obvezna praksa.</a:t>
            </a:r>
          </a:p>
          <a:p>
            <a:pPr marL="457200" lvl="1" indent="0">
              <a:buNone/>
            </a:pPr>
            <a:r>
              <a:rPr lang="sl-SI" sz="2000" dirty="0"/>
              <a:t>2. Dodatne možnosti prakse za več delovnih izkušenj na željo študenta:</a:t>
            </a:r>
          </a:p>
          <a:p>
            <a:pPr marL="914400" lvl="2" indent="0">
              <a:buNone/>
            </a:pPr>
            <a:r>
              <a:rPr lang="sl-SI" sz="1600" dirty="0"/>
              <a:t>-</a:t>
            </a:r>
            <a:r>
              <a:rPr lang="sl-SI" sz="1600" b="1" dirty="0"/>
              <a:t>Strokovna praksa </a:t>
            </a:r>
            <a:r>
              <a:rPr lang="sl-SI" sz="1600" dirty="0"/>
              <a:t>kot KOOD v okviru razpisov Univerze v Mariboru, 6 ECTS, 22 delovnih dni, do 4-krat v tem obsegu in/ali </a:t>
            </a:r>
            <a:r>
              <a:rPr lang="sl-SI" sz="1600" b="1" dirty="0"/>
              <a:t> </a:t>
            </a:r>
          </a:p>
          <a:p>
            <a:pPr marL="914400" lvl="2" indent="0">
              <a:buNone/>
            </a:pPr>
            <a:r>
              <a:rPr lang="sl-SI" sz="1600" dirty="0"/>
              <a:t>-</a:t>
            </a:r>
            <a:r>
              <a:rPr lang="sl-SI" sz="1600" b="1" dirty="0"/>
              <a:t>Dodatna praksa</a:t>
            </a:r>
            <a:r>
              <a:rPr lang="sl-SI" sz="1600" dirty="0"/>
              <a:t>, do 16 ECTS, 40 delovnih dni, ki jo na pisno prošnjo študentu odobrava in dodeli točke KŠZ. </a:t>
            </a:r>
            <a:endParaRPr lang="sl-SI" sz="300" dirty="0"/>
          </a:p>
          <a:p>
            <a:pPr marL="0" indent="0">
              <a:buNone/>
            </a:pPr>
            <a:endParaRPr lang="sl-SI" sz="1100" dirty="0"/>
          </a:p>
          <a:p>
            <a:pPr marL="0" indent="0">
              <a:buNone/>
            </a:pPr>
            <a:r>
              <a:rPr lang="sl-SI" sz="900" dirty="0"/>
              <a:t>Legenda: * v primeru izvajanja prakse na mojstrskih kmetijah so obsegi manjši, in sicer: Strokovni praktikum 12 delovnih dni, Strokovna praksa kot kreditno ovrednotena </a:t>
            </a:r>
            <a:r>
              <a:rPr lang="sl-SI" sz="900" dirty="0" err="1"/>
              <a:t>obštudijska</a:t>
            </a:r>
            <a:r>
              <a:rPr lang="sl-SI" sz="900" dirty="0"/>
              <a:t> dejavnost (KOOD 1,2,3,4) po 18 delovnih dni na sklop in Dodatna praksa 32 delovnih dni. </a:t>
            </a:r>
          </a:p>
          <a:p>
            <a:pPr marL="0" indent="0">
              <a:buNone/>
            </a:pPr>
            <a:endParaRPr lang="sl-SI" sz="1100" dirty="0"/>
          </a:p>
          <a:p>
            <a:pPr marL="0" indent="0">
              <a:buNone/>
            </a:pPr>
            <a:r>
              <a:rPr lang="sl-SI" sz="1100" dirty="0"/>
              <a:t>Opomba: Opravljene dodatne možnosti niso del akreditiranega programa in se jih praviloma navaja v prilogah diplomi.</a:t>
            </a:r>
          </a:p>
        </p:txBody>
      </p:sp>
    </p:spTree>
    <p:extLst>
      <p:ext uri="{BB962C8B-B14F-4D97-AF65-F5344CB8AC3E}">
        <p14:creationId xmlns:p14="http://schemas.microsoft.com/office/powerpoint/2010/main" val="1402159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>
            <a:extLst>
              <a:ext uri="{FF2B5EF4-FFF2-40B4-BE49-F238E27FC236}">
                <a16:creationId xmlns:a16="http://schemas.microsoft.com/office/drawing/2014/main" id="{6C2AF1F2-CF0A-48A7-A747-B9643FA483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67160" y="1981200"/>
            <a:ext cx="9986639" cy="3833674"/>
          </a:xfrm>
        </p:spPr>
        <p:txBody>
          <a:bodyPr/>
          <a:lstStyle/>
          <a:p>
            <a:pPr eaLnBrk="1" hangingPunct="1"/>
            <a:r>
              <a:rPr lang="sl-SI" altLang="sl-SI" dirty="0"/>
              <a:t>Sklenjene so v pisni obliki med fakulteto in izbranimi gospodarstvi (podjetja, zavodi, kmetije …) s študijskega področja.</a:t>
            </a:r>
          </a:p>
          <a:p>
            <a:pPr eaLnBrk="1" hangingPunct="1"/>
            <a:r>
              <a:rPr lang="sl-SI" altLang="sl-SI" dirty="0"/>
              <a:t>Urejajo splošno sodelovanje pri </a:t>
            </a:r>
            <a:r>
              <a:rPr lang="sl-SI" altLang="sl-SI" dirty="0">
                <a:solidFill>
                  <a:srgbClr val="FF9900"/>
                </a:solidFill>
              </a:rPr>
              <a:t>obvezni</a:t>
            </a:r>
            <a:r>
              <a:rPr lang="sl-SI" altLang="sl-SI" dirty="0"/>
              <a:t> in pri </a:t>
            </a:r>
            <a:r>
              <a:rPr lang="sl-SI" altLang="sl-SI" dirty="0">
                <a:solidFill>
                  <a:srgbClr val="FF9900"/>
                </a:solidFill>
              </a:rPr>
              <a:t>dodatni </a:t>
            </a:r>
            <a:r>
              <a:rPr lang="sl-SI" altLang="sl-SI" dirty="0"/>
              <a:t>praksi in vsebujejo:</a:t>
            </a:r>
          </a:p>
          <a:p>
            <a:pPr eaLnBrk="1" hangingPunct="1"/>
            <a:endParaRPr lang="sl-SI" altLang="sl-SI" dirty="0"/>
          </a:p>
          <a:p>
            <a:pPr marL="2228850" lvl="4" indent="-514350">
              <a:buFont typeface="Wingdings" panose="05000000000000000000" pitchFamily="2" charset="2"/>
              <a:buChar char="Ø"/>
            </a:pPr>
            <a:r>
              <a:rPr lang="sl-SI" altLang="sl-SI" sz="2800" dirty="0"/>
              <a:t>obveznosti delodajalca</a:t>
            </a:r>
          </a:p>
          <a:p>
            <a:pPr marL="2228850" lvl="4" indent="-514350">
              <a:buFont typeface="Wingdings" panose="05000000000000000000" pitchFamily="2" charset="2"/>
              <a:buChar char="Ø"/>
            </a:pPr>
            <a:r>
              <a:rPr lang="sl-SI" altLang="sl-SI" sz="2800" dirty="0"/>
              <a:t>obveznosti fakultete in</a:t>
            </a:r>
          </a:p>
          <a:p>
            <a:pPr marL="2228850" lvl="4" indent="-514350">
              <a:buFont typeface="Wingdings" panose="05000000000000000000" pitchFamily="2" charset="2"/>
              <a:buChar char="Ø"/>
            </a:pPr>
            <a:r>
              <a:rPr lang="sl-SI" altLang="sl-SI" sz="2800" dirty="0"/>
              <a:t>obveznosti študenta</a:t>
            </a:r>
          </a:p>
        </p:txBody>
      </p:sp>
      <p:sp>
        <p:nvSpPr>
          <p:cNvPr id="43011" name="PoljeZBesedilom 1">
            <a:extLst>
              <a:ext uri="{FF2B5EF4-FFF2-40B4-BE49-F238E27FC236}">
                <a16:creationId xmlns:a16="http://schemas.microsoft.com/office/drawing/2014/main" id="{5AF383D6-22DD-456E-BFDC-7D0E958094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1767" y="6288295"/>
            <a:ext cx="626846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sl-SI" altLang="sl-SI" sz="1600" dirty="0">
                <a:solidFill>
                  <a:schemeClr val="tx1"/>
                </a:solidFill>
              </a:rPr>
              <a:t>Študenti pristopijo k praksi s pisno prijavo na predpisanem obrazcu.</a:t>
            </a:r>
          </a:p>
        </p:txBody>
      </p:sp>
      <p:sp>
        <p:nvSpPr>
          <p:cNvPr id="43013" name="Rectangle 2">
            <a:extLst>
              <a:ext uri="{FF2B5EF4-FFF2-40B4-BE49-F238E27FC236}">
                <a16:creationId xmlns:a16="http://schemas.microsoft.com/office/drawing/2014/main" id="{2A25DDA4-EA5E-4F80-8351-E9377EAF52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878889"/>
            <a:ext cx="10515600" cy="811799"/>
          </a:xfrm>
        </p:spPr>
        <p:txBody>
          <a:bodyPr>
            <a:normAutofit/>
          </a:bodyPr>
          <a:lstStyle/>
          <a:p>
            <a:pPr algn="ctr" eaLnBrk="1" hangingPunct="1"/>
            <a:r>
              <a:rPr lang="sl-SI" altLang="sl-SI" sz="3600" dirty="0"/>
              <a:t>POGODBE O SODELOVANJU PRI IZVAJANJU PRAKSE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565265" y="731520"/>
            <a:ext cx="3025833" cy="20449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STROKOVNI PRAKTIKUM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(5 ECTS, 15 delovnih dni)</a:t>
            </a:r>
          </a:p>
        </p:txBody>
      </p:sp>
      <p:sp>
        <p:nvSpPr>
          <p:cNvPr id="3" name="Pravokotnik 2"/>
          <p:cNvSpPr/>
          <p:nvPr/>
        </p:nvSpPr>
        <p:spPr>
          <a:xfrm>
            <a:off x="8581505" y="731519"/>
            <a:ext cx="3025833" cy="20449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NADALJEVALNA DODATNA PRAKSA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(do 16 ECTS, 40 delovnih dni)</a:t>
            </a:r>
          </a:p>
        </p:txBody>
      </p:sp>
      <p:sp>
        <p:nvSpPr>
          <p:cNvPr id="4" name="Elipsa 3"/>
          <p:cNvSpPr/>
          <p:nvPr/>
        </p:nvSpPr>
        <p:spPr>
          <a:xfrm>
            <a:off x="4691148" y="964275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POGODBA</a:t>
            </a:r>
          </a:p>
        </p:txBody>
      </p:sp>
      <p:sp>
        <p:nvSpPr>
          <p:cNvPr id="9" name="Desna puščica 8"/>
          <p:cNvSpPr/>
          <p:nvPr/>
        </p:nvSpPr>
        <p:spPr>
          <a:xfrm>
            <a:off x="7517476" y="1753984"/>
            <a:ext cx="1064030" cy="2296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Slika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3603197" y="1753983"/>
            <a:ext cx="1087949" cy="270415"/>
          </a:xfrm>
          <a:prstGeom prst="rect">
            <a:avLst/>
          </a:prstGeom>
        </p:spPr>
      </p:pic>
      <p:sp>
        <p:nvSpPr>
          <p:cNvPr id="11" name="Elipsa 10"/>
          <p:cNvSpPr/>
          <p:nvPr/>
        </p:nvSpPr>
        <p:spPr>
          <a:xfrm>
            <a:off x="1394731" y="3242742"/>
            <a:ext cx="2441172" cy="148797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DELODAJALCI </a:t>
            </a: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(organizacije dela)</a:t>
            </a:r>
            <a:endParaRPr kumimoji="0" lang="sl-SI" sz="20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Elipsa 11"/>
          <p:cNvSpPr/>
          <p:nvPr/>
        </p:nvSpPr>
        <p:spPr>
          <a:xfrm>
            <a:off x="6641866" y="3248208"/>
            <a:ext cx="1939639" cy="105571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KROVNA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(kolektivna)</a:t>
            </a:r>
          </a:p>
        </p:txBody>
      </p:sp>
      <p:sp>
        <p:nvSpPr>
          <p:cNvPr id="14" name="Elipsa 13"/>
          <p:cNvSpPr/>
          <p:nvPr/>
        </p:nvSpPr>
        <p:spPr>
          <a:xfrm>
            <a:off x="6641866" y="4595855"/>
            <a:ext cx="1939639" cy="105571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5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INDIVIDUALNA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5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(na ime)</a:t>
            </a:r>
          </a:p>
        </p:txBody>
      </p:sp>
      <p:sp>
        <p:nvSpPr>
          <p:cNvPr id="20" name="Elipsa 19"/>
          <p:cNvSpPr/>
          <p:nvPr/>
        </p:nvSpPr>
        <p:spPr>
          <a:xfrm>
            <a:off x="8981484" y="4081551"/>
            <a:ext cx="1325709" cy="730553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PRILOGA POGODBI</a:t>
            </a:r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Lok 24"/>
          <p:cNvSpPr/>
          <p:nvPr/>
        </p:nvSpPr>
        <p:spPr>
          <a:xfrm rot="4982756">
            <a:off x="7900030" y="1128892"/>
            <a:ext cx="3551188" cy="3276644"/>
          </a:xfrm>
          <a:prstGeom prst="arc">
            <a:avLst>
              <a:gd name="adj1" fmla="val 16676475"/>
              <a:gd name="adj2" fmla="val 20721289"/>
            </a:avLst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Elipsa 28"/>
          <p:cNvSpPr/>
          <p:nvPr/>
        </p:nvSpPr>
        <p:spPr>
          <a:xfrm>
            <a:off x="720870" y="4714742"/>
            <a:ext cx="1563019" cy="77815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DRUGI     </a:t>
            </a: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(na predlog)</a:t>
            </a:r>
          </a:p>
        </p:txBody>
      </p:sp>
      <p:sp>
        <p:nvSpPr>
          <p:cNvPr id="30" name="Elipsa 29"/>
          <p:cNvSpPr/>
          <p:nvPr/>
        </p:nvSpPr>
        <p:spPr>
          <a:xfrm>
            <a:off x="2946744" y="4714742"/>
            <a:ext cx="1563019" cy="77815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AKTIVNI     </a:t>
            </a: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(seznam FKBV)</a:t>
            </a:r>
          </a:p>
        </p:txBody>
      </p:sp>
      <p:cxnSp>
        <p:nvCxnSpPr>
          <p:cNvPr id="16" name="Raven puščični povezovalnik 15"/>
          <p:cNvCxnSpPr>
            <a:stCxn id="11" idx="7"/>
            <a:endCxn id="4" idx="3"/>
          </p:cNvCxnSpPr>
          <p:nvPr/>
        </p:nvCxnSpPr>
        <p:spPr>
          <a:xfrm flipV="1">
            <a:off x="3478402" y="2511063"/>
            <a:ext cx="1626652" cy="9495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ven povezovalnik 22"/>
          <p:cNvCxnSpPr>
            <a:cxnSpLocks/>
            <a:endCxn id="12" idx="2"/>
          </p:cNvCxnSpPr>
          <p:nvPr/>
        </p:nvCxnSpPr>
        <p:spPr>
          <a:xfrm>
            <a:off x="6134470" y="3764132"/>
            <a:ext cx="507396" cy="119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ven povezovalnik 31"/>
          <p:cNvCxnSpPr>
            <a:cxnSpLocks/>
            <a:stCxn id="14" idx="2"/>
          </p:cNvCxnSpPr>
          <p:nvPr/>
        </p:nvCxnSpPr>
        <p:spPr>
          <a:xfrm flipH="1">
            <a:off x="6139543" y="5123714"/>
            <a:ext cx="5023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ven povezovalnik 36"/>
          <p:cNvCxnSpPr>
            <a:cxnSpLocks/>
            <a:stCxn id="14" idx="6"/>
            <a:endCxn id="20" idx="3"/>
          </p:cNvCxnSpPr>
          <p:nvPr/>
        </p:nvCxnSpPr>
        <p:spPr>
          <a:xfrm flipV="1">
            <a:off x="8581505" y="4705117"/>
            <a:ext cx="594125" cy="4185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Raven povezovalnik 48"/>
          <p:cNvCxnSpPr>
            <a:stCxn id="11" idx="5"/>
            <a:endCxn id="30" idx="0"/>
          </p:cNvCxnSpPr>
          <p:nvPr/>
        </p:nvCxnSpPr>
        <p:spPr>
          <a:xfrm>
            <a:off x="3478402" y="4512812"/>
            <a:ext cx="249852" cy="201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aven povezovalnik 50"/>
          <p:cNvCxnSpPr>
            <a:stCxn id="29" idx="0"/>
            <a:endCxn id="11" idx="3"/>
          </p:cNvCxnSpPr>
          <p:nvPr/>
        </p:nvCxnSpPr>
        <p:spPr>
          <a:xfrm flipV="1">
            <a:off x="1502380" y="4512812"/>
            <a:ext cx="249852" cy="201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Raven povezovalnik 90"/>
          <p:cNvCxnSpPr>
            <a:stCxn id="4" idx="4"/>
          </p:cNvCxnSpPr>
          <p:nvPr/>
        </p:nvCxnSpPr>
        <p:spPr>
          <a:xfrm>
            <a:off x="6104312" y="2776450"/>
            <a:ext cx="35231" cy="23353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Pravokotnik 98"/>
          <p:cNvSpPr/>
          <p:nvPr/>
        </p:nvSpPr>
        <p:spPr>
          <a:xfrm>
            <a:off x="1502380" y="6000791"/>
            <a:ext cx="2225874" cy="3406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 ODOBRITVI KŠZ</a:t>
            </a:r>
          </a:p>
        </p:txBody>
      </p:sp>
      <p:cxnSp>
        <p:nvCxnSpPr>
          <p:cNvPr id="101" name="Raven povezovalnik 100"/>
          <p:cNvCxnSpPr>
            <a:stCxn id="30" idx="4"/>
            <a:endCxn id="99" idx="3"/>
          </p:cNvCxnSpPr>
          <p:nvPr/>
        </p:nvCxnSpPr>
        <p:spPr>
          <a:xfrm>
            <a:off x="3728254" y="5492896"/>
            <a:ext cx="0" cy="6782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Raven povezovalnik 102"/>
          <p:cNvCxnSpPr>
            <a:stCxn id="29" idx="4"/>
            <a:endCxn id="99" idx="1"/>
          </p:cNvCxnSpPr>
          <p:nvPr/>
        </p:nvCxnSpPr>
        <p:spPr>
          <a:xfrm>
            <a:off x="1502380" y="5492896"/>
            <a:ext cx="0" cy="6782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Elipsa 106"/>
          <p:cNvSpPr/>
          <p:nvPr/>
        </p:nvSpPr>
        <p:spPr>
          <a:xfrm>
            <a:off x="4384889" y="5413781"/>
            <a:ext cx="564992" cy="56208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6" name="Prostoročno 125"/>
          <p:cNvSpPr/>
          <p:nvPr/>
        </p:nvSpPr>
        <p:spPr>
          <a:xfrm>
            <a:off x="4522124" y="4994279"/>
            <a:ext cx="291710" cy="482793"/>
          </a:xfrm>
          <a:custGeom>
            <a:avLst/>
            <a:gdLst>
              <a:gd name="connsiteX0" fmla="*/ 0 w 267481"/>
              <a:gd name="connsiteY0" fmla="*/ 76485 h 482239"/>
              <a:gd name="connsiteX1" fmla="*/ 216131 w 267481"/>
              <a:gd name="connsiteY1" fmla="*/ 26608 h 482239"/>
              <a:gd name="connsiteX2" fmla="*/ 266007 w 267481"/>
              <a:gd name="connsiteY2" fmla="*/ 442245 h 482239"/>
              <a:gd name="connsiteX3" fmla="*/ 249381 w 267481"/>
              <a:gd name="connsiteY3" fmla="*/ 442245 h 482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7481" h="482239">
                <a:moveTo>
                  <a:pt x="0" y="76485"/>
                </a:moveTo>
                <a:cubicBezTo>
                  <a:pt x="85898" y="21066"/>
                  <a:pt x="171796" y="-34352"/>
                  <a:pt x="216131" y="26608"/>
                </a:cubicBezTo>
                <a:cubicBezTo>
                  <a:pt x="260466" y="87568"/>
                  <a:pt x="260465" y="372972"/>
                  <a:pt x="266007" y="442245"/>
                </a:cubicBezTo>
                <a:cubicBezTo>
                  <a:pt x="271549" y="511518"/>
                  <a:pt x="260465" y="476881"/>
                  <a:pt x="249381" y="4422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7" name="Elipsa 126"/>
          <p:cNvSpPr/>
          <p:nvPr/>
        </p:nvSpPr>
        <p:spPr>
          <a:xfrm>
            <a:off x="282769" y="5445563"/>
            <a:ext cx="564992" cy="56208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8" name="Prostoročno 127"/>
          <p:cNvSpPr/>
          <p:nvPr/>
        </p:nvSpPr>
        <p:spPr>
          <a:xfrm flipH="1">
            <a:off x="456077" y="4994279"/>
            <a:ext cx="264590" cy="494266"/>
          </a:xfrm>
          <a:custGeom>
            <a:avLst/>
            <a:gdLst>
              <a:gd name="connsiteX0" fmla="*/ 0 w 267481"/>
              <a:gd name="connsiteY0" fmla="*/ 76485 h 482239"/>
              <a:gd name="connsiteX1" fmla="*/ 216131 w 267481"/>
              <a:gd name="connsiteY1" fmla="*/ 26608 h 482239"/>
              <a:gd name="connsiteX2" fmla="*/ 266007 w 267481"/>
              <a:gd name="connsiteY2" fmla="*/ 442245 h 482239"/>
              <a:gd name="connsiteX3" fmla="*/ 249381 w 267481"/>
              <a:gd name="connsiteY3" fmla="*/ 442245 h 482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7481" h="482239">
                <a:moveTo>
                  <a:pt x="0" y="76485"/>
                </a:moveTo>
                <a:cubicBezTo>
                  <a:pt x="85898" y="21066"/>
                  <a:pt x="171796" y="-34352"/>
                  <a:pt x="216131" y="26608"/>
                </a:cubicBezTo>
                <a:cubicBezTo>
                  <a:pt x="260466" y="87568"/>
                  <a:pt x="260465" y="372972"/>
                  <a:pt x="266007" y="442245"/>
                </a:cubicBezTo>
                <a:cubicBezTo>
                  <a:pt x="271549" y="511518"/>
                  <a:pt x="260465" y="476881"/>
                  <a:pt x="249381" y="4422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Pravokotnik 32"/>
          <p:cNvSpPr/>
          <p:nvPr/>
        </p:nvSpPr>
        <p:spPr>
          <a:xfrm>
            <a:off x="8981484" y="153678"/>
            <a:ext cx="2225874" cy="3406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 ODOBRITVI KŠZ</a:t>
            </a:r>
          </a:p>
        </p:txBody>
      </p:sp>
      <p:cxnSp>
        <p:nvCxnSpPr>
          <p:cNvPr id="34" name="Raven povezovalnik 33"/>
          <p:cNvCxnSpPr/>
          <p:nvPr/>
        </p:nvCxnSpPr>
        <p:spPr>
          <a:xfrm>
            <a:off x="11207358" y="155202"/>
            <a:ext cx="0" cy="576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ven povezovalnik 39">
            <a:extLst>
              <a:ext uri="{FF2B5EF4-FFF2-40B4-BE49-F238E27FC236}">
                <a16:creationId xmlns:a16="http://schemas.microsoft.com/office/drawing/2014/main" id="{608E65D5-FDAD-4078-B391-C1BFDB800CD1}"/>
              </a:ext>
            </a:extLst>
          </p:cNvPr>
          <p:cNvCxnSpPr>
            <a:cxnSpLocks/>
            <a:stCxn id="20" idx="1"/>
            <a:endCxn id="12" idx="6"/>
          </p:cNvCxnSpPr>
          <p:nvPr/>
        </p:nvCxnSpPr>
        <p:spPr>
          <a:xfrm flipH="1" flipV="1">
            <a:off x="8581505" y="3776067"/>
            <a:ext cx="594125" cy="4124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3BD8C2D0-46C0-4CF8-BCA9-DC410ED13E71}"/>
              </a:ext>
            </a:extLst>
          </p:cNvPr>
          <p:cNvSpPr txBox="1"/>
          <p:nvPr/>
        </p:nvSpPr>
        <p:spPr>
          <a:xfrm>
            <a:off x="0" y="6635504"/>
            <a:ext cx="19951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000" dirty="0"/>
              <a:t>KŠZ = Komisija za študijske zadeve</a:t>
            </a:r>
          </a:p>
        </p:txBody>
      </p:sp>
    </p:spTree>
    <p:extLst>
      <p:ext uri="{BB962C8B-B14F-4D97-AF65-F5344CB8AC3E}">
        <p14:creationId xmlns:p14="http://schemas.microsoft.com/office/powerpoint/2010/main" val="2790783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3982521" y="2588820"/>
            <a:ext cx="2376661" cy="16150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Pogoji za udeležence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(študenti)</a:t>
            </a:r>
            <a:endParaRPr kumimoji="0" lang="sl-SI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lipsa 3"/>
          <p:cNvSpPr/>
          <p:nvPr/>
        </p:nvSpPr>
        <p:spPr>
          <a:xfrm>
            <a:off x="509933" y="2493146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SISTEMATSKI ZDRAVSTVENI PREGLED </a:t>
            </a: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(≤ 5 let)</a:t>
            </a:r>
            <a:endParaRPr kumimoji="0" lang="sl-SI" sz="24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Elipsa 13"/>
          <p:cNvSpPr/>
          <p:nvPr/>
        </p:nvSpPr>
        <p:spPr>
          <a:xfrm>
            <a:off x="7005443" y="2486835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ZAVAROVANJE</a:t>
            </a:r>
          </a:p>
        </p:txBody>
      </p:sp>
      <p:sp>
        <p:nvSpPr>
          <p:cNvPr id="20" name="Elipsa 19"/>
          <p:cNvSpPr/>
          <p:nvPr/>
        </p:nvSpPr>
        <p:spPr>
          <a:xfrm>
            <a:off x="8215779" y="4699129"/>
            <a:ext cx="2048227" cy="950761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PROSTOVOLJNO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(uredi študent)</a:t>
            </a:r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2" name="Raven povezovalnik 31"/>
          <p:cNvCxnSpPr>
            <a:stCxn id="14" idx="2"/>
            <a:endCxn id="2" idx="3"/>
          </p:cNvCxnSpPr>
          <p:nvPr/>
        </p:nvCxnSpPr>
        <p:spPr>
          <a:xfrm flipH="1">
            <a:off x="6359182" y="3392923"/>
            <a:ext cx="646261" cy="34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en povezovalnik 34"/>
          <p:cNvCxnSpPr>
            <a:stCxn id="14" idx="0"/>
            <a:endCxn id="75" idx="3"/>
          </p:cNvCxnSpPr>
          <p:nvPr/>
        </p:nvCxnSpPr>
        <p:spPr>
          <a:xfrm flipV="1">
            <a:off x="8418607" y="1947480"/>
            <a:ext cx="97129" cy="5393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ven povezovalnik 36"/>
          <p:cNvCxnSpPr>
            <a:stCxn id="14" idx="4"/>
            <a:endCxn id="20" idx="1"/>
          </p:cNvCxnSpPr>
          <p:nvPr/>
        </p:nvCxnSpPr>
        <p:spPr>
          <a:xfrm>
            <a:off x="8418607" y="4299010"/>
            <a:ext cx="97128" cy="5393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Raven povezovalnik 90"/>
          <p:cNvCxnSpPr>
            <a:stCxn id="4" idx="6"/>
            <a:endCxn id="2" idx="1"/>
          </p:cNvCxnSpPr>
          <p:nvPr/>
        </p:nvCxnSpPr>
        <p:spPr>
          <a:xfrm flipV="1">
            <a:off x="3336260" y="3396343"/>
            <a:ext cx="646261" cy="28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Elipsa 74"/>
          <p:cNvSpPr/>
          <p:nvPr/>
        </p:nvSpPr>
        <p:spPr>
          <a:xfrm>
            <a:off x="8215780" y="1135955"/>
            <a:ext cx="2048227" cy="950761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OBVEZNO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(uredi FKBV)</a:t>
            </a:r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Pravokotnik 76"/>
          <p:cNvSpPr/>
          <p:nvPr/>
        </p:nvSpPr>
        <p:spPr>
          <a:xfrm>
            <a:off x="10478031" y="415194"/>
            <a:ext cx="1285460" cy="72076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ZZZS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0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(uredi delodajalec)</a:t>
            </a:r>
            <a:endParaRPr kumimoji="0" lang="sl-SI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8" name="Pravokotnik 77"/>
          <p:cNvSpPr/>
          <p:nvPr/>
        </p:nvSpPr>
        <p:spPr>
          <a:xfrm>
            <a:off x="10478031" y="2086716"/>
            <a:ext cx="1285460" cy="72076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ZPIZ</a:t>
            </a:r>
            <a:endParaRPr kumimoji="0" lang="sl-SI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1" name="Pravokotnik 80"/>
          <p:cNvSpPr/>
          <p:nvPr/>
        </p:nvSpPr>
        <p:spPr>
          <a:xfrm>
            <a:off x="10476791" y="5649890"/>
            <a:ext cx="1286700" cy="4779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ODGOVORNOST</a:t>
            </a:r>
            <a:endParaRPr kumimoji="0" lang="sl-S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2" name="Pravokotnik 81"/>
          <p:cNvSpPr/>
          <p:nvPr/>
        </p:nvSpPr>
        <p:spPr>
          <a:xfrm>
            <a:off x="10478031" y="4329692"/>
            <a:ext cx="1286700" cy="4779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NEZGODNO</a:t>
            </a:r>
            <a:endParaRPr kumimoji="0" lang="sl-S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69" name="Raven povezovalnik 68"/>
          <p:cNvCxnSpPr>
            <a:stCxn id="77" idx="1"/>
            <a:endCxn id="75" idx="6"/>
          </p:cNvCxnSpPr>
          <p:nvPr/>
        </p:nvCxnSpPr>
        <p:spPr>
          <a:xfrm flipH="1">
            <a:off x="10264007" y="775575"/>
            <a:ext cx="214024" cy="8357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Raven povezovalnik 70"/>
          <p:cNvCxnSpPr>
            <a:stCxn id="78" idx="1"/>
            <a:endCxn id="75" idx="6"/>
          </p:cNvCxnSpPr>
          <p:nvPr/>
        </p:nvCxnSpPr>
        <p:spPr>
          <a:xfrm flipH="1" flipV="1">
            <a:off x="10264007" y="1611336"/>
            <a:ext cx="214024" cy="8357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Raven povezovalnik 73"/>
          <p:cNvCxnSpPr>
            <a:stCxn id="20" idx="6"/>
            <a:endCxn id="81" idx="1"/>
          </p:cNvCxnSpPr>
          <p:nvPr/>
        </p:nvCxnSpPr>
        <p:spPr>
          <a:xfrm>
            <a:off x="10264006" y="5174510"/>
            <a:ext cx="212785" cy="714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Raven povezovalnik 82"/>
          <p:cNvCxnSpPr>
            <a:stCxn id="20" idx="6"/>
            <a:endCxn id="82" idx="1"/>
          </p:cNvCxnSpPr>
          <p:nvPr/>
        </p:nvCxnSpPr>
        <p:spPr>
          <a:xfrm flipV="1">
            <a:off x="10264006" y="4568687"/>
            <a:ext cx="214025" cy="6058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Elipsa 184"/>
          <p:cNvSpPr/>
          <p:nvPr/>
        </p:nvSpPr>
        <p:spPr>
          <a:xfrm>
            <a:off x="3757687" y="219971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IZBIRA DELODAJALCA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(aktivni</a:t>
            </a:r>
            <a:r>
              <a:rPr lang="sl-SI" sz="2000" dirty="0">
                <a:solidFill>
                  <a:srgbClr val="5B9BD5"/>
                </a:solidFill>
                <a:latin typeface="Calibri" panose="020F0502020204030204"/>
              </a:rPr>
              <a:t>, drugi)</a:t>
            </a:r>
            <a:endParaRPr kumimoji="0" lang="sl-SI" sz="20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6" name="Elipsa 185"/>
          <p:cNvSpPr/>
          <p:nvPr/>
        </p:nvSpPr>
        <p:spPr>
          <a:xfrm>
            <a:off x="3757687" y="4766323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PREIZKUS ZA VARNO OPRAVLJANJE DELA</a:t>
            </a:r>
          </a:p>
        </p:txBody>
      </p:sp>
      <p:cxnSp>
        <p:nvCxnSpPr>
          <p:cNvPr id="188" name="Raven povezovalnik 187"/>
          <p:cNvCxnSpPr>
            <a:stCxn id="185" idx="4"/>
            <a:endCxn id="2" idx="0"/>
          </p:cNvCxnSpPr>
          <p:nvPr/>
        </p:nvCxnSpPr>
        <p:spPr>
          <a:xfrm>
            <a:off x="5170851" y="2032146"/>
            <a:ext cx="1" cy="5566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Raven povezovalnik 190"/>
          <p:cNvCxnSpPr>
            <a:stCxn id="2" idx="2"/>
            <a:endCxn id="186" idx="0"/>
          </p:cNvCxnSpPr>
          <p:nvPr/>
        </p:nvCxnSpPr>
        <p:spPr>
          <a:xfrm flipH="1">
            <a:off x="5170851" y="4203865"/>
            <a:ext cx="1" cy="5624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ravokotnik 22"/>
          <p:cNvSpPr/>
          <p:nvPr/>
        </p:nvSpPr>
        <p:spPr>
          <a:xfrm>
            <a:off x="1003177" y="887063"/>
            <a:ext cx="2158256" cy="4779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Izjava</a:t>
            </a:r>
            <a:r>
              <a:rPr kumimoji="0" lang="sl-SI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kolektivna pogodba  ali </a:t>
            </a:r>
            <a:r>
              <a:rPr kumimoji="0" lang="sl-SI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Prijava</a:t>
            </a:r>
            <a:r>
              <a:rPr kumimoji="0" lang="sl-SI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individualna pogodba</a:t>
            </a:r>
            <a:endParaRPr kumimoji="0" lang="sl-SI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" name="Raven povezovalnik 4"/>
          <p:cNvCxnSpPr>
            <a:cxnSpLocks/>
            <a:stCxn id="23" idx="3"/>
            <a:endCxn id="185" idx="2"/>
          </p:cNvCxnSpPr>
          <p:nvPr/>
        </p:nvCxnSpPr>
        <p:spPr>
          <a:xfrm>
            <a:off x="3161433" y="1126058"/>
            <a:ext cx="59625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ravokotnik 26"/>
          <p:cNvSpPr/>
          <p:nvPr/>
        </p:nvSpPr>
        <p:spPr>
          <a:xfrm>
            <a:off x="1003177" y="5430393"/>
            <a:ext cx="2158256" cy="4779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Splošni del na fakulteti, konkretizacija na delovnem mestu</a:t>
            </a:r>
            <a:endParaRPr kumimoji="0" lang="sl-SI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" name="Raven povezovalnik 7"/>
          <p:cNvCxnSpPr>
            <a:cxnSpLocks/>
            <a:stCxn id="27" idx="3"/>
            <a:endCxn id="186" idx="2"/>
          </p:cNvCxnSpPr>
          <p:nvPr/>
        </p:nvCxnSpPr>
        <p:spPr>
          <a:xfrm>
            <a:off x="3161433" y="5669388"/>
            <a:ext cx="596254" cy="30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29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etkotnik 49"/>
          <p:cNvSpPr/>
          <p:nvPr/>
        </p:nvSpPr>
        <p:spPr>
          <a:xfrm>
            <a:off x="2354347" y="3079936"/>
            <a:ext cx="7114903" cy="659496"/>
          </a:xfrm>
          <a:prstGeom prst="homePlate">
            <a:avLst/>
          </a:prstGeom>
          <a:gradFill>
            <a:gsLst>
              <a:gs pos="100000">
                <a:schemeClr val="accent1">
                  <a:lumMod val="20000"/>
                  <a:lumOff val="80000"/>
                </a:schemeClr>
              </a:gs>
              <a:gs pos="99000">
                <a:schemeClr val="accent1"/>
              </a:gs>
              <a:gs pos="2000">
                <a:schemeClr val="accent1">
                  <a:lumMod val="20000"/>
                  <a:lumOff val="80000"/>
                </a:schemeClr>
              </a:gs>
            </a:gsLst>
            <a:path path="circle">
              <a:fillToRect r="100000" b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" name="PoljeZBesedilom 2"/>
          <p:cNvSpPr txBox="1"/>
          <p:nvPr/>
        </p:nvSpPr>
        <p:spPr>
          <a:xfrm>
            <a:off x="2879793" y="3224736"/>
            <a:ext cx="1918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chemeClr val="bg1"/>
                </a:solidFill>
              </a:rPr>
              <a:t>DOKUMENTACIJA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4910842" y="3224736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chemeClr val="bg1"/>
                </a:solidFill>
              </a:rPr>
              <a:t>OPRAVLJANJE PRAKSE</a:t>
            </a:r>
          </a:p>
        </p:txBody>
      </p:sp>
      <p:sp>
        <p:nvSpPr>
          <p:cNvPr id="5" name="PoljeZBesedilom 4"/>
          <p:cNvSpPr txBox="1"/>
          <p:nvPr/>
        </p:nvSpPr>
        <p:spPr>
          <a:xfrm>
            <a:off x="7361838" y="3224736"/>
            <a:ext cx="1802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chemeClr val="bg1">
                    <a:lumMod val="95000"/>
                  </a:schemeClr>
                </a:solidFill>
              </a:rPr>
              <a:t>ZAKLJUČEVANJE</a:t>
            </a:r>
          </a:p>
        </p:txBody>
      </p:sp>
      <p:sp>
        <p:nvSpPr>
          <p:cNvPr id="6" name="Diagram poteka: Povezovalnik 5"/>
          <p:cNvSpPr/>
          <p:nvPr/>
        </p:nvSpPr>
        <p:spPr>
          <a:xfrm>
            <a:off x="978605" y="2847698"/>
            <a:ext cx="1184366" cy="1123408"/>
          </a:xfrm>
          <a:prstGeom prst="flowChartConnector">
            <a:avLst/>
          </a:prstGeom>
          <a:solidFill>
            <a:srgbClr val="5A99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b="1" dirty="0"/>
              <a:t>ZAČETEK PRAKSE</a:t>
            </a:r>
            <a:endParaRPr lang="sl-SI" sz="1400" b="1" dirty="0"/>
          </a:p>
        </p:txBody>
      </p:sp>
      <p:sp>
        <p:nvSpPr>
          <p:cNvPr id="11" name="PoljeZBesedilom 10"/>
          <p:cNvSpPr txBox="1"/>
          <p:nvPr/>
        </p:nvSpPr>
        <p:spPr>
          <a:xfrm>
            <a:off x="986810" y="2389067"/>
            <a:ext cx="1184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UVOD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813142" y="4065000"/>
            <a:ext cx="15152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IZBIRA DELODAJALCA</a:t>
            </a:r>
          </a:p>
        </p:txBody>
      </p:sp>
      <p:sp>
        <p:nvSpPr>
          <p:cNvPr id="13" name="PoljeZBesedilom 12"/>
          <p:cNvSpPr txBox="1"/>
          <p:nvPr/>
        </p:nvSpPr>
        <p:spPr>
          <a:xfrm>
            <a:off x="3235071" y="2088737"/>
            <a:ext cx="1123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UREDITEV POGODBE</a:t>
            </a:r>
          </a:p>
        </p:txBody>
      </p:sp>
      <p:sp>
        <p:nvSpPr>
          <p:cNvPr id="14" name="PoljeZBesedilom 13"/>
          <p:cNvSpPr txBox="1"/>
          <p:nvPr/>
        </p:nvSpPr>
        <p:spPr>
          <a:xfrm>
            <a:off x="3198732" y="1442406"/>
            <a:ext cx="1123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IZJAVA</a:t>
            </a:r>
          </a:p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(PRIJAVA)</a:t>
            </a:r>
          </a:p>
        </p:txBody>
      </p:sp>
      <p:sp>
        <p:nvSpPr>
          <p:cNvPr id="15" name="PoljeZBesedilom 14"/>
          <p:cNvSpPr txBox="1"/>
          <p:nvPr/>
        </p:nvSpPr>
        <p:spPr>
          <a:xfrm>
            <a:off x="3279301" y="4030599"/>
            <a:ext cx="112340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POGOJI:</a:t>
            </a:r>
          </a:p>
          <a:p>
            <a:pPr algn="ctr"/>
            <a:endParaRPr lang="sl-SI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sl-SI" sz="1200" dirty="0"/>
              <a:t>VZD teoretično</a:t>
            </a:r>
          </a:p>
          <a:p>
            <a:r>
              <a:rPr lang="sl-SI" sz="1200" dirty="0"/>
              <a:t>Zdrav. pregled</a:t>
            </a:r>
          </a:p>
          <a:p>
            <a:r>
              <a:rPr lang="sl-SI" sz="1200" dirty="0"/>
              <a:t>Zavarovanje</a:t>
            </a:r>
          </a:p>
          <a:p>
            <a:r>
              <a:rPr lang="sl-SI" sz="1200" dirty="0"/>
              <a:t>Potrditev KŠZ</a:t>
            </a:r>
          </a:p>
        </p:txBody>
      </p:sp>
      <p:sp>
        <p:nvSpPr>
          <p:cNvPr id="16" name="PoljeZBesedilom 15"/>
          <p:cNvSpPr txBox="1"/>
          <p:nvPr/>
        </p:nvSpPr>
        <p:spPr>
          <a:xfrm>
            <a:off x="5492139" y="2360011"/>
            <a:ext cx="1123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DELOVNI MENTOR</a:t>
            </a:r>
          </a:p>
        </p:txBody>
      </p:sp>
      <p:sp>
        <p:nvSpPr>
          <p:cNvPr id="18" name="PoljeZBesedilom 17"/>
          <p:cNvSpPr txBox="1"/>
          <p:nvPr/>
        </p:nvSpPr>
        <p:spPr>
          <a:xfrm>
            <a:off x="5353576" y="3884232"/>
            <a:ext cx="14775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UREJANJE DNEVNIKA</a:t>
            </a:r>
          </a:p>
          <a:p>
            <a:pPr algn="ctr"/>
            <a:r>
              <a:rPr lang="sl-SI" sz="1200" dirty="0"/>
              <a:t>po navodilih</a:t>
            </a:r>
          </a:p>
          <a:p>
            <a:pPr algn="ctr"/>
            <a:endParaRPr lang="sl-SI" sz="1200" dirty="0"/>
          </a:p>
          <a:p>
            <a:pPr algn="ctr"/>
            <a:r>
              <a:rPr lang="sl-SI" sz="1200" dirty="0"/>
              <a:t>(100% ocene)</a:t>
            </a:r>
          </a:p>
        </p:txBody>
      </p:sp>
      <p:sp>
        <p:nvSpPr>
          <p:cNvPr id="19" name="PoljeZBesedilom 18"/>
          <p:cNvSpPr txBox="1"/>
          <p:nvPr/>
        </p:nvSpPr>
        <p:spPr>
          <a:xfrm>
            <a:off x="7558969" y="2397523"/>
            <a:ext cx="14010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ODDAJA DNEVNIKA</a:t>
            </a:r>
          </a:p>
        </p:txBody>
      </p:sp>
      <p:sp>
        <p:nvSpPr>
          <p:cNvPr id="20" name="PoljeZBesedilom 19"/>
          <p:cNvSpPr txBox="1"/>
          <p:nvPr/>
        </p:nvSpPr>
        <p:spPr>
          <a:xfrm>
            <a:off x="7490866" y="4439256"/>
            <a:ext cx="15372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200" dirty="0"/>
              <a:t>Potrdilo delodajalca</a:t>
            </a:r>
          </a:p>
        </p:txBody>
      </p:sp>
      <p:sp>
        <p:nvSpPr>
          <p:cNvPr id="21" name="PoljeZBesedilom 20"/>
          <p:cNvSpPr txBox="1"/>
          <p:nvPr/>
        </p:nvSpPr>
        <p:spPr>
          <a:xfrm>
            <a:off x="9707643" y="1807883"/>
            <a:ext cx="14717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NOVE SPECIFIČNE KOMPETENCE</a:t>
            </a:r>
          </a:p>
        </p:txBody>
      </p:sp>
      <p:sp>
        <p:nvSpPr>
          <p:cNvPr id="22" name="PoljeZBesedilom 21"/>
          <p:cNvSpPr txBox="1"/>
          <p:nvPr/>
        </p:nvSpPr>
        <p:spPr>
          <a:xfrm>
            <a:off x="9707643" y="4125941"/>
            <a:ext cx="14717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PRIDOBLJENE IZKUŠNJE</a:t>
            </a:r>
          </a:p>
        </p:txBody>
      </p:sp>
      <p:sp>
        <p:nvSpPr>
          <p:cNvPr id="34" name="PoljeZBesedilom 33"/>
          <p:cNvSpPr txBox="1"/>
          <p:nvPr/>
        </p:nvSpPr>
        <p:spPr>
          <a:xfrm>
            <a:off x="116912" y="6129879"/>
            <a:ext cx="1009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200" b="1" dirty="0"/>
              <a:t>Faze izvedbe:</a:t>
            </a:r>
            <a:endParaRPr lang="sl-SI" sz="2400" b="1" dirty="0"/>
          </a:p>
        </p:txBody>
      </p:sp>
      <p:sp>
        <p:nvSpPr>
          <p:cNvPr id="40" name="Elipsa 39"/>
          <p:cNvSpPr/>
          <p:nvPr/>
        </p:nvSpPr>
        <p:spPr>
          <a:xfrm>
            <a:off x="10234052" y="6187955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1" name="Elipsa 40"/>
          <p:cNvSpPr/>
          <p:nvPr/>
        </p:nvSpPr>
        <p:spPr>
          <a:xfrm>
            <a:off x="8080295" y="6181904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2" name="Elipsa 41"/>
          <p:cNvSpPr/>
          <p:nvPr/>
        </p:nvSpPr>
        <p:spPr>
          <a:xfrm>
            <a:off x="5870962" y="6194010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3" name="Elipsa 42"/>
          <p:cNvSpPr/>
          <p:nvPr/>
        </p:nvSpPr>
        <p:spPr>
          <a:xfrm>
            <a:off x="3613894" y="6188872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4" name="Elipsa 43"/>
          <p:cNvSpPr/>
          <p:nvPr/>
        </p:nvSpPr>
        <p:spPr>
          <a:xfrm>
            <a:off x="1394248" y="6181903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5" name="PoljeZBesedilom 44"/>
          <p:cNvSpPr txBox="1"/>
          <p:nvPr/>
        </p:nvSpPr>
        <p:spPr>
          <a:xfrm>
            <a:off x="1453660" y="6181904"/>
            <a:ext cx="365760" cy="375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I</a:t>
            </a:r>
          </a:p>
        </p:txBody>
      </p:sp>
      <p:sp>
        <p:nvSpPr>
          <p:cNvPr id="46" name="PoljeZBesedilom 45"/>
          <p:cNvSpPr txBox="1"/>
          <p:nvPr/>
        </p:nvSpPr>
        <p:spPr>
          <a:xfrm>
            <a:off x="3658124" y="6181903"/>
            <a:ext cx="365760" cy="375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II</a:t>
            </a:r>
          </a:p>
        </p:txBody>
      </p:sp>
      <p:sp>
        <p:nvSpPr>
          <p:cNvPr id="47" name="PoljeZBesedilom 46"/>
          <p:cNvSpPr txBox="1"/>
          <p:nvPr/>
        </p:nvSpPr>
        <p:spPr>
          <a:xfrm>
            <a:off x="5880531" y="6194009"/>
            <a:ext cx="411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III</a:t>
            </a:r>
          </a:p>
        </p:txBody>
      </p:sp>
      <p:sp>
        <p:nvSpPr>
          <p:cNvPr id="48" name="PoljeZBesedilom 47"/>
          <p:cNvSpPr txBox="1"/>
          <p:nvPr/>
        </p:nvSpPr>
        <p:spPr>
          <a:xfrm>
            <a:off x="8087142" y="6181903"/>
            <a:ext cx="422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IV</a:t>
            </a:r>
          </a:p>
        </p:txBody>
      </p:sp>
      <p:sp>
        <p:nvSpPr>
          <p:cNvPr id="49" name="PoljeZBesedilom 48"/>
          <p:cNvSpPr txBox="1"/>
          <p:nvPr/>
        </p:nvSpPr>
        <p:spPr>
          <a:xfrm>
            <a:off x="10260638" y="6187955"/>
            <a:ext cx="365760" cy="375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V</a:t>
            </a:r>
          </a:p>
        </p:txBody>
      </p:sp>
      <p:sp>
        <p:nvSpPr>
          <p:cNvPr id="51" name="Diagram poteka: Povezovalnik 50"/>
          <p:cNvSpPr/>
          <p:nvPr/>
        </p:nvSpPr>
        <p:spPr>
          <a:xfrm>
            <a:off x="9695224" y="2750971"/>
            <a:ext cx="1447800" cy="1374970"/>
          </a:xfrm>
          <a:prstGeom prst="flowChartConnector">
            <a:avLst/>
          </a:prstGeom>
          <a:solidFill>
            <a:srgbClr val="5B9B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b="1" dirty="0"/>
              <a:t>SAMOSTOJNO OPRAVLJANJE DELA</a:t>
            </a:r>
            <a:endParaRPr lang="sl-SI" sz="1400" b="1" dirty="0"/>
          </a:p>
        </p:txBody>
      </p:sp>
      <p:sp>
        <p:nvSpPr>
          <p:cNvPr id="52" name="PoljeZBesedilom 51"/>
          <p:cNvSpPr txBox="1"/>
          <p:nvPr/>
        </p:nvSpPr>
        <p:spPr>
          <a:xfrm>
            <a:off x="308148" y="292719"/>
            <a:ext cx="11573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/>
              <a:t>IZVAJANJE STROKOVNEGA PRAKTIKUMA - POVZETEK</a:t>
            </a:r>
          </a:p>
        </p:txBody>
      </p:sp>
    </p:spTree>
    <p:extLst>
      <p:ext uri="{BB962C8B-B14F-4D97-AF65-F5344CB8AC3E}">
        <p14:creationId xmlns:p14="http://schemas.microsoft.com/office/powerpoint/2010/main" val="3065851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2474</TotalTime>
  <Words>554</Words>
  <Application>Microsoft Office PowerPoint</Application>
  <PresentationFormat>Širokozaslonsko</PresentationFormat>
  <Paragraphs>102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Officeova tema</vt:lpstr>
      <vt:lpstr>PowerPointova predstavitev</vt:lpstr>
      <vt:lpstr>Strokovni praktikum  Magistrski študijski program VARNOST HRANE V PREHRAMBENI VERIGI</vt:lpstr>
      <vt:lpstr>PowerPointova predstavitev</vt:lpstr>
      <vt:lpstr>Strokovni praktikum</vt:lpstr>
      <vt:lpstr>POGODBE O SODELOVANJU PRI IZVAJANJU PRAKSE</vt:lpstr>
      <vt:lpstr>PowerPointova predstavitev</vt:lpstr>
      <vt:lpstr>PowerPointova predstavitev</vt:lpstr>
      <vt:lpstr>PowerPointova predstavitev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Strokovni praktikum VHPV II</dc:title>
  <dc:creator>Tomaž Langerholc</dc:creator>
  <cp:lastModifiedBy>Janko Muzek</cp:lastModifiedBy>
  <cp:revision>127</cp:revision>
  <cp:lastPrinted>2024-11-07T13:10:23Z</cp:lastPrinted>
  <dcterms:created xsi:type="dcterms:W3CDTF">2018-11-05T06:11:55Z</dcterms:created>
  <dcterms:modified xsi:type="dcterms:W3CDTF">2025-09-11T11:09:35Z</dcterms:modified>
</cp:coreProperties>
</file>