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4" autoAdjust="0"/>
    <p:restoredTop sz="94660"/>
  </p:normalViewPr>
  <p:slideViewPr>
    <p:cSldViewPr>
      <p:cViewPr varScale="1">
        <p:scale>
          <a:sx n="121" d="100"/>
          <a:sy n="121" d="100"/>
        </p:scale>
        <p:origin x="12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07825-8529-4B4B-97B0-58DFFD3405C8}" type="datetimeFigureOut">
              <a:rPr lang="sl-SI" smtClean="0"/>
              <a:t>29. 09. 2023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6B28D-31DF-4F79-8439-A95A0F23783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062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9EA-6195-4091-963B-595724FFC946}" type="datetimeFigureOut">
              <a:rPr lang="sl-SI" smtClean="0"/>
              <a:t>29. 09. 2023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B775F-F8D6-4738-A0EF-069010D5B1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238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31640" y="1320800"/>
            <a:ext cx="6696744" cy="2684264"/>
          </a:xfrm>
        </p:spPr>
        <p:txBody>
          <a:bodyPr anchor="b"/>
          <a:lstStyle>
            <a:lvl1pPr algn="r">
              <a:defRPr sz="4400">
                <a:latin typeface="Calibri" pitchFamily="34" charset="0"/>
              </a:defRPr>
            </a:lvl1pPr>
          </a:lstStyle>
          <a:p>
            <a:pPr lvl="0"/>
            <a:r>
              <a:rPr lang="sl-SI" noProof="0"/>
              <a:t>Glavni naslov</a:t>
            </a:r>
            <a:endParaRPr lang="en-GB" noProof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31640" y="4221088"/>
            <a:ext cx="6688832" cy="172784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>
                <a:latin typeface="Calibri" pitchFamily="34" charset="0"/>
              </a:defRPr>
            </a:lvl1pPr>
          </a:lstStyle>
          <a:p>
            <a:pPr lvl="0"/>
            <a:r>
              <a:rPr lang="sl-SI" noProof="0"/>
              <a:t>Podnaslov</a:t>
            </a:r>
            <a:endParaRPr lang="en-GB" noProof="0"/>
          </a:p>
        </p:txBody>
      </p:sp>
      <p:pic>
        <p:nvPicPr>
          <p:cNvPr id="2050" name="Picture 2" descr="C:\Users\Danijel\Pictures\Logotipi in sheme\UM\UM.SI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998"/>
            <a:ext cx="2016224" cy="117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07284538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628800"/>
            <a:ext cx="77724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270991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08000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162932720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28800"/>
            <a:ext cx="381000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119395870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Danijel\Desktop\Pasica\pasica-rgb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3395" y="6381328"/>
            <a:ext cx="898659" cy="392904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rgbClr val="006A8E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283316" cy="468000"/>
          </a:xfrm>
          <a:prstGeom prst="rect">
            <a:avLst/>
          </a:prstGeom>
          <a:solidFill>
            <a:srgbClr val="006A8E"/>
          </a:solidFill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Naslov</a:t>
            </a:r>
          </a:p>
        </p:txBody>
      </p:sp>
    </p:spTree>
    <p:extLst>
      <p:ext uri="{BB962C8B-B14F-4D97-AF65-F5344CB8AC3E}">
        <p14:creationId xmlns:p14="http://schemas.microsoft.com/office/powerpoint/2010/main" val="297495513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476672"/>
            <a:ext cx="8153400" cy="104732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Naslov strani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775361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557169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6672"/>
            <a:ext cx="8153400" cy="104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Naslov strani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7724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4C4C4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Tekst</a:t>
            </a:r>
            <a:endParaRPr lang="en-US"/>
          </a:p>
          <a:p>
            <a:pPr lvl="1"/>
            <a:r>
              <a:rPr lang="sl-SI"/>
              <a:t>Druga raven</a:t>
            </a:r>
            <a:endParaRPr lang="en-US"/>
          </a:p>
          <a:p>
            <a:pPr lvl="2"/>
            <a:r>
              <a:rPr lang="sl-SI"/>
              <a:t>Tretja raven</a:t>
            </a:r>
            <a:endParaRPr lang="en-US"/>
          </a:p>
          <a:p>
            <a:pPr lvl="3"/>
            <a:r>
              <a:rPr lang="sl-SI"/>
              <a:t>Četrta raven</a:t>
            </a:r>
            <a:endParaRPr lang="en-US"/>
          </a:p>
          <a:p>
            <a:pPr lvl="4"/>
            <a:r>
              <a:rPr lang="sl-SI"/>
              <a:t>Peta raven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aseline="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um.si/raziskovanje/raziskovanje-in-okolje/sodelovanje-studentov-v-raziskovalnem-in-projektnem-delu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2000" b="1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sz="1600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sz="1600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sz="1600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sz="16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Oddelek za raziskovalno in umetniško dejavnost UM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9537759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7F7503BF-9981-7E9B-A41B-6C543DFF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94B9DF6-CEAC-FD9C-1A7C-62C6B69B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20250"/>
            <a:ext cx="8153400" cy="1047328"/>
          </a:xfrm>
        </p:spPr>
        <p:txBody>
          <a:bodyPr/>
          <a:lstStyle/>
          <a:p>
            <a:r>
              <a:rPr lang="sl-SI" sz="2800" b="1" dirty="0">
                <a:latin typeface="Century Gothic" panose="020B0502020202020204" pitchFamily="34" charset="0"/>
              </a:rPr>
              <a:t>POVZETEK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071C3499-F51B-57E0-A3EC-4E0F64F6D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5918B5A0-1ADC-39A4-C640-5716152FC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085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Bolj celostno in sistematično urediti področje vključevanja študentov v znanstvenoraziskovalno in projektno delo na Univerzi v Mariboru.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Vzpostaviti enotno spletno mesto za študente Univerze v Mariboru z naborom vseh aktualnih možnosti za njihovo vključevanje v znanstvenoraziskovalno in projektno delo na UM.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Okrepiti ponudbo možnosti vključevanja študentov v znanstvenoraziskovalno in projektno delo ter ohraniti kontinuiteto teh oblik (in virov financiranja).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Izvedba dogodkov „po meri“ za študente, s ciljem krepitve njihovih kompetenc za izvedbo njihovega znanstvenoraziskovalnega in projektnega dela.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Zagotavljati strokovno podporo in svetovanje („</a:t>
            </a:r>
            <a:r>
              <a:rPr lang="sl-SI" sz="1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facilitatorstvo</a:t>
            </a: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“) študentov, ozaveščanje in promocijske aktivnosti.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Vzpostaviti informacijsko podporo za spremljanje vključevanja študentov v znanstvenoraziskovalno in projektno delo.</a:t>
            </a:r>
          </a:p>
          <a:p>
            <a:pPr marL="0" indent="0" algn="just">
              <a:buNone/>
            </a:pPr>
            <a:endParaRPr lang="sl-SI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52140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l-SI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Akcijski načrt Strategije Univerze v Mariboru 2021 – 2025 </a:t>
            </a:r>
          </a:p>
          <a:p>
            <a:pPr marL="400050" lvl="1" indent="0" algn="just">
              <a:buNone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(Razvojni cilj 3.1, ukrep 3.1.3: Zagotavljanje možnosti vključevanja in spremljanja vključenosti študentov v znanstveno in umetniško dejavnost, kazalnik: Sistematično sodelovanje študentov v znanstveni in umetniški dejavnosti z vzpostavitvijo spremljanja podatkov o vključenosti študentov v znanstveno in umetniško dejavnost).</a:t>
            </a: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sl-SI" sz="1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Samoevalvacijsko</a:t>
            </a:r>
            <a:r>
              <a:rPr lang="sl-SI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poročilo Univerze v Mariboru (v okviru institucionalne samoevalvacije UM; 2020)</a:t>
            </a:r>
          </a:p>
          <a:p>
            <a:pPr marL="400050" lvl="1" indent="0" algn="just">
              <a:buNone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(Poglavje: Študenti, podpoglavje 3.4: Vključevanje študentov v znanstvenoraziskovalno, umetniško in strokovno dejavnost: „Povečati znanstvenoraziskovalno dejavnost na članicah, kjer je ta dejavnost šibkejša, in tako vsem študentom omogočiti enakovredno možnost vključevanja v znanstvenoraziskovalno delo. Pri tem bi bilo treba vzpostaviti sistem spremljanja podatkov o vključenosti študentov v znanstvenoraziskovalno, umetniško in strokovno dejavnost na članicah Univerze v Mariboru“.)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Samoevalvacijsko</a:t>
            </a:r>
            <a:r>
              <a:rPr lang="sl-SI" sz="1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poročilo za študijsko leto 2020/2021</a:t>
            </a: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400050" lvl="1" indent="0" algn="just">
              <a:buNone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(Eden izmed predlogov izboljšav v okviru nalog projektne pisarne v zadnjem potrjenem </a:t>
            </a:r>
            <a:r>
              <a:rPr lang="sl-SI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samoevalvacijskem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poročilu Rektorata: „V sodelovanju z drugimi službami oddelka sistematičen razvoj področja vključevanja študentov v znanstvenoraziskovalno in projektno delo“.)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76672"/>
            <a:ext cx="8153400" cy="864096"/>
          </a:xfrm>
        </p:spPr>
        <p:txBody>
          <a:bodyPr/>
          <a:lstStyle/>
          <a:p>
            <a:r>
              <a:rPr lang="sl-SI" sz="2000" b="1" dirty="0">
                <a:latin typeface="Century Gothic" panose="020B0502020202020204" pitchFamily="34" charset="0"/>
              </a:rPr>
              <a:t>IZHODIŠČA (1)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18318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71A7393A-49EA-B4B8-B780-F44872E8E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B6B8099D-FC36-27FD-BB7D-81958207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40668"/>
            <a:ext cx="8153400" cy="1008112"/>
          </a:xfrm>
        </p:spPr>
        <p:txBody>
          <a:bodyPr/>
          <a:lstStyle/>
          <a:p>
            <a:r>
              <a:rPr lang="sl-SI" sz="2000" b="1" dirty="0">
                <a:latin typeface="Century Gothic" panose="020B0502020202020204" pitchFamily="34" charset="0"/>
              </a:rPr>
              <a:t>IZHODIŠČA (2)</a:t>
            </a:r>
            <a:endParaRPr lang="sl-SI" sz="2000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AA68208C-CD0F-13DF-470C-81874FAB9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9FD66A07-F64A-C8BD-405C-1F1127664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39470"/>
            <a:ext cx="7772400" cy="460851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Poročilo o podaljšanju akreditacije visokega šolstva 2022 – NAKVIS </a:t>
            </a:r>
          </a:p>
          <a:p>
            <a:pPr marL="400050" lvl="1" indent="0" algn="just">
              <a:buNone/>
            </a:pPr>
            <a:r>
              <a:rPr lang="sl-SI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sl-SI" sz="15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11. standard: Študenti imajo zagotovljene ustrezne razmere za kakovosten študij, znanstveno, strokovno, raziskovalno oziroma umetniško delo ter za študijsko dejavnost.“ </a:t>
            </a:r>
          </a:p>
          <a:p>
            <a:pPr marL="400050" lvl="1" indent="0" algn="just">
              <a:buNone/>
            </a:pPr>
            <a:r>
              <a:rPr lang="sl-SI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„</a:t>
            </a:r>
            <a:r>
              <a:rPr lang="sl-SI" sz="15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Študenti so dobro vključeni v strokovno delo in raziskovanje prek različnih projektov, tematskih in zaključnih nalog (diploma ali magistrsko delo), s praktičnim usposabljanjem, učenjem na podlagi primerov pri obveznih in izbirnih predmetih ter prek skupnih objav znanstvenih člankov učiteljev in študentov“…</a:t>
            </a:r>
            <a:r>
              <a:rPr lang="sl-SI" sz="15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, a ostaja manevrski prostor za nadgradnjo</a:t>
            </a:r>
            <a:r>
              <a:rPr lang="sl-SI" sz="15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. </a:t>
            </a:r>
            <a:endParaRPr lang="sl-SI" sz="15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Vprašalnik o potrebah in željah zaposlenih UM, ki so iz različnih vidikov vpeti v projektno delo, po dodatni strokovni podpori s ciljem kakovostne in učinkovite prijave in izvedbe projektov v okviru različnih programov EU in izven EU (marec 2023) </a:t>
            </a:r>
          </a:p>
          <a:p>
            <a:pPr marL="400050" lvl="1" indent="0" algn="just">
              <a:buNone/>
            </a:pPr>
            <a:r>
              <a:rPr lang="sl-SI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(12. vprašanje: Ocenitev potrebe po vzpostavitvi in/ali okrepitvi nekaterih notranjih mehanizmov spodbujanja projektnega/raziskovalnega dela Univerze v Mariboru na področju spodbujanja vključevanja študentov v raziskovalno in projektno delo – rezultat: potrebno).</a:t>
            </a:r>
            <a:endParaRPr lang="sl-SI" sz="1500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5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Razvojni steber financiranja 2021-2024 (RSF 2.0)</a:t>
            </a:r>
          </a:p>
          <a:p>
            <a:pPr marL="400050" lvl="1" indent="0" algn="just">
              <a:buNone/>
            </a:pPr>
            <a:r>
              <a:rPr lang="sl-SI" sz="15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(Razvojni cilj 1 (O-RC 1)): Spodbujanje sodelovanja študentov in potencialnih delodajalcev z namenom pridobivanja praktičnih izkušenj v času študija in reševanja realnih izzivov okolja. Ta cilj naslavljamo z izvedbo projektnih nalog Študentski izzivi UM (ŠI:UM).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5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Razvojni cilji znanstvenoraziskovalne dejavnosti Univerze v Mariboru 2023-2027 (RSF ZRD 2023-27) </a:t>
            </a:r>
            <a:r>
              <a:rPr lang="sl-SI" sz="1500" dirty="0">
                <a:latin typeface="Calibri Light" panose="020F0302020204030204" pitchFamily="34" charset="0"/>
                <a:cs typeface="Calibri Light" panose="020F0302020204030204" pitchFamily="34" charset="0"/>
              </a:rPr>
              <a:t>(v nadaljevanju).</a:t>
            </a:r>
            <a:endParaRPr lang="sl-SI" sz="15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4996341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64D6C557-082A-DE94-2529-E0128CD53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D46EB4C-56FC-A189-35D3-BA836EAD6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61120"/>
            <a:ext cx="8153400" cy="1047328"/>
          </a:xfrm>
        </p:spPr>
        <p:txBody>
          <a:bodyPr/>
          <a:lstStyle/>
          <a:p>
            <a:br>
              <a:rPr lang="sl-SI" sz="2000" b="1" dirty="0">
                <a:latin typeface="Century Gothic" panose="020B0502020202020204" pitchFamily="34" charset="0"/>
                <a:cs typeface="Calibri" panose="020F0502020204030204" pitchFamily="34" charset="0"/>
              </a:rPr>
            </a:br>
            <a:r>
              <a:rPr lang="sl-SI" sz="2000" b="1" dirty="0">
                <a:latin typeface="Century Gothic" panose="020B0502020202020204" pitchFamily="34" charset="0"/>
                <a:cs typeface="Calibri" panose="020F0502020204030204" pitchFamily="34" charset="0"/>
              </a:rPr>
              <a:t>Razvojni cilji znanstvenoraziskovalne dejavnosti Univerze v Mariboru 2023-2027 (RSF ZRD 2023-27)</a:t>
            </a:r>
            <a:br>
              <a:rPr lang="sl-SI" sz="2000" b="1" dirty="0">
                <a:latin typeface="Century Gothic" panose="020B0502020202020204" pitchFamily="34" charset="0"/>
                <a:cs typeface="Calibri" panose="020F0502020204030204" pitchFamily="34" charset="0"/>
              </a:rPr>
            </a:br>
            <a:br>
              <a:rPr lang="sl-SI" sz="4400" b="1" dirty="0">
                <a:latin typeface="Century Gothic" panose="020B0502020202020204" pitchFamily="34" charset="0"/>
                <a:cs typeface="Calibri" panose="020F0502020204030204" pitchFamily="34" charset="0"/>
              </a:rPr>
            </a:br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FA01319-216A-A3F6-03F3-B02B6B5E4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8" name="Označba mesta vsebine 7">
            <a:extLst>
              <a:ext uri="{FF2B5EF4-FFF2-40B4-BE49-F238E27FC236}">
                <a16:creationId xmlns:a16="http://schemas.microsoft.com/office/drawing/2014/main" id="{D1B62AA6-7918-627C-61EA-9AFEF6F22F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899843"/>
              </p:ext>
            </p:extLst>
          </p:nvPr>
        </p:nvGraphicFramePr>
        <p:xfrm>
          <a:off x="265397" y="1484784"/>
          <a:ext cx="8613205" cy="5015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1">
                  <a:extLst>
                    <a:ext uri="{9D8B030D-6E8A-4147-A177-3AD203B41FA5}">
                      <a16:colId xmlns:a16="http://schemas.microsoft.com/office/drawing/2014/main" val="3367083560"/>
                    </a:ext>
                  </a:extLst>
                </a:gridCol>
                <a:gridCol w="3404932">
                  <a:extLst>
                    <a:ext uri="{9D8B030D-6E8A-4147-A177-3AD203B41FA5}">
                      <a16:colId xmlns:a16="http://schemas.microsoft.com/office/drawing/2014/main" val="2214245799"/>
                    </a:ext>
                  </a:extLst>
                </a:gridCol>
                <a:gridCol w="3480082">
                  <a:extLst>
                    <a:ext uri="{9D8B030D-6E8A-4147-A177-3AD203B41FA5}">
                      <a16:colId xmlns:a16="http://schemas.microsoft.com/office/drawing/2014/main" val="1221217421"/>
                    </a:ext>
                  </a:extLst>
                </a:gridCol>
              </a:tblGrid>
              <a:tr h="252135">
                <a:tc>
                  <a:txBody>
                    <a:bodyPr/>
                    <a:lstStyle/>
                    <a:p>
                      <a:pPr algn="l" fontAlgn="b"/>
                      <a:r>
                        <a:rPr lang="sl-SI" sz="1300" b="1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Razvojni cilj </a:t>
                      </a:r>
                    </a:p>
                    <a:p>
                      <a:pPr algn="l" fontAlgn="b"/>
                      <a:endParaRPr lang="sl-SI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1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Ukrep/i za doseganje razvojnega cilja</a:t>
                      </a:r>
                    </a:p>
                    <a:p>
                      <a:pPr algn="l" fontAlgn="b"/>
                      <a:endParaRPr lang="pl-PL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300" b="1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Kazalci</a:t>
                      </a:r>
                    </a:p>
                    <a:p>
                      <a:pPr algn="l" fontAlgn="b"/>
                      <a:endParaRPr lang="sl-SI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8822802"/>
                  </a:ext>
                </a:extLst>
              </a:tr>
              <a:tr h="313909">
                <a:tc rowSpan="6">
                  <a:txBody>
                    <a:bodyPr/>
                    <a:lstStyle/>
                    <a:p>
                      <a:pPr algn="l" fontAlgn="ctr"/>
                      <a:r>
                        <a:rPr lang="sl-SI" sz="1300" b="1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Spodbujanje vključevanja študentov v znanstvenoraziskovalno in projektno delo z razvojem inovativnih oblik sodelovanja</a:t>
                      </a:r>
                      <a:endParaRPr lang="sl-SI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 Analiza stanja področja na UM.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Izvedena analiza stanja področja na UM.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33391358"/>
                  </a:ext>
                </a:extLst>
              </a:tr>
              <a:tr h="784771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 Predstavitev nabora možnosti vključevanja študentov v znanstvenoraziskovalno in projektno delo na enotnem mestu.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Vzpostavljeno enotno spletno mesto/kažipot aktualnih možnosti študentov za sodelovanje v znanstvenoraziskovalni in projektni dejavnosti.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131226"/>
                  </a:ext>
                </a:extLst>
              </a:tr>
              <a:tr h="88515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 Razvoj in izvedba inovativnih oblik vključevanja študentov v znanstvenoraziskovalno in projektno delo.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Razvite in izvedene inovativne oblike sodelovanja študentov v znanstvenoraziskovalni in projektni dejavnosti (Individualni študentski raziskovalni izzivi (IŠRI:UM), Študentski izzivi (ŠI:UM), Inovacijski sklad za študente (IS:UM)).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2293051"/>
                  </a:ext>
                </a:extLst>
              </a:tr>
              <a:tr h="1098678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Dogodki za krepitev kompetenc študentov za znanstvenoraziskovalno in projektno delo, dvig ustvarjalnosti in inovativnosti ter izmenjavo dobrih praks in izkušenj.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Izvedba dogodkov za študente (npr. delavnice, izmenjava dobrih praks…)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6835357"/>
                  </a:ext>
                </a:extLst>
              </a:tr>
              <a:tr h="627817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5. Celovita strokovna podpora in svetovanje ('</a:t>
                      </a:r>
                      <a:r>
                        <a:rPr lang="sl-SI" sz="1300" u="none" strike="noStrike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facilitatorstvo</a:t>
                      </a:r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') študentom, ozaveščanje ter promocijske dejavnosti.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Izvedba celovite strokovne podpore.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2713437"/>
                  </a:ext>
                </a:extLst>
              </a:tr>
              <a:tr h="784771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6. Informacijsko podprto spremljanje vključenosti študentov v znanstvenoraziskovalno in projektno dejavnost.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Implementacija tehnične podpore ter </a:t>
                      </a:r>
                      <a:r>
                        <a:rPr lang="sl-SI" sz="1300" u="none" strike="noStrike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opolnomočenje</a:t>
                      </a:r>
                      <a:r>
                        <a:rPr lang="sl-SI" sz="130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ciljnih skupin za uporabo. </a:t>
                      </a:r>
                      <a:endParaRPr lang="sl-S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82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8415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3545ED2C-B89B-171F-0813-276835A04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2BDDD47-4C18-4CD4-C027-FFC0D62F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600" dirty="0">
                <a:latin typeface="Century Gothic" panose="020B0502020202020204" pitchFamily="34" charset="0"/>
              </a:rPr>
              <a:t>RC-K-04: </a:t>
            </a: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 (1)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1E5BEF1-77D1-0481-AA85-D2A93DA5D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3BF2E66D-7A82-066B-5BC9-F0D92CAF3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52" y="1549468"/>
            <a:ext cx="7772400" cy="4608512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sl-SI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Analiza stanja področja na Univerzi v Mariboru</a:t>
            </a:r>
          </a:p>
          <a:p>
            <a:pPr marL="0" indent="0" algn="just">
              <a:buNone/>
            </a:pPr>
            <a:endParaRPr lang="sl-SI" sz="1000" b="1" dirty="0"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buFontTx/>
              <a:buChar char="-"/>
            </a:pPr>
            <a:r>
              <a:rPr lang="sl-SI"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Fokusni intervjuji s predstavniki članic UM (prodekani za znanstvenoraziskovalno dejavnost, prodekani za študijsko dejavnost,…) – izvedeno v obdobju december 2021 - februar 2022.</a:t>
            </a:r>
          </a:p>
          <a:p>
            <a:pPr algn="just">
              <a:buFontTx/>
              <a:buChar char="-"/>
            </a:pPr>
            <a:r>
              <a:rPr lang="sl-SI"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Glavni namen intervjujev je bil opredeliti obstoječe oblike vključevanja študentov v znanstvenoraziskovalno in projektno delo.</a:t>
            </a:r>
          </a:p>
          <a:p>
            <a:pPr algn="just">
              <a:buFontTx/>
              <a:buChar char="-"/>
            </a:pPr>
            <a:r>
              <a:rPr lang="sl-SI"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Izveden dodatni krog zbiranja predlogov dopolnitev oblik s strani članic UM do 4. 9. 2023. Dopolnjen nabor oblik potrjen na 2. redni seji Komisije za znanstvenoraziskovalne zadeve Senata UM 19. 9. 2023.</a:t>
            </a:r>
          </a:p>
          <a:p>
            <a:pPr algn="just">
              <a:buFontTx/>
              <a:buChar char="-"/>
            </a:pPr>
            <a:r>
              <a:rPr lang="sl-SI"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Opredeljene oblike (potrjene na seji KZRZ 19. 9. 2023):</a:t>
            </a:r>
          </a:p>
          <a:p>
            <a:pPr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sl-SI" sz="1350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znanstvenoraziskovalno delo 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((so)avtorstvo člankov </a:t>
            </a:r>
            <a:r>
              <a:rPr lang="sl-SI" sz="13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drugih sestavnih delov (po tipologiji del COBISS);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sodelovanje v raziskovalnih projektih; laboratorijsko/terensko/drugo delo v povezavi z izvajanjem raziskav, ki niso del rednega študijskega procesa; sodelovanje v raziskovalnih nalogah, raziskovalnih posterjih v okviru natečajev; druge oblike);</a:t>
            </a:r>
            <a:endParaRPr lang="sl-SI" sz="135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34290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sl-SI" sz="1350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projektno delo 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(sodelovanje v projektih z okoljem z namenom krepitve praktičnih kompetenc za lažji prehod na trg dela (npr. </a:t>
            </a:r>
            <a:r>
              <a:rPr lang="sl-SI" sz="13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PDŠ, ŠI:UM, </a:t>
            </a:r>
            <a:r>
              <a:rPr lang="sl-SI" sz="135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Demola</a:t>
            </a:r>
            <a:r>
              <a:rPr lang="sl-SI" sz="13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Inovacijski sklad, IŠRI:UM (v pripravi), v preteklosti PKP, ŠIPK ipd.); 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sodelovanje v drugih projektih; </a:t>
            </a:r>
            <a:r>
              <a:rPr lang="pl-PL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samostojni študentski projekti – brez razpisa; 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druge oblike); </a:t>
            </a:r>
            <a:endParaRPr lang="sl-SI" sz="135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350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drugo (</a:t>
            </a:r>
            <a:r>
              <a:rPr lang="sl-SI" sz="135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strokovno)</a:t>
            </a:r>
            <a:r>
              <a:rPr lang="sl-SI" sz="1350" b="1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delo 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(umetniško delo; </a:t>
            </a:r>
            <a:r>
              <a:rPr lang="sl-SI" sz="13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š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tudenti kot </a:t>
            </a:r>
            <a:r>
              <a:rPr lang="sl-SI" sz="135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(so)</a:t>
            </a:r>
            <a:r>
              <a:rPr lang="sl-SI" sz="135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izumitelji v industriji; tekmovanja; mobilnost študentov z namenom praktičnega usposabljanja (v tujini); strokovne ekskurzije; uredništvo strokovne revije; organizacija okroglih miz/konferenc/kongresov/drugih strokovnih dogodkov; druge oblike).</a:t>
            </a:r>
          </a:p>
        </p:txBody>
      </p:sp>
    </p:spTree>
    <p:extLst>
      <p:ext uri="{BB962C8B-B14F-4D97-AF65-F5344CB8AC3E}">
        <p14:creationId xmlns:p14="http://schemas.microsoft.com/office/powerpoint/2010/main" val="211833889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F2BDDD47-4C18-4CD4-C027-FFC0D62F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24744"/>
            <a:ext cx="8568952" cy="2088232"/>
          </a:xfrm>
        </p:spPr>
        <p:txBody>
          <a:bodyPr/>
          <a:lstStyle/>
          <a:p>
            <a:r>
              <a:rPr lang="sl-SI" sz="1600" dirty="0">
                <a:latin typeface="Century Gothic" panose="020B0502020202020204" pitchFamily="34" charset="0"/>
              </a:rPr>
              <a:t>RC-K-04: </a:t>
            </a: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 (2) </a:t>
            </a:r>
            <a:br>
              <a:rPr lang="sl-SI" sz="1800" dirty="0">
                <a:latin typeface="Century Gothic" panose="020B0502020202020204" pitchFamily="34" charset="0"/>
              </a:rPr>
            </a:b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b="1" dirty="0">
                <a:latin typeface="Century Gothic" panose="020B0502020202020204" pitchFamily="34" charset="0"/>
              </a:rPr>
              <a:t>2. </a:t>
            </a:r>
            <a:r>
              <a:rPr lang="sl-SI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Kažipot aktualnih možnosti vključevanj študentov v znanstvenoraziskovalno in projektno delo na enem mestu </a:t>
            </a:r>
            <a:br>
              <a:rPr lang="sl-SI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Vzpostavitev enotnega </a:t>
            </a: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spletnega mesta </a:t>
            </a:r>
            <a:br>
              <a:rPr lang="sl-SI" sz="1800" dirty="0">
                <a:latin typeface="Century Gothic" panose="020B0502020202020204" pitchFamily="34" charset="0"/>
                <a:cs typeface="Calibri" panose="020F0502020204030204" pitchFamily="34" charset="0"/>
              </a:rPr>
            </a:br>
            <a:br>
              <a:rPr lang="sl-SI" sz="1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1800" dirty="0">
                <a:latin typeface="Century Gothic" panose="020B0502020202020204" pitchFamily="34" charset="0"/>
              </a:rPr>
            </a:br>
            <a:br>
              <a:rPr lang="sl-SI" sz="1800" dirty="0">
                <a:latin typeface="Century Gothic" panose="020B0502020202020204" pitchFamily="34" charset="0"/>
              </a:rPr>
            </a:br>
            <a:endParaRPr lang="sl-SI" sz="1800" dirty="0">
              <a:latin typeface="Century Gothic" panose="020B050202020202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3BF2E66D-7A82-066B-5BC9-F0D92CAF3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7443" y="2780928"/>
            <a:ext cx="3810000" cy="3528392"/>
          </a:xfrm>
        </p:spPr>
        <p:txBody>
          <a:bodyPr/>
          <a:lstStyle/>
          <a:p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Možnosti vključevanja študentov v znanstvenoraziskovalno in projektno delo, ki jih 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koordiniramo na UM/rektoratu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za vse študente.</a:t>
            </a:r>
          </a:p>
          <a:p>
            <a:pPr>
              <a:buFont typeface="Arial" panose="020B0604020202020204" pitchFamily="34" charset="0"/>
              <a:buChar char="•"/>
            </a:pPr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Želeli bi na enotnem spletnem mestu predstaviti še 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druge možnosti 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vključevanja študentov v znanstvenoraziskovalno in projektno delo, ki se </a:t>
            </a:r>
            <a:r>
              <a:rPr lang="sl-SI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izvajajo na članicah UM</a:t>
            </a: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3545ED2C-B89B-171F-0813-276835A04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E1E5BEF1-77D1-0481-AA85-D2A93DA5D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Naslov</a:t>
            </a:r>
            <a:endParaRPr lang="en-US" dirty="0"/>
          </a:p>
        </p:txBody>
      </p:sp>
      <p:pic>
        <p:nvPicPr>
          <p:cNvPr id="15" name="Označba mesta vsebine 14">
            <a:extLst>
              <a:ext uri="{FF2B5EF4-FFF2-40B4-BE49-F238E27FC236}">
                <a16:creationId xmlns:a16="http://schemas.microsoft.com/office/drawing/2014/main" id="{607CD111-2B86-046E-3EBB-EA709C1A0D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93640" y="1969267"/>
            <a:ext cx="2346712" cy="4804965"/>
          </a:xfrm>
        </p:spPr>
      </p:pic>
    </p:spTree>
    <p:extLst>
      <p:ext uri="{BB962C8B-B14F-4D97-AF65-F5344CB8AC3E}">
        <p14:creationId xmlns:p14="http://schemas.microsoft.com/office/powerpoint/2010/main" val="102856965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75291337-20DC-F6F7-1074-9038A8A57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371B3ED3-9CDE-911F-75B0-1595A403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1600" dirty="0">
                <a:latin typeface="Century Gothic" panose="020B0502020202020204" pitchFamily="34" charset="0"/>
              </a:rPr>
              <a:t>RC-K-04: </a:t>
            </a: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 (3)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F1AD746-5D93-85E7-6F10-7BE47469A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Naslov</a:t>
            </a: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4FFD8F9A-4E85-E7E1-C602-5576ECFD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sl-SI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l-SI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Razvoj in izvedba inovativnih oblik vključevanja študentov v znanstvenoraziskovalno in projektno delo</a:t>
            </a:r>
          </a:p>
          <a:p>
            <a:pPr marL="0" indent="0">
              <a:buNone/>
            </a:pPr>
            <a:endParaRPr lang="sl-SI" sz="1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Študentski izzivi ŠI:UM (RSF 2.0) – 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 izvajanju.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Študentski izzivi Univerze v Mariboru NOO (ŠI:UM NOO) 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izvaja se v okviru NOO projekta „Enotna vstopna točka za delodajalce in inovativne oblike sodelovanja s študenti“.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Projektno delo za pridobitev praktičnih izkušenj in znanj študentov v delovnem okolju 2022/2023 (PDŠ 2022/2023)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– izvaja se v okviru Javnega razpisa „Projektno delo za pridobitev praktičnih izkušenj in znanj študentov v delovnem okolju 2022/2023“.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Individualni študentski raziskovalni izzivi (IŠRI:UM) 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v pripravi.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DEMOLA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– v izvedbi Službe za prenos znanja in tehnologij (TTO).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Inovacijski sklad 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- v izvedbi Službe za prenos znanja in tehnologij (TTO),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b="1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INNOVUM </a:t>
            </a:r>
            <a:r>
              <a:rPr lang="sl-SI" sz="16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(v katerega se umešča med drugim tudi koncept vključevanja študentov v znanstvenoraziskovalno in projektno </a:t>
            </a:r>
            <a:r>
              <a:rPr lang="sl-SI" sz="160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delo).</a:t>
            </a:r>
            <a:endParaRPr lang="sl-SI" sz="1600" dirty="0"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608417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9A08001-5EDC-7682-275D-6BD218527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0A9CEF4C-C430-9859-B4C6-364387C2F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797496"/>
            <a:ext cx="8153400" cy="1047328"/>
          </a:xfrm>
        </p:spPr>
        <p:txBody>
          <a:bodyPr/>
          <a:lstStyle/>
          <a:p>
            <a:r>
              <a:rPr lang="sl-SI" sz="1600" dirty="0">
                <a:latin typeface="Century Gothic" panose="020B0502020202020204" pitchFamily="34" charset="0"/>
              </a:rPr>
              <a:t>RC-K-04: </a:t>
            </a: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 (4) </a:t>
            </a:r>
            <a:br>
              <a:rPr lang="sl-SI" sz="2000" b="1" dirty="0">
                <a:latin typeface="Century Gothic" panose="020B0502020202020204" pitchFamily="34" charset="0"/>
              </a:rPr>
            </a:br>
            <a:endParaRPr lang="sl-SI" sz="2000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9F52AAD-15CC-897D-45D8-54CAD6361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endParaRPr lang="sl-SI" sz="1100" dirty="0">
              <a:latin typeface="Century Gothic" panose="020B0502020202020204" pitchFamily="34" charset="0"/>
            </a:endParaRPr>
          </a:p>
          <a:p>
            <a:pPr>
              <a:defRPr/>
            </a:pPr>
            <a:endParaRPr lang="en-US" sz="1050" dirty="0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4930081E-B9D0-A452-6F84-6413F72C9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608512"/>
          </a:xfrm>
        </p:spPr>
        <p:txBody>
          <a:bodyPr/>
          <a:lstStyle/>
          <a:p>
            <a:pPr marL="0" indent="0">
              <a:buNone/>
            </a:pPr>
            <a:r>
              <a:rPr lang="sl-SI" sz="1600" b="1" dirty="0">
                <a:latin typeface="Century Gothic" panose="020B0502020202020204" pitchFamily="34" charset="0"/>
              </a:rPr>
              <a:t>4. Dogodki za krepitev kompetenc študentov za znanstvenoraziskovalno in projektno delo, dvig ustvarjalnosti in inovativnosti ter izmenjavo dobrih praks in izkušenj</a:t>
            </a:r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V letu 2023 načrtujemo izvedbo (najmanj 4 dogodkov):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predstavitev študentskih projektov in prenos dobrih praks med študenti v okviru projektov PDŠ, ŠI:UM, ŠI:UM_NOO (10., 12. in 13. oktobra 2023) z izborom in razglasitvijo najboljših 3 študentskih projektov,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predstavitev inovativnih plakatov študentskih projektov na Festivalu znanosti UM 24.-25. oktober 2023,</a:t>
            </a: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sl-SI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delavnica za visokošolske učitelje in sodelavce na temo vključenja študentov v tovrstno delo, prenosa znanj, izkušenj, dobrih praks…. </a:t>
            </a:r>
          </a:p>
          <a:p>
            <a:pPr marL="400050" lvl="1" indent="0" algn="just">
              <a:buNone/>
            </a:pPr>
            <a:endParaRPr lang="sl-SI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sl-SI" sz="1600" b="1" dirty="0">
                <a:latin typeface="Century Gothic" panose="020B0502020202020204" pitchFamily="34" charset="0"/>
                <a:cs typeface="Calibri Light" panose="020F0302020204030204" pitchFamily="34" charset="0"/>
              </a:rPr>
              <a:t>5.</a:t>
            </a:r>
            <a:r>
              <a:rPr lang="sl-SI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Celovita strokovna podpora in svetovanje (»</a:t>
            </a:r>
            <a:r>
              <a:rPr lang="sl-SI" sz="1600" b="1" dirty="0" err="1">
                <a:latin typeface="Century Gothic" panose="020B0502020202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</a:t>
            </a:r>
            <a:r>
              <a:rPr lang="sl-SI" sz="1600" b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acilitatorstvo</a:t>
            </a:r>
            <a:r>
              <a:rPr lang="sl-SI" sz="1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«) študentom, ozaveščanje ter promocijske aktivnosti</a:t>
            </a:r>
            <a:endParaRPr lang="sl-SI" sz="1600" b="1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sl-SI" sz="1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Tako študentom kot tudi mentorjem nudimo v ORUD/Karierni center UM celovito strokovno podporo in svetovanje („</a:t>
            </a:r>
            <a:r>
              <a:rPr lang="sl-SI" sz="16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facilitatorstvo</a:t>
            </a:r>
            <a:r>
              <a:rPr lang="sl-SI" sz="16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“) pri prijavah in izvedbah projektov, delujemo tudi na področju promocijskih aktivnosti in ozaveščanja.</a:t>
            </a:r>
          </a:p>
        </p:txBody>
      </p:sp>
    </p:spTree>
    <p:extLst>
      <p:ext uri="{BB962C8B-B14F-4D97-AF65-F5344CB8AC3E}">
        <p14:creationId xmlns:p14="http://schemas.microsoft.com/office/powerpoint/2010/main" val="333075230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632E294E-30FB-33F8-9857-8F14B7607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69A43B6-4A72-4A6E-B3BC-4E1A4B5DD1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A212A002-3271-85C8-6EE9-1544DB8A7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875127"/>
            <a:ext cx="8153400" cy="903312"/>
          </a:xfrm>
        </p:spPr>
        <p:txBody>
          <a:bodyPr/>
          <a:lstStyle/>
          <a:p>
            <a:r>
              <a:rPr lang="sl-SI" sz="1600" dirty="0">
                <a:latin typeface="Century Gothic" panose="020B0502020202020204" pitchFamily="34" charset="0"/>
              </a:rPr>
              <a:t>RC-K-04: </a:t>
            </a:r>
            <a:br>
              <a:rPr lang="sl-SI" sz="1600" dirty="0">
                <a:latin typeface="Century Gothic" panose="020B0502020202020204" pitchFamily="34" charset="0"/>
              </a:rPr>
            </a:br>
            <a:r>
              <a:rPr lang="sl-SI" sz="1600" dirty="0">
                <a:latin typeface="Century Gothic" panose="020B0502020202020204" pitchFamily="34" charset="0"/>
              </a:rPr>
              <a:t>SPODBUJANJE VKLJUČEVANJA ŠTUDENTOV V ZNANSTVENORAZISKOVALNO IN PROJEKTNO DELO Z RAZVOJEM INOVATIVNIH OBLIK SODELOVANJA (5)</a:t>
            </a:r>
            <a:br>
              <a:rPr lang="sl-SI" sz="1800" b="1" dirty="0">
                <a:latin typeface="Century Gothic" panose="020B0502020202020204" pitchFamily="34" charset="0"/>
              </a:rPr>
            </a:br>
            <a:endParaRPr lang="sl-SI" sz="1800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5966900D-22B8-9532-40EE-8384D5347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8163395" cy="476672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AEDB6196-C8FA-D891-B4A4-242D6488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23539"/>
            <a:ext cx="7772400" cy="4159334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latin typeface="Century Gothic" panose="020B0502020202020204" pitchFamily="34" charset="0"/>
              </a:rPr>
              <a:t>6. Informacijsko podprto spremljanje vključenosti študentov v znanstvenoraziskovalno in projektno dejavnost</a:t>
            </a:r>
            <a:endParaRPr lang="sl-SI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sl-SI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sl-SI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V pripravi so tehnične specifikacije za spremljanje vključenosti študentov v znanstvenoraziskovalno in projektno delo z možnostjo povezave z AIPS.</a:t>
            </a:r>
          </a:p>
          <a:p>
            <a:pPr marL="0" indent="0">
              <a:buNone/>
            </a:pPr>
            <a:endParaRPr lang="sl-SI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06905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UM.SI">
  <a:themeElements>
    <a:clrScheme name="F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84E76DDC1AA641996A8C26D4106BE0" ma:contentTypeVersion="9" ma:contentTypeDescription="Ustvari nov dokument." ma:contentTypeScope="" ma:versionID="b758abd2479921ba95da1c52c8563610">
  <xsd:schema xmlns:xsd="http://www.w3.org/2001/XMLSchema" xmlns:xs="http://www.w3.org/2001/XMLSchema" xmlns:p="http://schemas.microsoft.com/office/2006/metadata/properties" xmlns:ns2="86c6268a-1982-4a01-bab8-aea47768f942" xmlns:ns3="562ce78b-bcab-4299-ba08-dbf313c1548b" targetNamespace="http://schemas.microsoft.com/office/2006/metadata/properties" ma:root="true" ma:fieldsID="e4537f6f7dde317ae42c5287e2e2f210" ns2:_="" ns3:_="">
    <xsd:import namespace="86c6268a-1982-4a01-bab8-aea47768f942"/>
    <xsd:import namespace="562ce78b-bcab-4299-ba08-dbf313c154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6268a-1982-4a01-bab8-aea47768f9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Oznake slike" ma:readOnly="false" ma:fieldId="{5cf76f15-5ced-4ddc-b409-7134ff3c332f}" ma:taxonomyMulti="true" ma:sspId="314c371a-e1e1-4790-b7b3-e586cefac3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ce78b-bcab-4299-ba08-dbf313c1548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3424dde-cf88-4d33-ae3e-88886f3aa343}" ma:internalName="TaxCatchAll" ma:showField="CatchAllData" ma:web="562ce78b-bcab-4299-ba08-dbf313c154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2ce78b-bcab-4299-ba08-dbf313c1548b" xsi:nil="true"/>
    <lcf76f155ced4ddcb4097134ff3c332f xmlns="86c6268a-1982-4a01-bab8-aea47768f94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8CF884-F782-4EB0-8606-59F1347E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F87C6D-9499-44F0-8250-9E701AAAF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c6268a-1982-4a01-bab8-aea47768f942"/>
    <ds:schemaRef ds:uri="562ce78b-bcab-4299-ba08-dbf313c154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5604D2-6744-4124-AB4B-0024CAA1EDCF}">
  <ds:schemaRefs>
    <ds:schemaRef ds:uri="http://schemas.microsoft.com/office/2006/metadata/properties"/>
    <ds:schemaRef ds:uri="http://schemas.microsoft.com/office/infopath/2007/PartnerControls"/>
    <ds:schemaRef ds:uri="562ce78b-bcab-4299-ba08-dbf313c1548b"/>
    <ds:schemaRef ds:uri="86c6268a-1982-4a01-bab8-aea47768f9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UM.SI</Template>
  <TotalTime>3229</TotalTime>
  <Words>1589</Words>
  <Application>Microsoft Office PowerPoint</Application>
  <PresentationFormat>Diaprojekcija na zaslonu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Tahoma</vt:lpstr>
      <vt:lpstr>Wingdings</vt:lpstr>
      <vt:lpstr>UM.SI</vt:lpstr>
      <vt:lpstr>SPODBUJANJE VKLJUČEVANJA ŠTUDENTOV V ZNANSTVENORAZISKOVALNO IN PROJEKTNO DELO Z RAZVOJEM INOVATIVNIH OBLIK SODELOVANJA</vt:lpstr>
      <vt:lpstr>IZHODIŠČA (1)</vt:lpstr>
      <vt:lpstr>IZHODIŠČA (2)</vt:lpstr>
      <vt:lpstr> Razvojni cilji znanstvenoraziskovalne dejavnosti Univerze v Mariboru 2023-2027 (RSF ZRD 2023-27)  </vt:lpstr>
      <vt:lpstr>RC-K-04:  SPODBUJANJE VKLJUČEVANJA ŠTUDENTOV V ZNANSTVENORAZISKOVALNO IN PROJEKTNO DELO Z RAZVOJEM INOVATIVNIH OBLIK SODELOVANJA (1) </vt:lpstr>
      <vt:lpstr>RC-K-04:  SPODBUJANJE VKLJUČEVANJA ŠTUDENTOV V ZNANSTVENORAZISKOVALNO IN PROJEKTNO DELO Z RAZVOJEM INOVATIVNIH OBLIK SODELOVANJA (2)   2. Kažipot aktualnih možnosti vključevanj študentov v znanstvenoraziskovalno in projektno delo na enem mestu         Vzpostavitev enotnega spletnega mesta     </vt:lpstr>
      <vt:lpstr>RC-K-04:  SPODBUJANJE VKLJUČEVANJA ŠTUDENTOV V ZNANSTVENORAZISKOVALNO IN PROJEKTNO DELO Z RAZVOJEM INOVATIVNIH OBLIK SODELOVANJA (3) </vt:lpstr>
      <vt:lpstr>RC-K-04:  SPODBUJANJE VKLJUČEVANJA ŠTUDENTOV V ZNANSTVENORAZISKOVALNO IN PROJEKTNO DELO Z RAZVOJEM INOVATIVNIH OBLIK SODELOVANJA (4)  </vt:lpstr>
      <vt:lpstr>RC-K-04:  SPODBUJANJE VKLJUČEVANJA ŠTUDENTOV V ZNANSTVENORAZISKOVALNO IN PROJEKTNO DELO Z RAZVOJEM INOVATIVNIH OBLIK SODELOVANJA (5) </vt:lpstr>
      <vt:lpstr>POVZETEK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SPODBUJANJE VKLJUČEVANJA ŠTUDENTOV V ZNANSTVENORAZISKOVALNO IN PROJEKTNO DELO Z RAZVOJEM INOVATIVNIH OBLIK SODELOVANJA</dc:title>
  <dc:creator>Mateja Praprotnik Vidonja</dc:creator>
  <cp:lastModifiedBy>Mateja Praprotnik Vidonja</cp:lastModifiedBy>
  <cp:revision>34</cp:revision>
  <dcterms:created xsi:type="dcterms:W3CDTF">2023-06-02T07:36:03Z</dcterms:created>
  <dcterms:modified xsi:type="dcterms:W3CDTF">2023-09-29T05:15:31Z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0x0101009784E76DDC1AA641996A8C26D4106BE0</vt:lpwstr>
  </property>
  <property fmtid="{D5CDD505-2E9C-101B-9397-08002B2CF9AE}" pid="3" name="_dlc_DocIdItemGuid">
    <vt:lpwstr>8f183263-5f86-4d6d-b651-e6eb7004de5b</vt:lpwstr>
  </property>
</Properties>
</file>