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3"/>
  </p:handoutMasterIdLst>
  <p:sldIdLst>
    <p:sldId id="279" r:id="rId2"/>
    <p:sldId id="268" r:id="rId3"/>
    <p:sldId id="269" r:id="rId4"/>
    <p:sldId id="270" r:id="rId5"/>
    <p:sldId id="271" r:id="rId6"/>
    <p:sldId id="257" r:id="rId7"/>
    <p:sldId id="258" r:id="rId8"/>
    <p:sldId id="261" r:id="rId9"/>
    <p:sldId id="259" r:id="rId10"/>
    <p:sldId id="265" r:id="rId11"/>
    <p:sldId id="260" r:id="rId12"/>
    <p:sldId id="264" r:id="rId13"/>
    <p:sldId id="262" r:id="rId14"/>
    <p:sldId id="272" r:id="rId15"/>
    <p:sldId id="273" r:id="rId16"/>
    <p:sldId id="274" r:id="rId17"/>
    <p:sldId id="275" r:id="rId18"/>
    <p:sldId id="276" r:id="rId19"/>
    <p:sldId id="277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12192000" cy="6858000"/>
  <p:notesSz cx="6797675" cy="9926638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11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ov_delovni_lis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ov_delovni_lis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STROŠEK NASTILJA NA LETNI RAVNI (RAZLIKA MED REZANO IN ODPRAŠENO SLAMO IN ŽAGOVINO)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'Zbirni list'!$B$27:$E$27</c:f>
              <c:strCache>
                <c:ptCount val="4"/>
                <c:pt idx="0">
                  <c:v>CATO</c:v>
                </c:pt>
                <c:pt idx="1">
                  <c:v>COMBO</c:v>
                </c:pt>
                <c:pt idx="2">
                  <c:v>ROCKY</c:v>
                </c:pt>
                <c:pt idx="3">
                  <c:v>FAITH</c:v>
                </c:pt>
              </c:strCache>
            </c:strRef>
          </c:cat>
          <c:val>
            <c:numRef>
              <c:f>'Zbirni list'!$B$35:$E$35</c:f>
              <c:numCache>
                <c:formatCode>0.00</c:formatCode>
                <c:ptCount val="4"/>
                <c:pt idx="0">
                  <c:v>-219.93173599999977</c:v>
                </c:pt>
                <c:pt idx="1">
                  <c:v>-141.36778289655194</c:v>
                </c:pt>
                <c:pt idx="2">
                  <c:v>-251.25722399999927</c:v>
                </c:pt>
                <c:pt idx="3">
                  <c:v>-125.10334028021407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62-4677-9980-A1169F2310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5765984"/>
        <c:axId val="285766768"/>
      </c:barChart>
      <c:catAx>
        <c:axId val="2857659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Ime konja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5766768"/>
        <c:crosses val="autoZero"/>
        <c:auto val="1"/>
        <c:lblAlgn val="ctr"/>
        <c:lblOffset val="100"/>
        <c:noMultiLvlLbl val="0"/>
      </c:catAx>
      <c:valAx>
        <c:axId val="28576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576598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l-SI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sl-SI"/>
              <a:t>STROŠEK NASTILJA NA LETNI RAVNI (RAZLIKA MED REZANO IN ODPRAŠENO SLAMO IN ŽAGOVINO)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sl-S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'Zbirni list'!$B$27:$D$27</c:f>
              <c:strCache>
                <c:ptCount val="3"/>
                <c:pt idx="0">
                  <c:v>ELLY</c:v>
                </c:pt>
                <c:pt idx="1">
                  <c:v>EMKE</c:v>
                </c:pt>
                <c:pt idx="2">
                  <c:v>SHIRLEY</c:v>
                </c:pt>
              </c:strCache>
            </c:strRef>
          </c:cat>
          <c:val>
            <c:numRef>
              <c:f>'Zbirni list'!$B$35:$D$35</c:f>
              <c:numCache>
                <c:formatCode>0.00</c:formatCode>
                <c:ptCount val="3"/>
                <c:pt idx="0">
                  <c:v>430.5044937419998</c:v>
                </c:pt>
                <c:pt idx="1">
                  <c:v>325.96058874600067</c:v>
                </c:pt>
                <c:pt idx="2">
                  <c:v>390.2532177600001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6A-4EA4-8242-244B8A5029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87264432"/>
        <c:axId val="287264824"/>
      </c:barChart>
      <c:catAx>
        <c:axId val="287264432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Ime konja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7264824"/>
        <c:crosses val="autoZero"/>
        <c:auto val="1"/>
        <c:lblAlgn val="ctr"/>
        <c:lblOffset val="100"/>
        <c:noMultiLvlLbl val="0"/>
      </c:catAx>
      <c:valAx>
        <c:axId val="287264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l-SI"/>
                  <a:t>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sl-SI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  <c:crossAx val="28726443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sl-SI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sl-S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862" cy="497874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294" y="0"/>
            <a:ext cx="2945862" cy="497874"/>
          </a:xfrm>
          <a:prstGeom prst="rect">
            <a:avLst/>
          </a:prstGeom>
        </p:spPr>
        <p:txBody>
          <a:bodyPr vert="horz" lIns="88276" tIns="44138" rIns="88276" bIns="44138" rtlCol="0"/>
          <a:lstStyle>
            <a:lvl1pPr algn="r">
              <a:defRPr sz="1200"/>
            </a:lvl1pPr>
          </a:lstStyle>
          <a:p>
            <a:fld id="{A1419E25-E8DC-4AF7-9266-25687A397B12}" type="datetimeFigureOut">
              <a:rPr lang="sl-SI" smtClean="0"/>
              <a:t>24. 02. 2022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765"/>
            <a:ext cx="2945862" cy="497873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294" y="9428765"/>
            <a:ext cx="2945862" cy="497873"/>
          </a:xfrm>
          <a:prstGeom prst="rect">
            <a:avLst/>
          </a:prstGeom>
        </p:spPr>
        <p:txBody>
          <a:bodyPr vert="horz" lIns="88276" tIns="44138" rIns="88276" bIns="44138" rtlCol="0" anchor="b"/>
          <a:lstStyle>
            <a:lvl1pPr algn="r">
              <a:defRPr sz="1200"/>
            </a:lvl1pPr>
          </a:lstStyle>
          <a:p>
            <a:fld id="{1AD96462-0CE9-4BB5-B490-1C6388FDCB1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33897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775520" y="1320800"/>
            <a:ext cx="8928992" cy="2684264"/>
          </a:xfrm>
        </p:spPr>
        <p:txBody>
          <a:bodyPr anchor="b"/>
          <a:lstStyle>
            <a:lvl1pPr algn="r">
              <a:defRPr sz="44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Glavni naslov</a:t>
            </a:r>
            <a:endParaRPr lang="en-GB" noProof="0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775520" y="4221089"/>
            <a:ext cx="8918443" cy="172784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>
                <a:latin typeface="Calibri" pitchFamily="34" charset="0"/>
              </a:defRPr>
            </a:lvl1pPr>
          </a:lstStyle>
          <a:p>
            <a:pPr lvl="0"/>
            <a:r>
              <a:rPr lang="sl-SI" noProof="0" smtClean="0"/>
              <a:t>Podnaslov</a:t>
            </a:r>
            <a:endParaRPr lang="en-GB" noProof="0" smtClean="0"/>
          </a:p>
        </p:txBody>
      </p:sp>
      <p:pic>
        <p:nvPicPr>
          <p:cNvPr id="2050" name="Picture 2" descr="C:\Users\Danijel\Pictures\Logotipi in sheme\UM\UM.S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213" y="170999"/>
            <a:ext cx="2688299" cy="1179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0094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fld id="{AA5FE546-DB24-495E-808A-6C0AA9D38069}" type="slidenum">
              <a:rPr lang="sl-SI" smtClean="0"/>
              <a:t>‹#›</a:t>
            </a:fld>
            <a:endParaRPr lang="sl-SI"/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sl-SI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</p:spTree>
    <p:extLst>
      <p:ext uri="{BB962C8B-B14F-4D97-AF65-F5344CB8AC3E}">
        <p14:creationId xmlns:p14="http://schemas.microsoft.com/office/powerpoint/2010/main" val="10649517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4400" y="1628800"/>
            <a:ext cx="103632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311512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628800"/>
            <a:ext cx="508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28800"/>
            <a:ext cx="508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fld id="{AA5FE546-DB24-495E-808A-6C0AA9D38069}" type="slidenum">
              <a:rPr lang="sl-SI" smtClean="0"/>
              <a:t>‹#›</a:t>
            </a:fld>
            <a:endParaRPr lang="sl-SI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0944000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46318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914400" y="1628800"/>
            <a:ext cx="508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28800"/>
            <a:ext cx="508000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124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84527" y="6381328"/>
            <a:ext cx="1198212" cy="39290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rgbClr val="006A8E"/>
                </a:solidFill>
                <a:latin typeface="Calibri" pitchFamily="34" charset="0"/>
              </a:defRPr>
            </a:lvl1pPr>
          </a:lstStyle>
          <a:p>
            <a:fld id="{AA5FE546-DB24-495E-808A-6C0AA9D38069}" type="slidenum">
              <a:rPr lang="sl-SI" smtClean="0"/>
              <a:t>‹#›</a:t>
            </a:fld>
            <a:endParaRPr lang="sl-SI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11044421" cy="468000"/>
          </a:xfrm>
          <a:prstGeom prst="rect">
            <a:avLst/>
          </a:prstGeom>
          <a:solidFill>
            <a:srgbClr val="006A8E"/>
          </a:solidFill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66985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11200" y="476672"/>
            <a:ext cx="10871200" cy="104732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Naslov strani</a:t>
            </a: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264001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40251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476672"/>
            <a:ext cx="10871200" cy="104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Naslov strani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28800"/>
            <a:ext cx="10363200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4C4C4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Tekst</a:t>
            </a:r>
            <a:endParaRPr lang="en-US" smtClean="0"/>
          </a:p>
          <a:p>
            <a:pPr lvl="1"/>
            <a:r>
              <a:rPr lang="sl-SI" smtClean="0"/>
              <a:t>Druga raven</a:t>
            </a:r>
            <a:endParaRPr lang="en-US" smtClean="0"/>
          </a:p>
          <a:p>
            <a:pPr lvl="2"/>
            <a:r>
              <a:rPr lang="sl-SI" smtClean="0"/>
              <a:t>Tretja raven</a:t>
            </a:r>
            <a:endParaRPr lang="en-US" smtClean="0"/>
          </a:p>
          <a:p>
            <a:pPr lvl="3"/>
            <a:r>
              <a:rPr lang="sl-SI" smtClean="0"/>
              <a:t>Četrta raven</a:t>
            </a:r>
            <a:endParaRPr lang="en-US" smtClean="0"/>
          </a:p>
          <a:p>
            <a:pPr lvl="4"/>
            <a:r>
              <a:rPr lang="sl-SI" smtClean="0"/>
              <a:t>Peta raven</a:t>
            </a: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666988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2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n"/>
        <a:defRPr sz="3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aseline="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idx="1"/>
          </p:nvPr>
        </p:nvSpPr>
        <p:spPr>
          <a:xfrm>
            <a:off x="3585209" y="2958379"/>
            <a:ext cx="4918510" cy="1595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l-PL" sz="2500" b="1" dirty="0" smtClean="0"/>
          </a:p>
          <a:p>
            <a:pPr marL="0" indent="0" algn="ctr">
              <a:buNone/>
            </a:pPr>
            <a:r>
              <a:rPr lang="pl-PL" sz="2500" b="1" dirty="0" smtClean="0"/>
              <a:t>Izr. prof. dr. Jernej Prišenk</a:t>
            </a:r>
          </a:p>
          <a:p>
            <a:pPr marL="0" indent="0" algn="ctr">
              <a:buNone/>
            </a:pPr>
            <a:r>
              <a:rPr lang="pl-PL" sz="2500" b="1" dirty="0" smtClean="0"/>
              <a:t>Doc. dr. Maksimiljan Brus</a:t>
            </a:r>
            <a:endParaRPr lang="sl-SI" sz="250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155082" y="83098"/>
            <a:ext cx="8528960" cy="1047328"/>
          </a:xfrm>
        </p:spPr>
        <p:txBody>
          <a:bodyPr>
            <a:noAutofit/>
          </a:bodyPr>
          <a:lstStyle/>
          <a:p>
            <a:pPr lvl="0" algn="r">
              <a:spcBef>
                <a:spcPts val="1000"/>
              </a:spcBef>
            </a:pP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/>
              <a:t/>
            </a:r>
            <a:br>
              <a:rPr lang="sl-SI" sz="4400" b="1" dirty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4400" b="1" dirty="0"/>
              <a:t/>
            </a:r>
            <a:br>
              <a:rPr lang="sl-SI" sz="4400" b="1" dirty="0"/>
            </a:br>
            <a:r>
              <a:rPr lang="sl-SI" sz="4400" b="1" dirty="0" smtClean="0"/>
              <a:t>SKLOP PREDAVANJ ZA SVETOVALCE</a:t>
            </a:r>
            <a:br>
              <a:rPr lang="sl-SI" sz="4400" b="1" dirty="0" smtClean="0"/>
            </a:br>
            <a:r>
              <a:rPr lang="sl-SI" sz="4400" b="1" dirty="0" smtClean="0"/>
              <a:t/>
            </a:r>
            <a:br>
              <a:rPr lang="sl-SI" sz="4400" b="1" dirty="0" smtClean="0"/>
            </a:br>
            <a:r>
              <a:rPr lang="sl-SI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PREDSTAVITEV PRELIMINARNIH REZULTATOV Pilotnega EIP projekta:</a:t>
            </a:r>
            <a:br>
              <a:rPr lang="sl-SI" sz="20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sl-SI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  „</a:t>
            </a:r>
            <a:r>
              <a:rPr lang="pl-PL" sz="20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Tehnološka in ekonomska analiza uporabe nastilja iz odprašene in rezane slame pri vzreji različnih vrst živali</a:t>
            </a:r>
            <a:r>
              <a:rPr lang="pl-PL" sz="2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”</a:t>
            </a:r>
            <a:br>
              <a:rPr lang="pl-PL" sz="2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pl-PL" sz="20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Februar – Marec 2022</a:t>
            </a:r>
            <a:r>
              <a:rPr lang="sl-SI" sz="4400" b="1" dirty="0" smtClean="0"/>
              <a:t/>
            </a:r>
            <a:br>
              <a:rPr lang="sl-SI" sz="4400" b="1" dirty="0" smtClean="0"/>
            </a:br>
            <a:endParaRPr lang="sl-SI" sz="4400" b="1" dirty="0"/>
          </a:p>
        </p:txBody>
      </p:sp>
      <p:pic>
        <p:nvPicPr>
          <p:cNvPr id="4" name="Slika 3" descr="Index of /subkulturni-azil/front/img/admin/image/logo-razn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8"/>
            <a:ext cx="2742442" cy="15126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 descr="MARIBOR - barvni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7711" y="83098"/>
            <a:ext cx="1901620" cy="1504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Skupina 5"/>
          <p:cNvGrpSpPr/>
          <p:nvPr/>
        </p:nvGrpSpPr>
        <p:grpSpPr>
          <a:xfrm>
            <a:off x="3585209" y="4591598"/>
            <a:ext cx="5021580" cy="909955"/>
            <a:chOff x="0" y="0"/>
            <a:chExt cx="5021580" cy="909955"/>
          </a:xfrm>
        </p:grpSpPr>
        <p:pic>
          <p:nvPicPr>
            <p:cNvPr id="7" name="Slika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675" y="0"/>
              <a:ext cx="3430905" cy="909955"/>
            </a:xfrm>
            <a:prstGeom prst="rect">
              <a:avLst/>
            </a:prstGeom>
          </p:spPr>
        </p:pic>
        <p:pic>
          <p:nvPicPr>
            <p:cNvPr id="8" name="Slika 7" descr="EIP logo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050"/>
              <a:ext cx="704850" cy="8902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Slika 8" descr="https://www.program-podezelja.si/images/phocadownload/Logotipi/eksrp_-_vb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400" y="171450"/>
              <a:ext cx="866775" cy="5638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" name="Pravokotnik 9"/>
          <p:cNvSpPr/>
          <p:nvPr/>
        </p:nvSpPr>
        <p:spPr>
          <a:xfrm>
            <a:off x="2885767" y="57449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l-SI" sz="9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 vpisom svojih osebnih podatkov pri registraciji v spletni sestanek ali na listo prisotnosti soglašate, da se vaši osebni podatki obdelujejo z namenom za dokazovanje aktivnosti. Dogodek se lahko fotografira ali snema. Z udeležbo soglašate, da se vas sme fotografirati ali posnetek objaviti na spletnih straneh, v drugih tiskovinah ali družbenih omrežjih. Namen je dokumentiranje aktivnosti za potrebe kontrol izvajanja projekta in obveščanja javnosti o delu in dogodkih.«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9608179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5415" y="491613"/>
            <a:ext cx="9935875" cy="634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31869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REZULTATI KMG HALIČ</a:t>
            </a:r>
            <a:endParaRPr lang="sl-SI" b="1" u="sng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420567"/>
              </p:ext>
            </p:extLst>
          </p:nvPr>
        </p:nvGraphicFramePr>
        <p:xfrm>
          <a:off x="914400" y="1628775"/>
          <a:ext cx="103632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5097736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2493" y="414392"/>
            <a:ext cx="8436078" cy="644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4950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STRNJENE SKLEPNE UGOTOVITVE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1839" y="1329861"/>
            <a:ext cx="11227776" cy="4608512"/>
          </a:xfrm>
        </p:spPr>
        <p:txBody>
          <a:bodyPr/>
          <a:lstStyle/>
          <a:p>
            <a:r>
              <a:rPr lang="sl-SI" dirty="0" smtClean="0"/>
              <a:t>Izbira ustreznega nastilja odvisna od navad rejca in rejskega okolja/etologije konj</a:t>
            </a:r>
          </a:p>
          <a:p>
            <a:r>
              <a:rPr lang="sl-SI" dirty="0" smtClean="0"/>
              <a:t>Rezerve pri optimizaciji čiščenja</a:t>
            </a:r>
          </a:p>
          <a:p>
            <a:pPr algn="just"/>
            <a:r>
              <a:rPr lang="sl-SI" dirty="0" smtClean="0"/>
              <a:t>Ekonomski parametri so lahko izboljšani predvsem z zniževanjem stroškov</a:t>
            </a:r>
          </a:p>
          <a:p>
            <a:r>
              <a:rPr lang="sl-SI" dirty="0" smtClean="0"/>
              <a:t>Stroški nastilja so glavna „rezerva“ pri izboljšanju ekonomskih parametrov</a:t>
            </a:r>
          </a:p>
          <a:p>
            <a:r>
              <a:rPr lang="sl-SI" dirty="0" smtClean="0"/>
              <a:t>Letni izračun prihranka lahko ob reji 30 konj </a:t>
            </a:r>
            <a:r>
              <a:rPr lang="sl-SI" u="sng" dirty="0" smtClean="0"/>
              <a:t>doprinese cca. 6k€ </a:t>
            </a:r>
          </a:p>
          <a:p>
            <a:r>
              <a:rPr lang="sl-SI" dirty="0" smtClean="0"/>
              <a:t>Ni upoštevanega stroška skladiščenja (predvidevanje žagovina&gt;slama)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2957710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EKONOMSKA ANALIZA – PITOVNI PIŠČANCI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01162" y="1382615"/>
            <a:ext cx="11081238" cy="4608512"/>
          </a:xfrm>
        </p:spPr>
        <p:txBody>
          <a:bodyPr>
            <a:noAutofit/>
          </a:bodyPr>
          <a:lstStyle/>
          <a:p>
            <a:pPr algn="just"/>
            <a:r>
              <a:rPr lang="sl-SI" sz="2800" dirty="0"/>
              <a:t>Potrdimo lahko pozitivne ekonomske rezultate na vseh kmetijah, pri </a:t>
            </a:r>
            <a:r>
              <a:rPr lang="sl-SI" sz="2800" dirty="0" smtClean="0"/>
              <a:t>seriji </a:t>
            </a:r>
            <a:r>
              <a:rPr lang="sl-SI" sz="2800" dirty="0"/>
              <a:t>poskusov kadar je bila uporabljena slama. </a:t>
            </a:r>
            <a:endParaRPr lang="sl-SI" sz="2800" dirty="0" smtClean="0"/>
          </a:p>
          <a:p>
            <a:pPr algn="just"/>
            <a:r>
              <a:rPr lang="sl-SI" sz="2800" dirty="0"/>
              <a:t>Finančna rezultata pri poskusih z rezano slamo odstopata od finančnih rezultatov izračunanih iz poskusov kjer je bila uporabljena žagovina. </a:t>
            </a:r>
            <a:endParaRPr lang="sl-SI" sz="2800" dirty="0" smtClean="0"/>
          </a:p>
          <a:p>
            <a:pPr algn="just"/>
            <a:r>
              <a:rPr lang="sl-SI" sz="2800" dirty="0"/>
              <a:t>Pozitivni rezultati so se pojavili tudi pri odstotkih pogina, kjer je najmanjši delež pogina bil zabeležen pri poskusih kjer smo uporabili za </a:t>
            </a:r>
            <a:r>
              <a:rPr lang="sl-SI" sz="2800" dirty="0" err="1"/>
              <a:t>nastilj</a:t>
            </a:r>
            <a:r>
              <a:rPr lang="sl-SI" sz="2800" dirty="0"/>
              <a:t> rezano in </a:t>
            </a:r>
            <a:r>
              <a:rPr lang="sl-SI" sz="2800" dirty="0" err="1"/>
              <a:t>odprašeno</a:t>
            </a:r>
            <a:r>
              <a:rPr lang="sl-SI" sz="2800" dirty="0"/>
              <a:t> slamo. </a:t>
            </a:r>
            <a:endParaRPr lang="sl-SI" sz="2800" dirty="0" smtClean="0"/>
          </a:p>
          <a:p>
            <a:pPr algn="just"/>
            <a:r>
              <a:rPr lang="sl-SI" sz="2800" dirty="0"/>
              <a:t>Pozitivne učinke uporabe rezane in </a:t>
            </a:r>
            <a:r>
              <a:rPr lang="sl-SI" sz="2800" dirty="0" err="1"/>
              <a:t>odprašene</a:t>
            </a:r>
            <a:r>
              <a:rPr lang="sl-SI" sz="2800" dirty="0"/>
              <a:t> slame je bilo zaznati pri </a:t>
            </a:r>
            <a:r>
              <a:rPr lang="sl-SI" sz="2800" dirty="0">
                <a:solidFill>
                  <a:srgbClr val="FF0000"/>
                </a:solidFill>
              </a:rPr>
              <a:t>porabi krme in stroških ročnega dela. </a:t>
            </a:r>
            <a:r>
              <a:rPr lang="sl-SI" sz="2800" dirty="0"/>
              <a:t>Tako je na </a:t>
            </a:r>
            <a:r>
              <a:rPr lang="sl-SI" sz="2800" dirty="0" smtClean="0"/>
              <a:t>primer pri enem izmed KMG-jev strošek </a:t>
            </a:r>
            <a:r>
              <a:rPr lang="sl-SI" sz="2800" dirty="0"/>
              <a:t>ročnega dela v primerjavi z izračunanim povprečjem bil manjši za </a:t>
            </a:r>
            <a:r>
              <a:rPr lang="sl-SI" sz="2800" dirty="0">
                <a:solidFill>
                  <a:srgbClr val="FF0000"/>
                </a:solidFill>
              </a:rPr>
              <a:t>13,48%. </a:t>
            </a:r>
            <a:r>
              <a:rPr lang="sl-SI" sz="2800" dirty="0"/>
              <a:t>Pri </a:t>
            </a:r>
            <a:r>
              <a:rPr lang="sl-SI" sz="2800" dirty="0" smtClean="0"/>
              <a:t>dveh pa </a:t>
            </a:r>
            <a:r>
              <a:rPr lang="sl-SI" sz="2800" dirty="0"/>
              <a:t>je prihranek pri porabi krme pri </a:t>
            </a:r>
            <a:r>
              <a:rPr lang="sl-SI" sz="2800" dirty="0" err="1"/>
              <a:t>nastilju</a:t>
            </a:r>
            <a:r>
              <a:rPr lang="sl-SI" sz="2800" dirty="0"/>
              <a:t> izkazal pozitivni trend med </a:t>
            </a:r>
            <a:r>
              <a:rPr lang="sl-SI" sz="2800" dirty="0">
                <a:solidFill>
                  <a:srgbClr val="FF0000"/>
                </a:solidFill>
              </a:rPr>
              <a:t>4,00% in 12,09%. </a:t>
            </a:r>
          </a:p>
        </p:txBody>
      </p:sp>
    </p:spTree>
    <p:extLst>
      <p:ext uri="{BB962C8B-B14F-4D97-AF65-F5344CB8AC3E}">
        <p14:creationId xmlns:p14="http://schemas.microsoft.com/office/powerpoint/2010/main" val="880343521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5" y="1389185"/>
            <a:ext cx="12132211" cy="460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03756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4974"/>
            <a:ext cx="12192001" cy="48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30153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0767"/>
            <a:ext cx="12218207" cy="583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97889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54956"/>
              </p:ext>
            </p:extLst>
          </p:nvPr>
        </p:nvGraphicFramePr>
        <p:xfrm>
          <a:off x="2692316" y="539310"/>
          <a:ext cx="7849660" cy="6186804"/>
        </p:xfrm>
        <a:graphic>
          <a:graphicData uri="http://schemas.openxmlformats.org/drawingml/2006/table">
            <a:tbl>
              <a:tblPr firstRow="1" firstCol="1" bandRow="1"/>
              <a:tblGrid>
                <a:gridCol w="1314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8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85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02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69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44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93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KMG JERŠIČ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KMG TACER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KMG KOLAR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6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VRSTA STROŠKA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POVPREČJE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RAZLIKA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POVPREČJE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RAZLIKA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POVPREČJE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RAZLIKA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MATERIAL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žagovina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28,47%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5,77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179,48%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116,72%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žagovina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52,22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50,31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73,27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55,48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6,24%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3,50%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70,66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-3,55%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ROČNO DELO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žagovina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24,54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20,26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-17,47%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25,96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-13,74%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0,49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žagovina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1,92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1,78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1,61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POGIN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žagovina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-2,86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sl-SI" sz="16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-3,10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-17,47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l-SI" sz="16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70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slama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-1,54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-46%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-2,45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-21%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-3,51</a:t>
                      </a:r>
                      <a:endParaRPr lang="sl-SI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b="1" dirty="0">
                          <a:solidFill>
                            <a:srgbClr val="92D05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-80%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73636" y="992505"/>
            <a:ext cx="1517772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Preglednica 3: Razmerje po posameznih kategorijah stroškov med žagovino in rezano ter </a:t>
            </a:r>
            <a:r>
              <a:rPr kumimoji="0" lang="sl-SI" altLang="sl-SI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odprašeno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slamo. 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6274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6587" y="261170"/>
            <a:ext cx="7133239" cy="659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74394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Projektna Ideja + cilji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sl-SI" sz="3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Namen projekta je </a:t>
            </a:r>
            <a:r>
              <a:rPr lang="sl-SI" sz="3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testirati in v prakso uvesti alternativo obstoječim praksam</a:t>
            </a:r>
            <a:r>
              <a:rPr lang="sl-SI" sz="30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, ki se trenutno uporabljajo pri (globokem) nastilju pri vzreji različnih vrst domačih živali in s tem vpeljati novo (do sedaj še dokaj neznano) tehnologijo pri proizvodnji in reji domačih živali, ki bo imela pozitivne učinke na rejo živali, ekonomiko proizvodnje in ohranjanje okolja.</a:t>
            </a:r>
          </a:p>
          <a:p>
            <a:pPr algn="just"/>
            <a:endParaRPr lang="sl-SI" sz="30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r>
              <a:rPr lang="sl-SI" sz="3000" b="1" dirty="0" smtClean="0">
                <a:latin typeface="Arial" panose="020B0604020202020204" pitchFamily="34" charset="0"/>
              </a:rPr>
              <a:t>Pomen nastilja pri vzreji živali (</a:t>
            </a:r>
            <a:r>
              <a:rPr lang="sl-SI" sz="3000" b="1" dirty="0" err="1" smtClean="0">
                <a:latin typeface="Arial" panose="020B0604020202020204" pitchFamily="34" charset="0"/>
              </a:rPr>
              <a:t>etološki</a:t>
            </a:r>
            <a:r>
              <a:rPr lang="sl-SI" sz="3000" b="1" dirty="0" smtClean="0">
                <a:latin typeface="Arial" panose="020B0604020202020204" pitchFamily="34" charset="0"/>
              </a:rPr>
              <a:t> vidik): doc. dr. </a:t>
            </a:r>
            <a:r>
              <a:rPr lang="sl-SI" sz="3000" b="1" dirty="0" err="1" smtClean="0">
                <a:latin typeface="Arial" panose="020B0604020202020204" pitchFamily="34" charset="0"/>
              </a:rPr>
              <a:t>Maksmiljan</a:t>
            </a:r>
            <a:r>
              <a:rPr lang="sl-SI" sz="3000" b="1" dirty="0" smtClean="0">
                <a:latin typeface="Arial" panose="020B0604020202020204" pitchFamily="34" charset="0"/>
              </a:rPr>
              <a:t> Brus</a:t>
            </a:r>
            <a:endParaRPr lang="sl-SI" sz="3000" dirty="0"/>
          </a:p>
        </p:txBody>
      </p:sp>
    </p:spTree>
    <p:extLst>
      <p:ext uri="{BB962C8B-B14F-4D97-AF65-F5344CB8AC3E}">
        <p14:creationId xmlns:p14="http://schemas.microsoft.com/office/powerpoint/2010/main" val="3199907516"/>
      </p:ext>
    </p:extLst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značba mesta vsebine 3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643"/>
          <a:stretch/>
        </p:blipFill>
        <p:spPr>
          <a:xfrm>
            <a:off x="1150755" y="1669517"/>
            <a:ext cx="9982231" cy="3975740"/>
          </a:xfrm>
          <a:prstGeom prst="rect">
            <a:avLst/>
          </a:prstGeom>
        </p:spPr>
      </p:pic>
      <p:sp>
        <p:nvSpPr>
          <p:cNvPr id="9" name="Označba mesta vsebine 8"/>
          <p:cNvSpPr>
            <a:spLocks noGrp="1"/>
          </p:cNvSpPr>
          <p:nvPr>
            <p:ph sz="half" idx="2"/>
          </p:nvPr>
        </p:nvSpPr>
        <p:spPr>
          <a:xfrm>
            <a:off x="1710691" y="5509939"/>
            <a:ext cx="6192688" cy="1348061"/>
          </a:xfrm>
        </p:spPr>
        <p:txBody>
          <a:bodyPr>
            <a:spAutoFit/>
          </a:bodyPr>
          <a:lstStyle/>
          <a:p>
            <a:r>
              <a:rPr lang="sl-SI" sz="2400" dirty="0" err="1">
                <a:solidFill>
                  <a:srgbClr val="00B050"/>
                </a:solidFill>
              </a:rPr>
              <a:t>Okoljski</a:t>
            </a:r>
            <a:r>
              <a:rPr lang="sl-SI" sz="2400" dirty="0">
                <a:solidFill>
                  <a:srgbClr val="00B050"/>
                </a:solidFill>
              </a:rPr>
              <a:t> in hlevski vplivi</a:t>
            </a:r>
          </a:p>
          <a:p>
            <a:r>
              <a:rPr lang="sl-SI" sz="2400" dirty="0">
                <a:solidFill>
                  <a:srgbClr val="FF0000"/>
                </a:solidFill>
              </a:rPr>
              <a:t>Bolezenski in zdravstveni vplivi </a:t>
            </a:r>
          </a:p>
          <a:p>
            <a:r>
              <a:rPr lang="sl-SI" sz="2400" dirty="0">
                <a:solidFill>
                  <a:srgbClr val="FFC000"/>
                </a:solidFill>
              </a:rPr>
              <a:t>Prehranski vplivi</a:t>
            </a:r>
          </a:p>
        </p:txBody>
      </p:sp>
      <p:sp>
        <p:nvSpPr>
          <p:cNvPr id="7" name="Pravokotnik 6"/>
          <p:cNvSpPr/>
          <p:nvPr/>
        </p:nvSpPr>
        <p:spPr bwMode="auto">
          <a:xfrm>
            <a:off x="9138920" y="2509662"/>
            <a:ext cx="1728190" cy="504056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0" name="Pravokotnik 9"/>
          <p:cNvSpPr/>
          <p:nvPr/>
        </p:nvSpPr>
        <p:spPr bwMode="auto">
          <a:xfrm>
            <a:off x="1150755" y="3383998"/>
            <a:ext cx="1881741" cy="504056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1" name="Pravokotnik 10"/>
          <p:cNvSpPr/>
          <p:nvPr/>
        </p:nvSpPr>
        <p:spPr bwMode="auto">
          <a:xfrm>
            <a:off x="9088711" y="3405359"/>
            <a:ext cx="1450878" cy="504056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2" name="Pravokotnik 11"/>
          <p:cNvSpPr/>
          <p:nvPr/>
        </p:nvSpPr>
        <p:spPr bwMode="auto">
          <a:xfrm>
            <a:off x="9250962" y="4126736"/>
            <a:ext cx="1616148" cy="504056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3" name="Pravokotnik 12"/>
          <p:cNvSpPr/>
          <p:nvPr/>
        </p:nvSpPr>
        <p:spPr bwMode="auto">
          <a:xfrm>
            <a:off x="9272589" y="4757882"/>
            <a:ext cx="1896757" cy="504056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4" name="Pravokotnik 13"/>
          <p:cNvSpPr/>
          <p:nvPr/>
        </p:nvSpPr>
        <p:spPr bwMode="auto">
          <a:xfrm>
            <a:off x="1274010" y="4204517"/>
            <a:ext cx="1594520" cy="504056"/>
          </a:xfrm>
          <a:prstGeom prst="rect">
            <a:avLst/>
          </a:prstGeom>
          <a:noFill/>
          <a:ln w="1905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5" name="Pravokotnik 14"/>
          <p:cNvSpPr/>
          <p:nvPr/>
        </p:nvSpPr>
        <p:spPr bwMode="auto">
          <a:xfrm>
            <a:off x="1581618" y="2209007"/>
            <a:ext cx="1450878" cy="504056"/>
          </a:xfrm>
          <a:prstGeom prst="rect">
            <a:avLst/>
          </a:prstGeom>
          <a:noFill/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z="3200">
              <a:latin typeface="Tahoma" pitchFamily="34" charset="0"/>
            </a:endParaRPr>
          </a:p>
        </p:txBody>
      </p:sp>
      <p:sp>
        <p:nvSpPr>
          <p:cNvPr id="16" name="Pravokotnik 15"/>
          <p:cNvSpPr/>
          <p:nvPr/>
        </p:nvSpPr>
        <p:spPr>
          <a:xfrm>
            <a:off x="7453090" y="4630792"/>
            <a:ext cx="18195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000" dirty="0">
                <a:latin typeface="AdvTT5235d5a9"/>
              </a:rPr>
              <a:t>(</a:t>
            </a:r>
            <a:r>
              <a:rPr lang="en-GB" sz="1000" dirty="0">
                <a:latin typeface="AdvTT5235d5a9"/>
              </a:rPr>
              <a:t>Dunlop</a:t>
            </a:r>
            <a:r>
              <a:rPr lang="sl-SI" sz="1000" dirty="0">
                <a:latin typeface="AdvTT5235d5a9"/>
              </a:rPr>
              <a:t> et </a:t>
            </a:r>
            <a:r>
              <a:rPr lang="sl-SI" sz="1000" dirty="0" err="1">
                <a:latin typeface="AdvTT5235d5a9"/>
              </a:rPr>
              <a:t>al</a:t>
            </a:r>
            <a:r>
              <a:rPr lang="sl-SI" sz="1000" dirty="0">
                <a:latin typeface="AdvTT5235d5a9"/>
              </a:rPr>
              <a:t>. 2016a)</a:t>
            </a:r>
            <a:endParaRPr lang="en-GB" sz="1000" dirty="0"/>
          </a:p>
        </p:txBody>
      </p:sp>
      <p:sp>
        <p:nvSpPr>
          <p:cNvPr id="17" name="Naslov 1"/>
          <p:cNvSpPr txBox="1">
            <a:spLocks/>
          </p:cNvSpPr>
          <p:nvPr/>
        </p:nvSpPr>
        <p:spPr>
          <a:xfrm>
            <a:off x="791900" y="350183"/>
            <a:ext cx="10699939" cy="1481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Vzroki za nastanek mokrega nastilja v hlevih za pitovne piščance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14145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>
                <a:solidFill>
                  <a:srgbClr val="00B050"/>
                </a:solidFill>
              </a:rPr>
              <a:t>Okoljski</a:t>
            </a:r>
            <a:r>
              <a:rPr lang="sl-SI" b="1" dirty="0">
                <a:solidFill>
                  <a:srgbClr val="00B050"/>
                </a:solidFill>
              </a:rPr>
              <a:t> in hlevski vplivi</a:t>
            </a:r>
            <a:endParaRPr lang="sl-SI" b="1" dirty="0"/>
          </a:p>
        </p:txBody>
      </p:sp>
      <p:sp>
        <p:nvSpPr>
          <p:cNvPr id="7" name="Označba mesta vsebine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l-SI" u="sng" dirty="0" smtClean="0"/>
              <a:t>Lastnosti nastilja</a:t>
            </a:r>
          </a:p>
          <a:p>
            <a:pPr lvl="1"/>
            <a:r>
              <a:rPr lang="sl-SI" dirty="0" smtClean="0"/>
              <a:t>Vpijanje vlage in redčenje izločkov</a:t>
            </a:r>
          </a:p>
          <a:p>
            <a:pPr lvl="1"/>
            <a:r>
              <a:rPr lang="sl-SI" dirty="0" smtClean="0"/>
              <a:t>Termalna izolacija</a:t>
            </a:r>
          </a:p>
          <a:p>
            <a:pPr lvl="1"/>
            <a:r>
              <a:rPr lang="sl-SI" dirty="0" smtClean="0"/>
              <a:t>Mehkoba „oblazinjenje“ </a:t>
            </a:r>
          </a:p>
          <a:p>
            <a:pPr lvl="1"/>
            <a:endParaRPr lang="sl-SI" dirty="0" smtClean="0"/>
          </a:p>
          <a:p>
            <a:r>
              <a:rPr lang="sl-SI" u="sng" dirty="0" smtClean="0"/>
              <a:t>Vodna </a:t>
            </a:r>
            <a:r>
              <a:rPr lang="sl-SI" u="sng" dirty="0"/>
              <a:t>aktivnost v nastilju in nastanek mokrega nastilja</a:t>
            </a:r>
          </a:p>
          <a:p>
            <a:pPr lvl="1"/>
            <a:r>
              <a:rPr lang="sl-SI" sz="2600" dirty="0"/>
              <a:t>Termodinamična lastnost, ki se navezuje na razpoložljivosti vode v materialu (</a:t>
            </a:r>
            <a:r>
              <a:rPr lang="sl-SI" sz="2600" dirty="0" err="1"/>
              <a:t>Aw</a:t>
            </a:r>
            <a:r>
              <a:rPr lang="sl-SI" sz="2600" dirty="0"/>
              <a:t>)</a:t>
            </a:r>
          </a:p>
          <a:p>
            <a:pPr lvl="1"/>
            <a:r>
              <a:rPr lang="sl-SI" sz="2600" dirty="0"/>
              <a:t>Vpliva na rast mikrobov</a:t>
            </a:r>
          </a:p>
          <a:p>
            <a:pPr lvl="1"/>
            <a:r>
              <a:rPr lang="sl-SI" sz="2600" dirty="0"/>
              <a:t>Omogoča prehajanje vlage iz izločkov v material</a:t>
            </a:r>
            <a:endParaRPr lang="sl-SI" sz="2600" dirty="0">
              <a:solidFill>
                <a:srgbClr val="00B050"/>
              </a:solidFill>
            </a:endParaRPr>
          </a:p>
          <a:p>
            <a:pPr lvl="1"/>
            <a:endParaRPr lang="sl-SI" dirty="0" smtClean="0"/>
          </a:p>
          <a:p>
            <a:pPr lvl="1"/>
            <a:endParaRPr lang="sl-SI" sz="2600" dirty="0">
              <a:solidFill>
                <a:srgbClr val="00B050"/>
              </a:solidFill>
            </a:endParaRPr>
          </a:p>
          <a:p>
            <a:pPr lvl="1"/>
            <a:endParaRPr lang="sl-SI" dirty="0" smtClean="0"/>
          </a:p>
        </p:txBody>
      </p:sp>
      <p:sp>
        <p:nvSpPr>
          <p:cNvPr id="10" name="Označba mesta vsebine 9"/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602705" cy="4351338"/>
          </a:xfrm>
        </p:spPr>
        <p:txBody>
          <a:bodyPr>
            <a:normAutofit fontScale="70000" lnSpcReduction="20000"/>
          </a:bodyPr>
          <a:lstStyle/>
          <a:p>
            <a:r>
              <a:rPr lang="sl-SI" u="sng" dirty="0" err="1"/>
              <a:t>Zaskorjenje</a:t>
            </a:r>
            <a:r>
              <a:rPr lang="sl-SI" u="sng" dirty="0"/>
              <a:t> </a:t>
            </a:r>
            <a:r>
              <a:rPr lang="sl-SI" u="sng" dirty="0" smtClean="0"/>
              <a:t>nastilja</a:t>
            </a:r>
            <a:endParaRPr lang="sl-SI" u="sng" dirty="0"/>
          </a:p>
          <a:p>
            <a:pPr lvl="1"/>
            <a:r>
              <a:rPr lang="sl-SI" dirty="0"/>
              <a:t>Fizikalna prepreka prehajanja vlage s pomočjo aktivnega brskanja živali po nastilju</a:t>
            </a:r>
          </a:p>
          <a:p>
            <a:pPr lvl="1"/>
            <a:r>
              <a:rPr lang="sl-SI" dirty="0"/>
              <a:t>Več kot 2,5 cm pospešeno </a:t>
            </a:r>
            <a:r>
              <a:rPr lang="sl-SI" dirty="0" smtClean="0"/>
              <a:t>zlepljanje</a:t>
            </a:r>
          </a:p>
          <a:p>
            <a:pPr marL="457200" lvl="1" indent="0">
              <a:buNone/>
            </a:pPr>
            <a:endParaRPr lang="sl-SI" dirty="0"/>
          </a:p>
          <a:p>
            <a:r>
              <a:rPr lang="sl-SI" sz="2600" u="sng" dirty="0" smtClean="0"/>
              <a:t>Prehajanje </a:t>
            </a:r>
            <a:r>
              <a:rPr lang="sl-SI" sz="2600" u="sng" dirty="0"/>
              <a:t>vlage iz zraka v </a:t>
            </a:r>
            <a:r>
              <a:rPr lang="sl-SI" sz="2600" u="sng" dirty="0" err="1"/>
              <a:t>material</a:t>
            </a:r>
            <a:r>
              <a:rPr lang="sl-SI" u="sng" dirty="0" err="1"/>
              <a:t>Reja</a:t>
            </a:r>
            <a:r>
              <a:rPr lang="sl-SI" u="sng" dirty="0"/>
              <a:t> in ventilacija</a:t>
            </a:r>
          </a:p>
          <a:p>
            <a:pPr lvl="1"/>
            <a:r>
              <a:rPr lang="sl-SI" sz="2600" dirty="0"/>
              <a:t>RV 72 % vpliva na nastanek mokrega nastilja (</a:t>
            </a:r>
            <a:r>
              <a:rPr lang="sl-SI" sz="2600" dirty="0">
                <a:solidFill>
                  <a:srgbClr val="92D050"/>
                </a:solidFill>
              </a:rPr>
              <a:t>70-50 %</a:t>
            </a:r>
            <a:r>
              <a:rPr lang="sl-SI" sz="2600" dirty="0"/>
              <a:t>)</a:t>
            </a:r>
          </a:p>
          <a:p>
            <a:pPr lvl="1"/>
            <a:r>
              <a:rPr lang="sl-SI" sz="2600" dirty="0"/>
              <a:t>Zmanjšanje kondenzacije in kapljic (</a:t>
            </a:r>
            <a:r>
              <a:rPr lang="sl-SI" sz="2600" dirty="0">
                <a:solidFill>
                  <a:srgbClr val="FFC000"/>
                </a:solidFill>
              </a:rPr>
              <a:t>T vode</a:t>
            </a:r>
            <a:r>
              <a:rPr lang="sl-SI" sz="2600" dirty="0"/>
              <a:t>)</a:t>
            </a:r>
          </a:p>
          <a:p>
            <a:pPr lvl="1"/>
            <a:r>
              <a:rPr lang="sl-SI" sz="2600" dirty="0"/>
              <a:t>Način ventilacije (</a:t>
            </a:r>
            <a:r>
              <a:rPr lang="sl-SI" sz="2600" dirty="0">
                <a:solidFill>
                  <a:srgbClr val="FF0000"/>
                </a:solidFill>
              </a:rPr>
              <a:t>↑prečna ventilacije</a:t>
            </a:r>
            <a:r>
              <a:rPr lang="sl-SI" sz="2600" dirty="0"/>
              <a:t>)</a:t>
            </a:r>
          </a:p>
          <a:p>
            <a:pPr lvl="1"/>
            <a:r>
              <a:rPr lang="sl-SI" sz="2600" u="sng" dirty="0"/>
              <a:t>Pretok zraka – enakomerna temperatura – razporeditev živali – sušenje nastilja</a:t>
            </a:r>
          </a:p>
          <a:p>
            <a:pPr lvl="1"/>
            <a:r>
              <a:rPr lang="sl-SI" sz="2600" b="1" dirty="0"/>
              <a:t>Uporaba izolacije in </a:t>
            </a:r>
            <a:r>
              <a:rPr lang="sl-SI" sz="2600" b="1" dirty="0" err="1"/>
              <a:t>termostatične</a:t>
            </a:r>
            <a:r>
              <a:rPr lang="sl-SI" sz="2600" b="1" dirty="0"/>
              <a:t> regulacije s kontrolo RV </a:t>
            </a:r>
            <a:r>
              <a:rPr lang="sl-SI" sz="2600" b="1" dirty="0">
                <a:solidFill>
                  <a:srgbClr val="00B050"/>
                </a:solidFill>
              </a:rPr>
              <a:t>(IT)</a:t>
            </a:r>
          </a:p>
          <a:p>
            <a:endParaRPr lang="sl-SI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5050" y="561181"/>
            <a:ext cx="1428750" cy="93345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03409" y="4952525"/>
            <a:ext cx="1885895" cy="19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803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Bolezenski in zdravstveni vplivi 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Katerikoli sprožilec nastanka driska </a:t>
            </a:r>
          </a:p>
          <a:p>
            <a:pPr lvl="1"/>
            <a:r>
              <a:rPr lang="sl-SI" dirty="0" err="1"/>
              <a:t>Kokcidioza</a:t>
            </a:r>
            <a:r>
              <a:rPr lang="sl-SI" dirty="0"/>
              <a:t> (</a:t>
            </a:r>
            <a:r>
              <a:rPr lang="sl-SI" i="1" dirty="0"/>
              <a:t>E. </a:t>
            </a:r>
            <a:r>
              <a:rPr lang="sl-SI" i="1" dirty="0" err="1"/>
              <a:t>maxima</a:t>
            </a:r>
            <a:r>
              <a:rPr lang="sl-SI" i="1" dirty="0"/>
              <a:t>, E. </a:t>
            </a:r>
            <a:r>
              <a:rPr lang="sl-SI" i="1" dirty="0" err="1"/>
              <a:t>acervulina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Nekrotični </a:t>
            </a:r>
            <a:r>
              <a:rPr lang="sl-SI" dirty="0" err="1"/>
              <a:t>enteritidis</a:t>
            </a:r>
            <a:r>
              <a:rPr lang="sl-SI" dirty="0"/>
              <a:t> (</a:t>
            </a:r>
            <a:r>
              <a:rPr lang="sl-SI" i="1" dirty="0" err="1"/>
              <a:t>Clostridium</a:t>
            </a:r>
            <a:r>
              <a:rPr lang="sl-SI" i="1" dirty="0"/>
              <a:t> </a:t>
            </a:r>
            <a:r>
              <a:rPr lang="sl-SI" i="1" dirty="0" err="1"/>
              <a:t>perfringens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Disbakterioza</a:t>
            </a:r>
            <a:r>
              <a:rPr lang="sl-SI" dirty="0"/>
              <a:t> (mikrobno neravnovesje v črevesju; slaba absorpcija)</a:t>
            </a:r>
          </a:p>
          <a:p>
            <a:pPr lvl="1"/>
            <a:r>
              <a:rPr lang="sl-SI" dirty="0"/>
              <a:t>Druge bolezni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14111"/>
          <a:stretch/>
        </p:blipFill>
        <p:spPr>
          <a:xfrm>
            <a:off x="9833356" y="483217"/>
            <a:ext cx="1520444" cy="1089377"/>
          </a:xfrm>
          <a:prstGeom prst="rect">
            <a:avLst/>
          </a:prstGeom>
        </p:spPr>
      </p:pic>
      <p:sp>
        <p:nvSpPr>
          <p:cNvPr id="5" name="Pravokotnik 4"/>
          <p:cNvSpPr/>
          <p:nvPr/>
        </p:nvSpPr>
        <p:spPr>
          <a:xfrm>
            <a:off x="3776426" y="5453823"/>
            <a:ext cx="390774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sl-SI" b="1" dirty="0"/>
              <a:t>Vzdrževanje integritete </a:t>
            </a:r>
            <a:r>
              <a:rPr lang="sl-SI" b="1" dirty="0" smtClean="0"/>
              <a:t>črevesja</a:t>
            </a:r>
            <a:endParaRPr lang="en-GB" b="1" dirty="0"/>
          </a:p>
        </p:txBody>
      </p:sp>
      <p:sp>
        <p:nvSpPr>
          <p:cNvPr id="6" name="Puščica dol 5"/>
          <p:cNvSpPr/>
          <p:nvPr/>
        </p:nvSpPr>
        <p:spPr bwMode="auto">
          <a:xfrm>
            <a:off x="5137338" y="3947889"/>
            <a:ext cx="484632" cy="115212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15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FFC000"/>
                </a:solidFill>
              </a:rPr>
              <a:t>Prehranski vplivi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711200" y="1628800"/>
            <a:ext cx="5486400" cy="4608512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Zauživanje vode</a:t>
            </a:r>
          </a:p>
          <a:p>
            <a:pPr lvl="1"/>
            <a:r>
              <a:rPr lang="sl-SI" dirty="0"/>
              <a:t>Poškodovano črevesje – slaba absorpcija vode</a:t>
            </a:r>
          </a:p>
          <a:p>
            <a:pPr lvl="1"/>
            <a:r>
              <a:rPr lang="sl-SI" dirty="0"/>
              <a:t>Prebitek hranil v krmi povečano izločanje</a:t>
            </a:r>
          </a:p>
          <a:p>
            <a:r>
              <a:rPr lang="sl-SI" dirty="0" err="1"/>
              <a:t>Neškrobni</a:t>
            </a:r>
            <a:r>
              <a:rPr lang="sl-SI" dirty="0"/>
              <a:t> polisaharidi →viskozno blato</a:t>
            </a:r>
          </a:p>
          <a:p>
            <a:pPr lvl="1"/>
            <a:r>
              <a:rPr lang="sl-SI" dirty="0"/>
              <a:t>Dodajanje encimov (</a:t>
            </a:r>
            <a:r>
              <a:rPr lang="el-GR" dirty="0"/>
              <a:t>β</a:t>
            </a:r>
            <a:r>
              <a:rPr lang="sl-SI" dirty="0"/>
              <a:t>-</a:t>
            </a:r>
            <a:r>
              <a:rPr lang="sl-SI" dirty="0" err="1"/>
              <a:t>glukanaza</a:t>
            </a:r>
            <a:r>
              <a:rPr lang="sl-SI" dirty="0"/>
              <a:t>, </a:t>
            </a:r>
            <a:r>
              <a:rPr lang="sl-SI" dirty="0" err="1"/>
              <a:t>ksilanaze</a:t>
            </a:r>
            <a:r>
              <a:rPr lang="sl-SI" dirty="0"/>
              <a:t>)</a:t>
            </a:r>
          </a:p>
          <a:p>
            <a:r>
              <a:rPr lang="sl-SI" dirty="0" err="1"/>
              <a:t>Fitati</a:t>
            </a:r>
            <a:r>
              <a:rPr lang="sl-SI" dirty="0"/>
              <a:t> - </a:t>
            </a:r>
            <a:r>
              <a:rPr lang="sl-SI" dirty="0" err="1"/>
              <a:t>fitazna</a:t>
            </a:r>
            <a:r>
              <a:rPr lang="sl-SI" dirty="0"/>
              <a:t> aktivnosti</a:t>
            </a:r>
          </a:p>
          <a:p>
            <a:pPr lvl="1"/>
            <a:r>
              <a:rPr lang="sl-SI" dirty="0"/>
              <a:t>Uporaba soje</a:t>
            </a:r>
          </a:p>
          <a:p>
            <a:pPr lvl="1"/>
            <a:r>
              <a:rPr lang="sl-SI" dirty="0"/>
              <a:t>Zmanjšanje Ca + </a:t>
            </a:r>
            <a:r>
              <a:rPr lang="sl-SI" dirty="0" err="1"/>
              <a:t>fitaza</a:t>
            </a:r>
            <a:r>
              <a:rPr lang="sl-SI" dirty="0"/>
              <a:t> = boljša kakovost </a:t>
            </a:r>
            <a:r>
              <a:rPr lang="sl-SI" dirty="0" smtClean="0"/>
              <a:t>nastilja</a:t>
            </a:r>
          </a:p>
          <a:p>
            <a:pPr lvl="1"/>
            <a:endParaRPr lang="sl-SI" dirty="0"/>
          </a:p>
          <a:p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sz="half" idx="2"/>
          </p:nvPr>
        </p:nvSpPr>
        <p:spPr>
          <a:xfrm>
            <a:off x="6197600" y="1746575"/>
            <a:ext cx="5384800" cy="4608512"/>
          </a:xfrm>
        </p:spPr>
        <p:txBody>
          <a:bodyPr>
            <a:normAutofit fontScale="85000" lnSpcReduction="20000"/>
          </a:bodyPr>
          <a:lstStyle/>
          <a:p>
            <a:r>
              <a:rPr lang="sl-SI" dirty="0"/>
              <a:t>Ravnotežje elektrolitov</a:t>
            </a:r>
          </a:p>
          <a:p>
            <a:pPr lvl="1"/>
            <a:r>
              <a:rPr lang="sl-SI" dirty="0" err="1"/>
              <a:t>DBE</a:t>
            </a:r>
            <a:r>
              <a:rPr lang="sl-SI" dirty="0"/>
              <a:t> (</a:t>
            </a:r>
            <a:r>
              <a:rPr lang="sl-SI" dirty="0" err="1"/>
              <a:t>mEq</a:t>
            </a:r>
            <a:r>
              <a:rPr lang="sl-SI" dirty="0"/>
              <a:t>/kg) = Na + K – Cl</a:t>
            </a:r>
          </a:p>
          <a:p>
            <a:pPr lvl="1"/>
            <a:r>
              <a:rPr lang="sl-SI" dirty="0"/>
              <a:t>150-375 </a:t>
            </a:r>
            <a:r>
              <a:rPr lang="sl-SI" dirty="0" err="1"/>
              <a:t>mEq</a:t>
            </a:r>
            <a:r>
              <a:rPr lang="sl-SI" dirty="0"/>
              <a:t>/kg poveča vlago v nastilju za 73-80 % </a:t>
            </a:r>
          </a:p>
          <a:p>
            <a:pPr lvl="1"/>
            <a:r>
              <a:rPr lang="sl-SI" dirty="0"/>
              <a:t>Uporaba </a:t>
            </a:r>
            <a:r>
              <a:rPr lang="sl-SI" dirty="0" err="1"/>
              <a:t>fitaz</a:t>
            </a:r>
            <a:r>
              <a:rPr lang="sl-SI" dirty="0"/>
              <a:t> poveča absorpcijo Na (↓endogene izgube)</a:t>
            </a:r>
          </a:p>
          <a:p>
            <a:r>
              <a:rPr lang="sl-SI" dirty="0"/>
              <a:t>Kakovost vode</a:t>
            </a:r>
          </a:p>
          <a:p>
            <a:pPr lvl="1"/>
            <a:r>
              <a:rPr lang="sl-SI" dirty="0"/>
              <a:t>Trda voda več Ca</a:t>
            </a:r>
          </a:p>
          <a:p>
            <a:r>
              <a:rPr lang="sl-SI" dirty="0"/>
              <a:t>Pomembno razmerje Na, Ca, K, P</a:t>
            </a:r>
            <a:endParaRPr lang="en-GB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8281" y="206171"/>
            <a:ext cx="2051719" cy="16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422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Metode dela – ocenjevanje</a:t>
            </a:r>
            <a:endParaRPr lang="sl-SI" b="1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Dnevne ocene </a:t>
            </a:r>
          </a:p>
          <a:p>
            <a:pPr lvl="1"/>
            <a:r>
              <a:rPr lang="sl-SI" dirty="0"/>
              <a:t>N</a:t>
            </a:r>
            <a:r>
              <a:rPr lang="sl-SI" dirty="0" smtClean="0"/>
              <a:t>astilja (0-4)</a:t>
            </a:r>
          </a:p>
          <a:p>
            <a:pPr lvl="1"/>
            <a:r>
              <a:rPr lang="sl-SI" dirty="0"/>
              <a:t>A</a:t>
            </a:r>
            <a:r>
              <a:rPr lang="sl-SI" dirty="0" smtClean="0"/>
              <a:t>ktivnosti živali (100%)</a:t>
            </a:r>
          </a:p>
          <a:p>
            <a:pPr lvl="1"/>
            <a:endParaRPr lang="sl-SI" dirty="0" smtClean="0"/>
          </a:p>
          <a:p>
            <a:r>
              <a:rPr lang="sl-SI" dirty="0" smtClean="0"/>
              <a:t>Tedenske ocene </a:t>
            </a:r>
          </a:p>
          <a:p>
            <a:pPr lvl="1"/>
            <a:r>
              <a:rPr lang="sl-SI" dirty="0" smtClean="0"/>
              <a:t>Poškodbe nog </a:t>
            </a:r>
            <a:r>
              <a:rPr lang="sl-SI" dirty="0"/>
              <a:t>(0-4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Skočnih sklepov </a:t>
            </a:r>
            <a:r>
              <a:rPr lang="sl-SI" dirty="0"/>
              <a:t>(0-4</a:t>
            </a:r>
            <a:r>
              <a:rPr lang="sl-SI" dirty="0" smtClean="0"/>
              <a:t>)</a:t>
            </a:r>
          </a:p>
          <a:p>
            <a:pPr lvl="1"/>
            <a:r>
              <a:rPr lang="sl-SI" dirty="0" smtClean="0"/>
              <a:t>Prsi (0-4)</a:t>
            </a:r>
          </a:p>
          <a:p>
            <a:r>
              <a:rPr lang="sl-SI" dirty="0" smtClean="0"/>
              <a:t>Ob zakolu</a:t>
            </a:r>
          </a:p>
          <a:p>
            <a:pPr lvl="1"/>
            <a:r>
              <a:rPr lang="sl-SI" dirty="0" smtClean="0"/>
              <a:t>Ocena telesne mase (g)</a:t>
            </a:r>
          </a:p>
          <a:p>
            <a:pPr lvl="1"/>
            <a:r>
              <a:rPr lang="sl-SI" dirty="0" smtClean="0"/>
              <a:t>Ocena mase klavnih trupov (g)</a:t>
            </a:r>
          </a:p>
          <a:p>
            <a:pPr marL="457200" lvl="1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935446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838200" y="1117749"/>
            <a:ext cx="3219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Dnevna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kakovosti nastilja.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49246" y="514803"/>
            <a:ext cx="10515600" cy="54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 smtClean="0"/>
              <a:t>Analiza podatkov - piščanci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4830" y="0"/>
            <a:ext cx="1997167" cy="1304816"/>
          </a:xfrm>
          <a:prstGeom prst="rect">
            <a:avLst/>
          </a:prstGeom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9245" y="1659000"/>
            <a:ext cx="8434003" cy="5062642"/>
          </a:xfrm>
          <a:prstGeom prst="rect">
            <a:avLst/>
          </a:prstGeom>
        </p:spPr>
      </p:pic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8983660" y="1659000"/>
            <a:ext cx="3074001" cy="2308324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 osnovi analize pojavnosti ocen kakovosti nastilja ugotavljamo značilno (p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≤ </a:t>
            </a:r>
            <a:r>
              <a:rPr kumimoji="0" lang="sl-SI" altLang="sl-SI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0,05) razliko med slamo in žagovino v pojavnosti ocen 0 in ocen 2 ter pojavnosti ocene 3 pri žagovin, ki je ni pri slami. </a:t>
            </a:r>
            <a:endParaRPr kumimoji="0" lang="sl-SI" altLang="sl-SI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Pravokotnik 8"/>
          <p:cNvSpPr/>
          <p:nvPr/>
        </p:nvSpPr>
        <p:spPr>
          <a:xfrm>
            <a:off x="8683248" y="4092794"/>
            <a:ext cx="350874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1600" b="1" dirty="0"/>
              <a:t>0 - </a:t>
            </a:r>
            <a:r>
              <a:rPr lang="sl-SI" sz="1600" b="1" u="sng" dirty="0"/>
              <a:t>Popolnoma suh</a:t>
            </a:r>
            <a:r>
              <a:rPr lang="sl-SI" sz="1600" u="sng" dirty="0"/>
              <a:t> </a:t>
            </a:r>
            <a:r>
              <a:rPr lang="sl-SI" sz="1600" dirty="0"/>
              <a:t>in kosmičen, tj. enostavno ga razbrskamo s čevljem (sipek nastilj</a:t>
            </a:r>
            <a:r>
              <a:rPr lang="sl-SI" sz="1600" dirty="0" smtClean="0"/>
              <a:t>); </a:t>
            </a:r>
            <a:r>
              <a:rPr lang="sl-SI" sz="1600" b="1" dirty="0" smtClean="0"/>
              <a:t>1 </a:t>
            </a:r>
            <a:r>
              <a:rPr lang="sl-SI" sz="1600" b="1" dirty="0"/>
              <a:t>– </a:t>
            </a:r>
            <a:r>
              <a:rPr lang="sl-SI" sz="1600" b="1" u="sng" dirty="0"/>
              <a:t>Rahlo vlažen </a:t>
            </a:r>
            <a:r>
              <a:rPr lang="sl-SI" sz="1600" dirty="0"/>
              <a:t>nastilj, vendar ob poskusu s čevljem se lahko </a:t>
            </a:r>
            <a:r>
              <a:rPr lang="sl-SI" sz="1600" dirty="0" smtClean="0"/>
              <a:t>premika; </a:t>
            </a:r>
            <a:r>
              <a:rPr lang="sl-SI" sz="1600" b="1" dirty="0" smtClean="0"/>
              <a:t>2 </a:t>
            </a:r>
            <a:r>
              <a:rPr lang="sl-SI" sz="1600" b="1" dirty="0"/>
              <a:t>- </a:t>
            </a:r>
            <a:r>
              <a:rPr lang="sl-SI" sz="1600" b="1" u="sng" dirty="0"/>
              <a:t>Pusti odtis čevlja</a:t>
            </a:r>
            <a:r>
              <a:rPr lang="sl-SI" sz="1600" dirty="0"/>
              <a:t>, če stisnemo in ustvarimo kepo ta ne ostane </a:t>
            </a:r>
            <a:r>
              <a:rPr lang="sl-SI" sz="1600" dirty="0" smtClean="0"/>
              <a:t>sprijeta; </a:t>
            </a:r>
            <a:r>
              <a:rPr lang="sl-SI" sz="1600" b="1" dirty="0" smtClean="0"/>
              <a:t>3 </a:t>
            </a:r>
            <a:r>
              <a:rPr lang="sl-SI" sz="1600" b="1" dirty="0"/>
              <a:t>– </a:t>
            </a:r>
            <a:r>
              <a:rPr lang="sl-SI" sz="1600" b="1" u="sng" dirty="0"/>
              <a:t>Lepljiv na čevelj</a:t>
            </a:r>
            <a:r>
              <a:rPr lang="sl-SI" sz="1600" dirty="0"/>
              <a:t>, če stisnemo in ustvarimo kepo ta ostane </a:t>
            </a:r>
            <a:r>
              <a:rPr lang="sl-SI" sz="1600" dirty="0" smtClean="0"/>
              <a:t>sprijeta; </a:t>
            </a:r>
            <a:r>
              <a:rPr lang="sl-SI" sz="1600" b="1" dirty="0" smtClean="0"/>
              <a:t>4 </a:t>
            </a:r>
            <a:r>
              <a:rPr lang="sl-SI" sz="1600" b="1" dirty="0"/>
              <a:t>– </a:t>
            </a:r>
            <a:r>
              <a:rPr lang="sl-SI" sz="1600" b="1" u="sng" dirty="0"/>
              <a:t>Moker nastilj</a:t>
            </a:r>
            <a:r>
              <a:rPr lang="sl-SI" sz="1600" dirty="0"/>
              <a:t>, pusti odtis čevlja in opazna skorja</a:t>
            </a:r>
          </a:p>
        </p:txBody>
      </p:sp>
    </p:spTree>
    <p:extLst>
      <p:ext uri="{BB962C8B-B14F-4D97-AF65-F5344CB8AC3E}">
        <p14:creationId xmlns:p14="http://schemas.microsoft.com/office/powerpoint/2010/main" val="8057162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38200" y="1117748"/>
            <a:ext cx="34658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Dnevna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ocena aktivnosti piščancev.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183703" y="1487080"/>
            <a:ext cx="2759242" cy="3139321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sl-SI" dirty="0" smtClean="0"/>
              <a:t>Piščanci </a:t>
            </a:r>
            <a:r>
              <a:rPr lang="sl-SI" dirty="0"/>
              <a:t>vseljeni na salamo so v primerjavi z žagovino kazali značilno (p ≤ 0,05) več raziskovanja prostora, brskanja in iskanja krme in izvajanja prašne kopeli. Značilno (p ≤ 0,05) največ mirovanja je bilo na žagovini v primerjavi s slamo.</a:t>
            </a: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269670" y="568731"/>
            <a:ext cx="10515600" cy="54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A</a:t>
            </a:r>
            <a:r>
              <a:rPr lang="sl-SI" b="1" dirty="0" smtClean="0"/>
              <a:t>naliza podatkov - piščanci</a:t>
            </a:r>
            <a:endParaRPr lang="sl-SI" dirty="0"/>
          </a:p>
        </p:txBody>
      </p:sp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670" y="1690686"/>
            <a:ext cx="8432651" cy="501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811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otnik 5"/>
          <p:cNvSpPr/>
          <p:nvPr/>
        </p:nvSpPr>
        <p:spPr>
          <a:xfrm>
            <a:off x="9272336" y="2621129"/>
            <a:ext cx="2679032" cy="2031325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sl-SI" dirty="0"/>
              <a:t>Statistična primerjava žive mase in mase očiščenih klavnih trupov med skupinama živali </a:t>
            </a:r>
            <a:r>
              <a:rPr lang="sl-SI" dirty="0" err="1"/>
              <a:t>vhlevlejnih</a:t>
            </a:r>
            <a:r>
              <a:rPr lang="sl-SI" dirty="0"/>
              <a:t> na slamo in žagovino ni pokazala značilnih razlik.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320579" y="559017"/>
            <a:ext cx="10515600" cy="54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A</a:t>
            </a:r>
            <a:r>
              <a:rPr lang="sl-SI" b="1" dirty="0" smtClean="0"/>
              <a:t>naliza podatkov - piščanci</a:t>
            </a:r>
            <a:endParaRPr lang="sl-SI" dirty="0"/>
          </a:p>
        </p:txBody>
      </p:sp>
      <p:sp>
        <p:nvSpPr>
          <p:cNvPr id="9" name="Pravokotnik 8"/>
          <p:cNvSpPr/>
          <p:nvPr/>
        </p:nvSpPr>
        <p:spPr>
          <a:xfrm>
            <a:off x="838200" y="1117749"/>
            <a:ext cx="81827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Dosežena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telesna masa živali in klavnih trupov na dan zakola.</a:t>
            </a:r>
          </a:p>
        </p:txBody>
      </p:sp>
      <p:pic>
        <p:nvPicPr>
          <p:cNvPr id="10" name="Picture 2" descr="D:\Moji dokumenti\Maksimiljan\Piščanci\2006\Kopuni\slike\2006_07_13\IMG_618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112" y="-23637"/>
            <a:ext cx="2580888" cy="172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579" y="1690688"/>
            <a:ext cx="8489733" cy="503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66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13100" y="1117749"/>
            <a:ext cx="688206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Pojavnost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ocen poškodb nožnih blazinic (</a:t>
            </a:r>
            <a:r>
              <a:rPr lang="sl-SI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FPD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pri piščancih.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111916" y="1690688"/>
            <a:ext cx="2935705" cy="3970318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sl-SI" dirty="0"/>
              <a:t>Analiza pojavnosti deleža poškodb nožnih blazinic (</a:t>
            </a:r>
            <a:r>
              <a:rPr lang="sl-SI" dirty="0" err="1"/>
              <a:t>FPD</a:t>
            </a:r>
            <a:r>
              <a:rPr lang="sl-SI" dirty="0"/>
              <a:t>) pri piščancih </a:t>
            </a:r>
            <a:r>
              <a:rPr lang="sl-SI" dirty="0" err="1"/>
              <a:t>vhlevljenih</a:t>
            </a:r>
            <a:r>
              <a:rPr lang="sl-SI" dirty="0"/>
              <a:t> na zmleto </a:t>
            </a:r>
            <a:r>
              <a:rPr lang="sl-SI" dirty="0" err="1"/>
              <a:t>odprašeno</a:t>
            </a:r>
            <a:r>
              <a:rPr lang="sl-SI" dirty="0"/>
              <a:t> slamo ali žagovino je pokazala značilno (p ≤ 0,05) več živali brez poškodb na slami v primerjavi z žagovino. Delež poškodb posameznega razreda 1 in 2 je bil na slami značilno (p ≤ 0,05) manjši v primerjavi z žagovino.</a:t>
            </a:r>
          </a:p>
        </p:txBody>
      </p:sp>
      <p:sp>
        <p:nvSpPr>
          <p:cNvPr id="8" name="Naslov 1"/>
          <p:cNvSpPr txBox="1">
            <a:spLocks/>
          </p:cNvSpPr>
          <p:nvPr/>
        </p:nvSpPr>
        <p:spPr>
          <a:xfrm>
            <a:off x="291285" y="568732"/>
            <a:ext cx="10515600" cy="54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A</a:t>
            </a:r>
            <a:r>
              <a:rPr lang="sl-SI" b="1" dirty="0" smtClean="0"/>
              <a:t>naliza podatkov - piščanci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4" y="-18762"/>
            <a:ext cx="2255716" cy="1505843"/>
          </a:xfrm>
          <a:prstGeom prst="rect">
            <a:avLst/>
          </a:prstGeom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1285" y="1690688"/>
            <a:ext cx="8446750" cy="4998870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4"/>
          <a:srcRect r="3830" b="7871"/>
          <a:stretch/>
        </p:blipFill>
        <p:spPr>
          <a:xfrm>
            <a:off x="7753899" y="5539154"/>
            <a:ext cx="4438101" cy="131884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51374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838200" y="1117749"/>
            <a:ext cx="7090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Pojavnost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poškodb skočnega sklepa (</a:t>
            </a:r>
            <a:r>
              <a:rPr lang="sl-SI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HB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pri piščancih.</a:t>
            </a:r>
          </a:p>
        </p:txBody>
      </p:sp>
      <p:sp>
        <p:nvSpPr>
          <p:cNvPr id="6" name="Pravokotnik 5"/>
          <p:cNvSpPr/>
          <p:nvPr/>
        </p:nvSpPr>
        <p:spPr>
          <a:xfrm>
            <a:off x="9144001" y="1690688"/>
            <a:ext cx="3048000" cy="369331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sl-SI" dirty="0"/>
              <a:t>Statistična analiza pojavnosti poškodb skočnega sklepa pri piščancih rejenih na slami ali na žagovini je pokazala značilno (p ≤ 0,05) več piščancev brez poškodb rejenih na slami v primerjavi z žagovino. Pojavnost poškodb </a:t>
            </a:r>
            <a:r>
              <a:rPr lang="sl-SI" dirty="0" err="1"/>
              <a:t>HB</a:t>
            </a:r>
            <a:r>
              <a:rPr lang="sl-SI" dirty="0"/>
              <a:t> 1 in </a:t>
            </a:r>
            <a:r>
              <a:rPr lang="sl-SI" dirty="0" err="1"/>
              <a:t>HB</a:t>
            </a:r>
            <a:r>
              <a:rPr lang="sl-SI" dirty="0"/>
              <a:t> 2 je bila na slami značilno (p ≤ 0,05) manjša v primerjavi z žagovino.</a:t>
            </a:r>
          </a:p>
        </p:txBody>
      </p:sp>
      <p:sp>
        <p:nvSpPr>
          <p:cNvPr id="7" name="Naslov 1"/>
          <p:cNvSpPr txBox="1">
            <a:spLocks/>
          </p:cNvSpPr>
          <p:nvPr/>
        </p:nvSpPr>
        <p:spPr>
          <a:xfrm>
            <a:off x="233213" y="639633"/>
            <a:ext cx="10515600" cy="549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dirty="0"/>
              <a:t>A</a:t>
            </a:r>
            <a:r>
              <a:rPr lang="sl-SI" b="1" dirty="0" smtClean="0"/>
              <a:t>naliza podatkov - piščanci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6284" y="-18762"/>
            <a:ext cx="2255716" cy="1505843"/>
          </a:xfrm>
          <a:prstGeom prst="rect">
            <a:avLst/>
          </a:prstGeom>
        </p:spPr>
      </p:pic>
      <p:pic>
        <p:nvPicPr>
          <p:cNvPr id="3" name="Označba mesta vsebine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3213" y="1690688"/>
            <a:ext cx="8708304" cy="5167312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8811" y="5310916"/>
            <a:ext cx="4263189" cy="15470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820822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Značilnosti projekta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96815" y="1338654"/>
            <a:ext cx="10363200" cy="4608512"/>
          </a:xfrm>
        </p:spPr>
        <p:txBody>
          <a:bodyPr/>
          <a:lstStyle/>
          <a:p>
            <a:r>
              <a:rPr lang="sl-SI" dirty="0" smtClean="0"/>
              <a:t>Vodilna institucija: Univerza v Mariboru, Fakulteta za kmetijstvo in </a:t>
            </a:r>
            <a:r>
              <a:rPr lang="sl-SI" dirty="0" err="1" smtClean="0"/>
              <a:t>biosistemske</a:t>
            </a:r>
            <a:r>
              <a:rPr lang="sl-SI" dirty="0" smtClean="0"/>
              <a:t> vede</a:t>
            </a:r>
          </a:p>
          <a:p>
            <a:r>
              <a:rPr lang="sl-SI" dirty="0" smtClean="0"/>
              <a:t>Partnerji: ŽIPO LENART d.o.o., KGZS MB, 6x KMGJI (3x vzreja pitovnih piščancev, 2x oskrba športnih konj, 1x prašičerejska kmetija)</a:t>
            </a:r>
          </a:p>
          <a:p>
            <a:r>
              <a:rPr lang="sl-SI" dirty="0" smtClean="0"/>
              <a:t>Trajanje projekta: Nov. 2019 – Nov. 2022</a:t>
            </a:r>
          </a:p>
          <a:p>
            <a:r>
              <a:rPr lang="sl-SI" dirty="0" smtClean="0"/>
              <a:t>Vrednost projekta: 74.067,44€ - Pilotni projekt</a:t>
            </a:r>
          </a:p>
          <a:p>
            <a:r>
              <a:rPr lang="sl-SI" dirty="0" smtClean="0"/>
              <a:t>Specifike – vsebinske!</a:t>
            </a:r>
          </a:p>
          <a:p>
            <a:r>
              <a:rPr lang="sl-SI" dirty="0" smtClean="0"/>
              <a:t>Obseg dela in potencial razširitve rezultatov ni sorazmeren z višino financiranja – </a:t>
            </a:r>
            <a:r>
              <a:rPr lang="sl-SI" dirty="0" err="1" smtClean="0"/>
              <a:t>next</a:t>
            </a:r>
            <a:r>
              <a:rPr lang="sl-SI" dirty="0" smtClean="0"/>
              <a:t> </a:t>
            </a:r>
            <a:r>
              <a:rPr lang="sl-SI" dirty="0" err="1" smtClean="0"/>
              <a:t>call</a:t>
            </a:r>
            <a:r>
              <a:rPr lang="sl-SI" dirty="0"/>
              <a:t> </a:t>
            </a:r>
            <a:r>
              <a:rPr lang="sl-SI" dirty="0" smtClean="0"/>
              <a:t>= velik EIP</a:t>
            </a:r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1926802"/>
      </p:ext>
    </p:extLst>
  </p:cSld>
  <p:clrMapOvr>
    <a:masterClrMapping/>
  </p:clrMapOvr>
  <p:transition spd="slow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49255" y="568732"/>
            <a:ext cx="10515600" cy="549017"/>
          </a:xfrm>
        </p:spPr>
        <p:txBody>
          <a:bodyPr>
            <a:normAutofit fontScale="90000"/>
          </a:bodyPr>
          <a:lstStyle/>
          <a:p>
            <a:r>
              <a:rPr lang="sl-SI" b="1" dirty="0">
                <a:latin typeface="+mj-lt"/>
              </a:rPr>
              <a:t>A</a:t>
            </a:r>
            <a:r>
              <a:rPr lang="sl-SI" b="1" dirty="0" smtClean="0">
                <a:latin typeface="+mj-lt"/>
              </a:rPr>
              <a:t>naliza podatkov - piščanci</a:t>
            </a:r>
            <a:endParaRPr lang="sl-SI" dirty="0">
              <a:latin typeface="+mj-lt"/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9206092" y="654951"/>
            <a:ext cx="2756857" cy="3693319"/>
          </a:xfrm>
          <a:prstGeom prst="rect">
            <a:avLst/>
          </a:prstGeom>
          <a:solidFill>
            <a:srgbClr val="FFCC99"/>
          </a:solidFill>
        </p:spPr>
        <p:txBody>
          <a:bodyPr wrap="square">
            <a:spAutoFit/>
          </a:bodyPr>
          <a:lstStyle/>
          <a:p>
            <a:r>
              <a:rPr lang="sl-SI" dirty="0"/>
              <a:t>Analiza pojavnosti prsnih žuljev (</a:t>
            </a:r>
            <a:r>
              <a:rPr lang="sl-SI" dirty="0" err="1"/>
              <a:t>CB</a:t>
            </a:r>
            <a:r>
              <a:rPr lang="sl-SI" dirty="0"/>
              <a:t>) pri piščancih je pokazala neznačilno razliko v deležu poškodb </a:t>
            </a:r>
            <a:r>
              <a:rPr lang="sl-SI" dirty="0" err="1"/>
              <a:t>CB</a:t>
            </a:r>
            <a:r>
              <a:rPr lang="sl-SI" dirty="0"/>
              <a:t> 0. Na slami je bil ugotovljen značilno (p ≤ 0,05) večji delež poškodb </a:t>
            </a:r>
            <a:r>
              <a:rPr lang="sl-SI" dirty="0" err="1"/>
              <a:t>CB</a:t>
            </a:r>
            <a:r>
              <a:rPr lang="sl-SI" dirty="0"/>
              <a:t> 1 kot na žagovini. Poškodb </a:t>
            </a:r>
            <a:r>
              <a:rPr lang="sl-SI" dirty="0" err="1"/>
              <a:t>CB</a:t>
            </a:r>
            <a:r>
              <a:rPr lang="sl-SI" dirty="0"/>
              <a:t> 2 je bilo na slami značilno manj kot na žagovini. Pojavnost poškodb </a:t>
            </a:r>
            <a:r>
              <a:rPr lang="sl-SI" dirty="0" err="1"/>
              <a:t>CB</a:t>
            </a:r>
            <a:r>
              <a:rPr lang="sl-SI" dirty="0"/>
              <a:t> 3 je bila samo na žagovini.</a:t>
            </a:r>
          </a:p>
        </p:txBody>
      </p:sp>
      <p:sp>
        <p:nvSpPr>
          <p:cNvPr id="9" name="Pravokotnik 8"/>
          <p:cNvSpPr/>
          <p:nvPr/>
        </p:nvSpPr>
        <p:spPr>
          <a:xfrm>
            <a:off x="838200" y="1117749"/>
            <a:ext cx="41639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000"/>
              </a:spcAft>
            </a:pPr>
            <a:r>
              <a:rPr lang="sl-SI" i="1" dirty="0" smtClean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Pojavnost 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prsnih žuljev (</a:t>
            </a:r>
            <a:r>
              <a:rPr lang="sl-SI" i="1" dirty="0" err="1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CB</a:t>
            </a:r>
            <a:r>
              <a:rPr lang="sl-SI" i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pri piščancih.</a:t>
            </a:r>
          </a:p>
        </p:txBody>
      </p:sp>
      <p:pic>
        <p:nvPicPr>
          <p:cNvPr id="5" name="Označba mesta vsebine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255" y="1690688"/>
            <a:ext cx="8727787" cy="516731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3"/>
          <a:srcRect r="40266" b="7149"/>
          <a:stretch/>
        </p:blipFill>
        <p:spPr>
          <a:xfrm>
            <a:off x="8645590" y="4659923"/>
            <a:ext cx="3317359" cy="21980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75083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vsebine 4"/>
          <p:cNvSpPr>
            <a:spLocks noGrp="1"/>
          </p:cNvSpPr>
          <p:nvPr>
            <p:ph idx="1"/>
          </p:nvPr>
        </p:nvSpPr>
        <p:spPr>
          <a:xfrm rot="1671710">
            <a:off x="838200" y="1825625"/>
            <a:ext cx="10515600" cy="4351338"/>
          </a:xfrm>
        </p:spPr>
        <p:txBody>
          <a:bodyPr>
            <a:prstTxWarp prst="textDeflateBottom">
              <a:avLst/>
            </a:prstTxWarp>
            <a:spAutoFit/>
            <a:scene3d>
              <a:camera prst="isometricTopUp"/>
              <a:lightRig rig="threePt" dir="t"/>
            </a:scene3d>
          </a:bodyPr>
          <a:lstStyle/>
          <a:p>
            <a:pPr marL="0" indent="0" algn="ctr">
              <a:buNone/>
            </a:pPr>
            <a:r>
              <a:rPr lang="sl-SI" sz="6600" dirty="0" smtClean="0">
                <a:solidFill>
                  <a:srgbClr val="7030A0"/>
                </a:solidFill>
              </a:rPr>
              <a:t>Hvala za pozornost!</a:t>
            </a:r>
            <a:endParaRPr lang="en-GB" sz="6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0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Ključne besede – razvoj v diskusijo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5200" y="1408992"/>
            <a:ext cx="10363200" cy="4608512"/>
          </a:xfrm>
        </p:spPr>
        <p:txBody>
          <a:bodyPr/>
          <a:lstStyle/>
          <a:p>
            <a:r>
              <a:rPr lang="sl-SI" dirty="0" smtClean="0"/>
              <a:t>Izhajajoč iz ključnih besed razvijemo diskusijo</a:t>
            </a:r>
          </a:p>
          <a:p>
            <a:pPr lvl="1"/>
            <a:r>
              <a:rPr lang="sl-SI" dirty="0" smtClean="0"/>
              <a:t>Tehnologija vzreje</a:t>
            </a:r>
          </a:p>
          <a:p>
            <a:pPr lvl="1"/>
            <a:r>
              <a:rPr lang="sl-SI" dirty="0" smtClean="0"/>
              <a:t>Ekonomika vzreje</a:t>
            </a:r>
          </a:p>
          <a:p>
            <a:pPr lvl="1"/>
            <a:r>
              <a:rPr lang="sl-SI" dirty="0" err="1" smtClean="0"/>
              <a:t>Etološki</a:t>
            </a:r>
            <a:r>
              <a:rPr lang="sl-SI" dirty="0" smtClean="0"/>
              <a:t> standardi</a:t>
            </a:r>
          </a:p>
          <a:p>
            <a:pPr lvl="1"/>
            <a:r>
              <a:rPr lang="sl-SI" dirty="0" err="1" smtClean="0"/>
              <a:t>Okoljski</a:t>
            </a:r>
            <a:r>
              <a:rPr lang="sl-SI" dirty="0" smtClean="0"/>
              <a:t> doprinos</a:t>
            </a:r>
          </a:p>
          <a:p>
            <a:pPr lvl="1"/>
            <a:r>
              <a:rPr lang="sl-SI" dirty="0" smtClean="0"/>
              <a:t>3 </a:t>
            </a:r>
            <a:r>
              <a:rPr lang="sl-SI" dirty="0" err="1" smtClean="0"/>
              <a:t>speciesi</a:t>
            </a:r>
            <a:endParaRPr lang="sl-SI" dirty="0" smtClean="0"/>
          </a:p>
          <a:p>
            <a:pPr lvl="1"/>
            <a:r>
              <a:rPr lang="sl-SI" dirty="0" smtClean="0"/>
              <a:t>Specialisti s področja reje živali, tehnoloških zahtev, </a:t>
            </a:r>
            <a:r>
              <a:rPr lang="sl-SI" dirty="0" err="1" smtClean="0"/>
              <a:t>etoloških</a:t>
            </a:r>
            <a:r>
              <a:rPr lang="sl-SI" dirty="0" smtClean="0"/>
              <a:t> standardov, ekonomike reje = HETEROGENOST PROJEKTNE SKUPINE</a:t>
            </a:r>
          </a:p>
          <a:p>
            <a:pPr lvl="1"/>
            <a:r>
              <a:rPr lang="sl-SI" dirty="0" smtClean="0">
                <a:solidFill>
                  <a:srgbClr val="FF0000"/>
                </a:solidFill>
              </a:rPr>
              <a:t>Ne gre za „standardne poskuse“ – kjer lahko govorimo o utečenih ritualih</a:t>
            </a:r>
          </a:p>
        </p:txBody>
      </p:sp>
    </p:spTree>
    <p:extLst>
      <p:ext uri="{BB962C8B-B14F-4D97-AF65-F5344CB8AC3E}">
        <p14:creationId xmlns:p14="http://schemas.microsoft.com/office/powerpoint/2010/main" val="258802374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Specifike („omejitve“)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965200" y="1400200"/>
            <a:ext cx="10363200" cy="4608512"/>
          </a:xfrm>
        </p:spPr>
        <p:txBody>
          <a:bodyPr/>
          <a:lstStyle/>
          <a:p>
            <a:r>
              <a:rPr lang="sl-SI" dirty="0" smtClean="0"/>
              <a:t>Sodelovanje vseh vrst strokovnjakov </a:t>
            </a:r>
            <a:r>
              <a:rPr lang="sl-SI" dirty="0" smtClean="0">
                <a:sym typeface="Wingdings" panose="05000000000000000000" pitchFamily="2" charset="2"/>
              </a:rPr>
              <a:t> razvoj protokolov za tehnološko in ekonomsko oceno nastilja pri različnih vrstah živali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Izobraževanje in priprava rejcev! = pedagoški proces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Dolgotrajna „</a:t>
            </a:r>
            <a:r>
              <a:rPr lang="sl-SI" dirty="0" err="1" smtClean="0">
                <a:sym typeface="Wingdings" panose="05000000000000000000" pitchFamily="2" charset="2"/>
              </a:rPr>
              <a:t>habituacija</a:t>
            </a:r>
            <a:r>
              <a:rPr lang="sl-SI" dirty="0" smtClean="0">
                <a:sym typeface="Wingdings" panose="05000000000000000000" pitchFamily="2" charset="2"/>
              </a:rPr>
              <a:t>“ rejcev</a:t>
            </a:r>
          </a:p>
          <a:p>
            <a:endParaRPr lang="sl-SI" dirty="0">
              <a:sym typeface="Wingdings" panose="05000000000000000000" pitchFamily="2" charset="2"/>
            </a:endParaRPr>
          </a:p>
          <a:p>
            <a:r>
              <a:rPr lang="sl-SI" dirty="0" smtClean="0">
                <a:sym typeface="Wingdings" panose="05000000000000000000" pitchFamily="2" charset="2"/>
              </a:rPr>
              <a:t>Natančnost izvedbe in meritev je ključna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Inovativen pristop, kateri je znanstveno relevantno dokazan</a:t>
            </a:r>
            <a:endParaRPr lang="sl-SI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82177500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KONJI – GLAVNE UGOTOVITVE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2x KMG (HALIČ in POŽAR)</a:t>
            </a:r>
          </a:p>
          <a:p>
            <a:r>
              <a:rPr lang="sl-SI" dirty="0" smtClean="0"/>
              <a:t>TRAJANJE POSKUSOV NEKAJ VEČ KOT 3 MESECE</a:t>
            </a:r>
          </a:p>
          <a:p>
            <a:pPr algn="just"/>
            <a:r>
              <a:rPr lang="sl-SI" dirty="0" smtClean="0"/>
              <a:t>PRISTOP VZDRŽLJIVOSTI NASTILJA JE STROKOVNO IN ZNANSTVENO RELEVANTEN</a:t>
            </a:r>
          </a:p>
          <a:p>
            <a:pPr algn="just"/>
            <a:r>
              <a:rPr lang="sl-SI" dirty="0" smtClean="0"/>
              <a:t>VZDRŽLJIVOST NASTILJA ODVISNA OD </a:t>
            </a:r>
            <a:r>
              <a:rPr lang="sl-SI" dirty="0" smtClean="0">
                <a:solidFill>
                  <a:srgbClr val="FF0000"/>
                </a:solidFill>
              </a:rPr>
              <a:t>OBJEKTIVNO - SUBJEKTIVNE</a:t>
            </a:r>
            <a:r>
              <a:rPr lang="sl-SI" dirty="0" smtClean="0"/>
              <a:t> OCENE REJCA/HLEVARJA</a:t>
            </a:r>
          </a:p>
          <a:p>
            <a:pPr algn="just"/>
            <a:r>
              <a:rPr lang="sl-SI" dirty="0" smtClean="0"/>
              <a:t>RAZLIČNA OCENA REJCA JE PRIPOMOGLA K RAZLIČNIM IZRAČUNOM EKONOMSKIH PARAMETROV </a:t>
            </a:r>
          </a:p>
          <a:p>
            <a:pPr algn="just"/>
            <a:endParaRPr lang="sl-SI" dirty="0" smtClean="0"/>
          </a:p>
          <a:p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905739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METODOLOGIJA OCENE VZDRŽLJIVOSTI</a:t>
            </a:r>
            <a:endParaRPr lang="sl-SI" b="1" u="sng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838200" y="1363509"/>
            <a:ext cx="10515600" cy="4351338"/>
          </a:xfrm>
        </p:spPr>
        <p:txBody>
          <a:bodyPr/>
          <a:lstStyle/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sl-SI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POVZETO PO PRIŠENK S SOD. (2017)</a:t>
            </a:r>
          </a:p>
          <a:p>
            <a:pPr marL="457200" lvl="1" indent="0">
              <a:lnSpc>
                <a:spcPct val="107000"/>
              </a:lnSpc>
              <a:spcAft>
                <a:spcPts val="0"/>
              </a:spcAft>
              <a:buNone/>
            </a:pPr>
            <a:endParaRPr lang="sl-SI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Kontaminacija boksov glede na razdelke po tretjinah </a:t>
            </a:r>
            <a:endParaRPr lang="sl-SI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Prisotnost vonja po urinu</a:t>
            </a:r>
            <a:endParaRPr lang="sl-SI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sl-SI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Ločevanje </a:t>
            </a:r>
            <a:r>
              <a:rPr lang="sl-SI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fecisev</a:t>
            </a:r>
            <a:r>
              <a:rPr lang="sl-SI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glede na </a:t>
            </a:r>
            <a:r>
              <a:rPr lang="sl-SI" sz="26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nastilj</a:t>
            </a:r>
            <a:endParaRPr lang="sl-SI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sl-SI" sz="26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Kontaminacija sredine boksa</a:t>
            </a:r>
            <a:endParaRPr lang="sl-SI" sz="2600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l-SI" dirty="0"/>
          </a:p>
        </p:txBody>
      </p:sp>
      <p:pic>
        <p:nvPicPr>
          <p:cNvPr id="4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27" y="2999391"/>
            <a:ext cx="2320413" cy="3471343"/>
          </a:xfrm>
          <a:prstGeom prst="rect">
            <a:avLst/>
          </a:prstGeom>
        </p:spPr>
      </p:pic>
      <p:pic>
        <p:nvPicPr>
          <p:cNvPr id="5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440" y="1674646"/>
            <a:ext cx="346456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96547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VZDRŽLJIVOST NASTILJA</a:t>
            </a:r>
            <a:endParaRPr lang="sl-SI" b="1" u="sng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742080"/>
              </p:ext>
            </p:extLst>
          </p:nvPr>
        </p:nvGraphicFramePr>
        <p:xfrm>
          <a:off x="1900521" y="1706772"/>
          <a:ext cx="8492558" cy="2460784"/>
        </p:xfrm>
        <a:graphic>
          <a:graphicData uri="http://schemas.openxmlformats.org/drawingml/2006/table">
            <a:tbl>
              <a:tblPr/>
              <a:tblGrid>
                <a:gridCol w="18790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4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99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9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9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99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799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151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KMG POŽAR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KMG HALIČ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1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effectLst/>
                          <a:latin typeface="Arial CE" panose="020B0604020202020204" pitchFamily="34" charset="0"/>
                        </a:rPr>
                        <a:t>NASTILJ/KONJ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COMBO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ROCKY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CATO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FAITH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effectLst/>
                          <a:latin typeface="Arial CE" panose="020B0604020202020204" pitchFamily="34" charset="0"/>
                        </a:rPr>
                        <a:t>ELLY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effectLst/>
                          <a:latin typeface="Arial CE" panose="020B0604020202020204" pitchFamily="34" charset="0"/>
                        </a:rPr>
                        <a:t>EMKE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effectLst/>
                          <a:latin typeface="Arial CE" panose="020B0604020202020204" pitchFamily="34" charset="0"/>
                        </a:rPr>
                        <a:t>SHIRLEY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51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 dirty="0" smtClean="0">
                          <a:effectLst/>
                          <a:latin typeface="Arial CE" panose="020B0604020202020204" pitchFamily="34" charset="0"/>
                        </a:rPr>
                        <a:t>REZANA IN ODPRAŠENA SLAMA </a:t>
                      </a:r>
                      <a:r>
                        <a:rPr lang="sl-SI" sz="1000" b="1" i="0" u="none" strike="noStrike" dirty="0">
                          <a:effectLst/>
                          <a:latin typeface="Arial CE" panose="020B0604020202020204" pitchFamily="34" charset="0"/>
                        </a:rPr>
                        <a:t>(DNI)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3,57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3,71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3,57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effectLst/>
                          <a:latin typeface="Arial CE" panose="020B0604020202020204" pitchFamily="34" charset="0"/>
                        </a:rPr>
                        <a:t>4,42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effectLst/>
                          <a:latin typeface="Arial CE" panose="020B060402020202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effectLst/>
                          <a:latin typeface="Arial CE" panose="020B060402020202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>
                          <a:effectLst/>
                          <a:latin typeface="Arial CE" panose="020B0604020202020204" pitchFamily="34" charset="0"/>
                        </a:rPr>
                        <a:t>2,00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5196">
                <a:tc>
                  <a:txBody>
                    <a:bodyPr/>
                    <a:lstStyle/>
                    <a:p>
                      <a:pPr algn="ctr" fontAlgn="b"/>
                      <a:r>
                        <a:rPr lang="sl-SI" sz="1000" b="1" i="0" u="none" strike="noStrike">
                          <a:effectLst/>
                          <a:latin typeface="Arial CE" panose="020B0604020202020204" pitchFamily="34" charset="0"/>
                        </a:rPr>
                        <a:t>ŽAGOVINA (DNI)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2,90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2,70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2,70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3,40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l-SI" sz="1200" b="1" i="0" u="none" strike="noStrike" dirty="0">
                          <a:effectLst/>
                          <a:latin typeface="Arial CE" panose="020B0604020202020204" pitchFamily="34" charset="0"/>
                        </a:rPr>
                        <a:t>4,00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8609162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u="sng" dirty="0" smtClean="0"/>
              <a:t>REZULTATI KMG POŽAR</a:t>
            </a:r>
            <a:endParaRPr lang="sl-SI" b="1" u="sng" dirty="0"/>
          </a:p>
        </p:txBody>
      </p:sp>
      <p:graphicFrame>
        <p:nvGraphicFramePr>
          <p:cNvPr id="4" name="Označba mesta vsebin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969287"/>
              </p:ext>
            </p:extLst>
          </p:nvPr>
        </p:nvGraphicFramePr>
        <p:xfrm>
          <a:off x="914400" y="1628775"/>
          <a:ext cx="10363200" cy="4608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1835326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UM.SI">
  <a:themeElements>
    <a:clrScheme name="FG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FG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FG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G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G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isarn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Pisarna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isarna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UM.SI</Template>
  <TotalTime>348</TotalTime>
  <Words>1582</Words>
  <Application>Microsoft Office PowerPoint</Application>
  <PresentationFormat>Širokozaslonsko</PresentationFormat>
  <Paragraphs>312</Paragraphs>
  <Slides>31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31</vt:i4>
      </vt:variant>
    </vt:vector>
  </HeadingPairs>
  <TitlesOfParts>
    <vt:vector size="40" baseType="lpstr">
      <vt:lpstr>AdvTT5235d5a9</vt:lpstr>
      <vt:lpstr>Arial</vt:lpstr>
      <vt:lpstr>Arial CE</vt:lpstr>
      <vt:lpstr>Calibri</vt:lpstr>
      <vt:lpstr>Courier New</vt:lpstr>
      <vt:lpstr>Tahoma</vt:lpstr>
      <vt:lpstr>Times New Roman</vt:lpstr>
      <vt:lpstr>Wingdings</vt:lpstr>
      <vt:lpstr>UM.SI</vt:lpstr>
      <vt:lpstr>    SKLOP PREDAVANJ ZA SVETOVALCE  PREDSTAVITEV PRELIMINARNIH REZULTATOV Pilotnega EIP projekta:   „Tehnološka in ekonomska analiza uporabe nastilja iz odprašene in rezane slame pri vzreji različnih vrst živali” Februar – Marec 2022 </vt:lpstr>
      <vt:lpstr>Projektna Ideja + cilji</vt:lpstr>
      <vt:lpstr>Značilnosti projekta</vt:lpstr>
      <vt:lpstr>Ključne besede – razvoj v diskusijo</vt:lpstr>
      <vt:lpstr>Specifike („omejitve“)</vt:lpstr>
      <vt:lpstr>KONJI – GLAVNE UGOTOVITVE</vt:lpstr>
      <vt:lpstr>METODOLOGIJA OCENE VZDRŽLJIVOSTI</vt:lpstr>
      <vt:lpstr>VZDRŽLJIVOST NASTILJA</vt:lpstr>
      <vt:lpstr>REZULTATI KMG POŽAR</vt:lpstr>
      <vt:lpstr>PowerPointova predstavitev</vt:lpstr>
      <vt:lpstr>REZULTATI KMG HALIČ</vt:lpstr>
      <vt:lpstr>PowerPointova predstavitev</vt:lpstr>
      <vt:lpstr>STRNJENE SKLEPNE UGOTOVITVE</vt:lpstr>
      <vt:lpstr>EKONOMSKA ANALIZA – PITOVNI PIŠČANCI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Okoljski in hlevski vplivi</vt:lpstr>
      <vt:lpstr>Bolezenski in zdravstveni vplivi </vt:lpstr>
      <vt:lpstr>Prehranski vplivi</vt:lpstr>
      <vt:lpstr>Metode dela – ocenjevanje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Analiza podatkov - piščanci</vt:lpstr>
      <vt:lpstr>PowerPointova predstavitev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DEMONSTRACIJSKI POSKUS  KMG ZELENIK 6.7.2021</dc:title>
  <dc:creator>Jernej Prišenk</dc:creator>
  <cp:lastModifiedBy>Maksimiljan</cp:lastModifiedBy>
  <cp:revision>33</cp:revision>
  <cp:lastPrinted>2022-02-24T11:16:26Z</cp:lastPrinted>
  <dcterms:created xsi:type="dcterms:W3CDTF">2021-07-02T09:16:17Z</dcterms:created>
  <dcterms:modified xsi:type="dcterms:W3CDTF">2022-02-24T11:16:30Z</dcterms:modified>
</cp:coreProperties>
</file>