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2" r:id="rId3"/>
    <p:sldId id="288" r:id="rId4"/>
    <p:sldId id="291" r:id="rId5"/>
    <p:sldId id="289" r:id="rId6"/>
    <p:sldId id="290" r:id="rId7"/>
    <p:sldId id="259" r:id="rId8"/>
    <p:sldId id="273" r:id="rId9"/>
    <p:sldId id="284" r:id="rId10"/>
    <p:sldId id="294" r:id="rId11"/>
    <p:sldId id="295" r:id="rId12"/>
    <p:sldId id="293" r:id="rId13"/>
  </p:sldIdLst>
  <p:sldSz cx="12192000" cy="6858000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9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CE8ED0-9BAD-4F02-AE8F-52E23CD2E353}" type="doc">
      <dgm:prSet loTypeId="urn:microsoft.com/office/officeart/2005/8/layout/radial6" loCatId="cycle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573C2EB-98B0-4FB9-8291-9ED5D35BFBD5}">
      <dgm:prSet phldrT="[Testo]"/>
      <dgm:spPr/>
      <dgm:t>
        <a:bodyPr/>
        <a:lstStyle/>
        <a:p>
          <a:r>
            <a:rPr lang="it-IT" dirty="0" smtClean="0"/>
            <a:t>COVER </a:t>
          </a:r>
          <a:r>
            <a:rPr lang="it-IT" dirty="0" err="1" smtClean="0"/>
            <a:t>CROPS</a:t>
          </a:r>
          <a:endParaRPr lang="it-IT" dirty="0"/>
        </a:p>
      </dgm:t>
    </dgm:pt>
    <dgm:pt modelId="{EEE313F7-B67A-418E-AAF8-88E21BF5885E}" type="parTrans" cxnId="{AE05981A-BA35-4E76-ABD5-A853FD00FA60}">
      <dgm:prSet/>
      <dgm:spPr/>
      <dgm:t>
        <a:bodyPr/>
        <a:lstStyle/>
        <a:p>
          <a:endParaRPr lang="it-IT"/>
        </a:p>
      </dgm:t>
    </dgm:pt>
    <dgm:pt modelId="{EC9329F5-A0E5-430F-A0D9-AA32FB9B6B62}" type="sibTrans" cxnId="{AE05981A-BA35-4E76-ABD5-A853FD00FA60}">
      <dgm:prSet/>
      <dgm:spPr/>
      <dgm:t>
        <a:bodyPr/>
        <a:lstStyle/>
        <a:p>
          <a:endParaRPr lang="it-IT"/>
        </a:p>
      </dgm:t>
    </dgm:pt>
    <dgm:pt modelId="{B9016921-FEF3-4EEC-8A82-036D3EF4414D}">
      <dgm:prSet phldrT="[Testo]"/>
      <dgm:spPr/>
      <dgm:t>
        <a:bodyPr/>
        <a:lstStyle/>
        <a:p>
          <a:r>
            <a:rPr lang="it-IT" dirty="0" err="1" smtClean="0">
              <a:solidFill>
                <a:srgbClr val="C00000"/>
              </a:solidFill>
            </a:rPr>
            <a:t>Weed</a:t>
          </a:r>
          <a:r>
            <a:rPr lang="it-IT" dirty="0" smtClean="0">
              <a:solidFill>
                <a:srgbClr val="C00000"/>
              </a:solidFill>
            </a:rPr>
            <a:t> management</a:t>
          </a:r>
          <a:endParaRPr lang="it-IT" dirty="0">
            <a:solidFill>
              <a:srgbClr val="C00000"/>
            </a:solidFill>
          </a:endParaRPr>
        </a:p>
      </dgm:t>
    </dgm:pt>
    <dgm:pt modelId="{4AF6FE57-393A-4D61-A718-054A8E2EBCA0}" type="parTrans" cxnId="{F8B7C763-AF24-4D58-B11B-CEC5096E3C68}">
      <dgm:prSet/>
      <dgm:spPr/>
      <dgm:t>
        <a:bodyPr/>
        <a:lstStyle/>
        <a:p>
          <a:endParaRPr lang="it-IT"/>
        </a:p>
      </dgm:t>
    </dgm:pt>
    <dgm:pt modelId="{E466C7C2-20B9-49C1-B5D4-50F4EB75263B}" type="sibTrans" cxnId="{F8B7C763-AF24-4D58-B11B-CEC5096E3C68}">
      <dgm:prSet/>
      <dgm:spPr/>
      <dgm:t>
        <a:bodyPr/>
        <a:lstStyle/>
        <a:p>
          <a:endParaRPr lang="it-IT"/>
        </a:p>
      </dgm:t>
    </dgm:pt>
    <dgm:pt modelId="{ADC1BEFE-A8A1-46C9-A72A-118BB2103F8B}">
      <dgm:prSet phldrT="[Testo]"/>
      <dgm:spPr/>
      <dgm:t>
        <a:bodyPr/>
        <a:lstStyle/>
        <a:p>
          <a:r>
            <a:rPr lang="it-IT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Beneficial</a:t>
          </a:r>
          <a:r>
            <a:rPr lang="it-IT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it-IT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insects</a:t>
          </a:r>
          <a:endParaRPr lang="it-IT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D488DEA-AE83-45FD-A74B-EA3D5A96729C}" type="parTrans" cxnId="{97367585-BCF0-4AC0-BA6D-8D4C1EC6B9DA}">
      <dgm:prSet/>
      <dgm:spPr/>
      <dgm:t>
        <a:bodyPr/>
        <a:lstStyle/>
        <a:p>
          <a:endParaRPr lang="it-IT"/>
        </a:p>
      </dgm:t>
    </dgm:pt>
    <dgm:pt modelId="{75D50ECD-358B-4EC2-9C43-A7A443E14F67}" type="sibTrans" cxnId="{97367585-BCF0-4AC0-BA6D-8D4C1EC6B9DA}">
      <dgm:prSet/>
      <dgm:spPr/>
      <dgm:t>
        <a:bodyPr/>
        <a:lstStyle/>
        <a:p>
          <a:endParaRPr lang="it-IT"/>
        </a:p>
      </dgm:t>
    </dgm:pt>
    <dgm:pt modelId="{DB2EE9FA-87E4-45B5-87EC-0C9131CCD492}">
      <dgm:prSet phldrT="[Testo]"/>
      <dgm:spPr/>
      <dgm:t>
        <a:bodyPr/>
        <a:lstStyle/>
        <a:p>
          <a:r>
            <a:rPr lang="it-IT" dirty="0" smtClean="0">
              <a:solidFill>
                <a:schemeClr val="tx1">
                  <a:lumMod val="65000"/>
                  <a:lumOff val="35000"/>
                </a:schemeClr>
              </a:solidFill>
            </a:rPr>
            <a:t>In </a:t>
          </a:r>
          <a:r>
            <a:rPr lang="it-IT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-Field</a:t>
          </a:r>
          <a:r>
            <a:rPr lang="it-IT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it-IT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biodiversity</a:t>
          </a:r>
          <a:endParaRPr lang="it-IT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0E9A9D5-7E42-4BD0-85B9-875E904BE442}" type="parTrans" cxnId="{A85344C6-8942-4C5E-85D7-FCBF16795FD6}">
      <dgm:prSet/>
      <dgm:spPr/>
      <dgm:t>
        <a:bodyPr/>
        <a:lstStyle/>
        <a:p>
          <a:endParaRPr lang="it-IT"/>
        </a:p>
      </dgm:t>
    </dgm:pt>
    <dgm:pt modelId="{DCF9A14B-8EC5-473C-9B50-58E0302E91D1}" type="sibTrans" cxnId="{A85344C6-8942-4C5E-85D7-FCBF16795FD6}">
      <dgm:prSet/>
      <dgm:spPr/>
      <dgm:t>
        <a:bodyPr/>
        <a:lstStyle/>
        <a:p>
          <a:endParaRPr lang="it-IT"/>
        </a:p>
      </dgm:t>
    </dgm:pt>
    <dgm:pt modelId="{6B226E96-ABB4-4AD3-B8B9-874D0C3A7EC7}">
      <dgm:prSet phldrT="[Testo]"/>
      <dgm:spPr/>
      <dgm:t>
        <a:bodyPr/>
        <a:lstStyle/>
        <a:p>
          <a:r>
            <a:rPr lang="it-IT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Nutrients</a:t>
          </a:r>
          <a:r>
            <a:rPr lang="it-IT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it-IT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availabity</a:t>
          </a:r>
          <a:endParaRPr lang="it-IT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E813E54-420D-4C90-9DC1-3745E1667494}" type="parTrans" cxnId="{FD038FED-2A35-47AA-8512-232A63DD2D43}">
      <dgm:prSet/>
      <dgm:spPr/>
      <dgm:t>
        <a:bodyPr/>
        <a:lstStyle/>
        <a:p>
          <a:endParaRPr lang="it-IT"/>
        </a:p>
      </dgm:t>
    </dgm:pt>
    <dgm:pt modelId="{4020178E-91F7-4B98-BF69-D662E81AF435}" type="sibTrans" cxnId="{FD038FED-2A35-47AA-8512-232A63DD2D43}">
      <dgm:prSet/>
      <dgm:spPr/>
      <dgm:t>
        <a:bodyPr/>
        <a:lstStyle/>
        <a:p>
          <a:endParaRPr lang="it-IT"/>
        </a:p>
      </dgm:t>
    </dgm:pt>
    <dgm:pt modelId="{AF083E38-9785-496B-917B-757C1F38DB77}" type="pres">
      <dgm:prSet presAssocID="{6FCE8ED0-9BAD-4F02-AE8F-52E23CD2E3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58B9AAA-5DFE-4186-874E-0E0FF8822E03}" type="pres">
      <dgm:prSet presAssocID="{7573C2EB-98B0-4FB9-8291-9ED5D35BFBD5}" presName="centerShape" presStyleLbl="node0" presStyleIdx="0" presStyleCnt="1"/>
      <dgm:spPr/>
      <dgm:t>
        <a:bodyPr/>
        <a:lstStyle/>
        <a:p>
          <a:endParaRPr lang="it-IT"/>
        </a:p>
      </dgm:t>
    </dgm:pt>
    <dgm:pt modelId="{B30ADFFA-15C0-4D83-B5AC-1AF15797D0B5}" type="pres">
      <dgm:prSet presAssocID="{B9016921-FEF3-4EEC-8A82-036D3EF4414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372218-FF86-47B8-B67C-6264C1D8FD18}" type="pres">
      <dgm:prSet presAssocID="{B9016921-FEF3-4EEC-8A82-036D3EF4414D}" presName="dummy" presStyleCnt="0"/>
      <dgm:spPr/>
    </dgm:pt>
    <dgm:pt modelId="{B4584A31-858A-4339-8118-8B9EC0DD90DF}" type="pres">
      <dgm:prSet presAssocID="{E466C7C2-20B9-49C1-B5D4-50F4EB75263B}" presName="sibTrans" presStyleLbl="sibTrans2D1" presStyleIdx="0" presStyleCnt="4" custLinFactNeighborX="-5236" custLinFactNeighborY="5561"/>
      <dgm:spPr/>
      <dgm:t>
        <a:bodyPr/>
        <a:lstStyle/>
        <a:p>
          <a:endParaRPr lang="it-IT"/>
        </a:p>
      </dgm:t>
    </dgm:pt>
    <dgm:pt modelId="{EADC6C9F-A1A0-4FF1-84D9-98F2F5C30B5C}" type="pres">
      <dgm:prSet presAssocID="{ADC1BEFE-A8A1-46C9-A72A-118BB2103F8B}" presName="node" presStyleLbl="node1" presStyleIdx="1" presStyleCnt="4" custRadScaleRad="100495" custRadScaleInc="58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587FC8-638E-49AB-A56F-98B48890FF43}" type="pres">
      <dgm:prSet presAssocID="{ADC1BEFE-A8A1-46C9-A72A-118BB2103F8B}" presName="dummy" presStyleCnt="0"/>
      <dgm:spPr/>
    </dgm:pt>
    <dgm:pt modelId="{C369D5FB-60DC-4861-9415-932A5D80CB2D}" type="pres">
      <dgm:prSet presAssocID="{75D50ECD-358B-4EC2-9C43-A7A443E14F67}" presName="sibTrans" presStyleLbl="sibTrans2D1" presStyleIdx="1" presStyleCnt="4"/>
      <dgm:spPr/>
      <dgm:t>
        <a:bodyPr/>
        <a:lstStyle/>
        <a:p>
          <a:endParaRPr lang="it-IT"/>
        </a:p>
      </dgm:t>
    </dgm:pt>
    <dgm:pt modelId="{E6F5CF99-513D-473B-9748-09A234F9BEE7}" type="pres">
      <dgm:prSet presAssocID="{DB2EE9FA-87E4-45B5-87EC-0C9131CCD492}" presName="node" presStyleLbl="node1" presStyleIdx="2" presStyleCnt="4" custRadScaleRad="85940" custRadScaleInc="46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CD964C-83F7-442F-A916-0F1735CAED38}" type="pres">
      <dgm:prSet presAssocID="{DB2EE9FA-87E4-45B5-87EC-0C9131CCD492}" presName="dummy" presStyleCnt="0"/>
      <dgm:spPr/>
    </dgm:pt>
    <dgm:pt modelId="{99170B42-89DA-4FB3-BA52-05BFE119B034}" type="pres">
      <dgm:prSet presAssocID="{DCF9A14B-8EC5-473C-9B50-58E0302E91D1}" presName="sibTrans" presStyleLbl="sibTrans2D1" presStyleIdx="2" presStyleCnt="4"/>
      <dgm:spPr/>
      <dgm:t>
        <a:bodyPr/>
        <a:lstStyle/>
        <a:p>
          <a:endParaRPr lang="it-IT"/>
        </a:p>
      </dgm:t>
    </dgm:pt>
    <dgm:pt modelId="{E5D08C29-5CA5-4A76-B365-7C83F7B3F91D}" type="pres">
      <dgm:prSet presAssocID="{6B226E96-ABB4-4AD3-B8B9-874D0C3A7EC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ED99A2-D6AE-4B40-90E4-3B7F2BE43A47}" type="pres">
      <dgm:prSet presAssocID="{6B226E96-ABB4-4AD3-B8B9-874D0C3A7EC7}" presName="dummy" presStyleCnt="0"/>
      <dgm:spPr/>
    </dgm:pt>
    <dgm:pt modelId="{86146F28-6CAF-4209-94B7-0006EC657BDD}" type="pres">
      <dgm:prSet presAssocID="{4020178E-91F7-4B98-BF69-D662E81AF435}" presName="sibTrans" presStyleLbl="sibTrans2D1" presStyleIdx="3" presStyleCnt="4"/>
      <dgm:spPr/>
      <dgm:t>
        <a:bodyPr/>
        <a:lstStyle/>
        <a:p>
          <a:endParaRPr lang="it-IT"/>
        </a:p>
      </dgm:t>
    </dgm:pt>
  </dgm:ptLst>
  <dgm:cxnLst>
    <dgm:cxn modelId="{FD038FED-2A35-47AA-8512-232A63DD2D43}" srcId="{7573C2EB-98B0-4FB9-8291-9ED5D35BFBD5}" destId="{6B226E96-ABB4-4AD3-B8B9-874D0C3A7EC7}" srcOrd="3" destOrd="0" parTransId="{3E813E54-420D-4C90-9DC1-3745E1667494}" sibTransId="{4020178E-91F7-4B98-BF69-D662E81AF435}"/>
    <dgm:cxn modelId="{29234F0C-8B48-4E5E-BFBE-4EA540BAC7E3}" type="presOf" srcId="{E466C7C2-20B9-49C1-B5D4-50F4EB75263B}" destId="{B4584A31-858A-4339-8118-8B9EC0DD90DF}" srcOrd="0" destOrd="0" presId="urn:microsoft.com/office/officeart/2005/8/layout/radial6"/>
    <dgm:cxn modelId="{55147F05-E8F7-4A71-97D8-B788159AF632}" type="presOf" srcId="{75D50ECD-358B-4EC2-9C43-A7A443E14F67}" destId="{C369D5FB-60DC-4861-9415-932A5D80CB2D}" srcOrd="0" destOrd="0" presId="urn:microsoft.com/office/officeart/2005/8/layout/radial6"/>
    <dgm:cxn modelId="{E5BF9B66-E9A6-49D3-A5BA-861C8D9A8B19}" type="presOf" srcId="{4020178E-91F7-4B98-BF69-D662E81AF435}" destId="{86146F28-6CAF-4209-94B7-0006EC657BDD}" srcOrd="0" destOrd="0" presId="urn:microsoft.com/office/officeart/2005/8/layout/radial6"/>
    <dgm:cxn modelId="{790126C3-69EF-4B1A-A377-6FC296345549}" type="presOf" srcId="{7573C2EB-98B0-4FB9-8291-9ED5D35BFBD5}" destId="{C58B9AAA-5DFE-4186-874E-0E0FF8822E03}" srcOrd="0" destOrd="0" presId="urn:microsoft.com/office/officeart/2005/8/layout/radial6"/>
    <dgm:cxn modelId="{37A9F2DF-96B5-4FF7-866F-78E606118B62}" type="presOf" srcId="{B9016921-FEF3-4EEC-8A82-036D3EF4414D}" destId="{B30ADFFA-15C0-4D83-B5AC-1AF15797D0B5}" srcOrd="0" destOrd="0" presId="urn:microsoft.com/office/officeart/2005/8/layout/radial6"/>
    <dgm:cxn modelId="{D3256556-1632-4008-AF2E-B7B1566EFB75}" type="presOf" srcId="{DCF9A14B-8EC5-473C-9B50-58E0302E91D1}" destId="{99170B42-89DA-4FB3-BA52-05BFE119B034}" srcOrd="0" destOrd="0" presId="urn:microsoft.com/office/officeart/2005/8/layout/radial6"/>
    <dgm:cxn modelId="{D897B3AD-400F-402E-8F00-31B02E6B29FC}" type="presOf" srcId="{6B226E96-ABB4-4AD3-B8B9-874D0C3A7EC7}" destId="{E5D08C29-5CA5-4A76-B365-7C83F7B3F91D}" srcOrd="0" destOrd="0" presId="urn:microsoft.com/office/officeart/2005/8/layout/radial6"/>
    <dgm:cxn modelId="{97367585-BCF0-4AC0-BA6D-8D4C1EC6B9DA}" srcId="{7573C2EB-98B0-4FB9-8291-9ED5D35BFBD5}" destId="{ADC1BEFE-A8A1-46C9-A72A-118BB2103F8B}" srcOrd="1" destOrd="0" parTransId="{AD488DEA-AE83-45FD-A74B-EA3D5A96729C}" sibTransId="{75D50ECD-358B-4EC2-9C43-A7A443E14F67}"/>
    <dgm:cxn modelId="{1F0ECEF3-FBE2-4960-9FE4-E16D8A3EEE85}" type="presOf" srcId="{DB2EE9FA-87E4-45B5-87EC-0C9131CCD492}" destId="{E6F5CF99-513D-473B-9748-09A234F9BEE7}" srcOrd="0" destOrd="0" presId="urn:microsoft.com/office/officeart/2005/8/layout/radial6"/>
    <dgm:cxn modelId="{AE05981A-BA35-4E76-ABD5-A853FD00FA60}" srcId="{6FCE8ED0-9BAD-4F02-AE8F-52E23CD2E353}" destId="{7573C2EB-98B0-4FB9-8291-9ED5D35BFBD5}" srcOrd="0" destOrd="0" parTransId="{EEE313F7-B67A-418E-AAF8-88E21BF5885E}" sibTransId="{EC9329F5-A0E5-430F-A0D9-AA32FB9B6B62}"/>
    <dgm:cxn modelId="{0292EC9A-7337-493A-83F9-424F6E6E21B2}" type="presOf" srcId="{ADC1BEFE-A8A1-46C9-A72A-118BB2103F8B}" destId="{EADC6C9F-A1A0-4FF1-84D9-98F2F5C30B5C}" srcOrd="0" destOrd="0" presId="urn:microsoft.com/office/officeart/2005/8/layout/radial6"/>
    <dgm:cxn modelId="{A85344C6-8942-4C5E-85D7-FCBF16795FD6}" srcId="{7573C2EB-98B0-4FB9-8291-9ED5D35BFBD5}" destId="{DB2EE9FA-87E4-45B5-87EC-0C9131CCD492}" srcOrd="2" destOrd="0" parTransId="{50E9A9D5-7E42-4BD0-85B9-875E904BE442}" sibTransId="{DCF9A14B-8EC5-473C-9B50-58E0302E91D1}"/>
    <dgm:cxn modelId="{F8B7C763-AF24-4D58-B11B-CEC5096E3C68}" srcId="{7573C2EB-98B0-4FB9-8291-9ED5D35BFBD5}" destId="{B9016921-FEF3-4EEC-8A82-036D3EF4414D}" srcOrd="0" destOrd="0" parTransId="{4AF6FE57-393A-4D61-A718-054A8E2EBCA0}" sibTransId="{E466C7C2-20B9-49C1-B5D4-50F4EB75263B}"/>
    <dgm:cxn modelId="{CF1FB021-EEF8-40E6-AA41-77BAEBE136B7}" type="presOf" srcId="{6FCE8ED0-9BAD-4F02-AE8F-52E23CD2E353}" destId="{AF083E38-9785-496B-917B-757C1F38DB77}" srcOrd="0" destOrd="0" presId="urn:microsoft.com/office/officeart/2005/8/layout/radial6"/>
    <dgm:cxn modelId="{916DC778-DE3E-4C9D-AD2C-79F02EE54527}" type="presParOf" srcId="{AF083E38-9785-496B-917B-757C1F38DB77}" destId="{C58B9AAA-5DFE-4186-874E-0E0FF8822E03}" srcOrd="0" destOrd="0" presId="urn:microsoft.com/office/officeart/2005/8/layout/radial6"/>
    <dgm:cxn modelId="{1893CA5B-5CAF-4DB2-95E9-F938B054B924}" type="presParOf" srcId="{AF083E38-9785-496B-917B-757C1F38DB77}" destId="{B30ADFFA-15C0-4D83-B5AC-1AF15797D0B5}" srcOrd="1" destOrd="0" presId="urn:microsoft.com/office/officeart/2005/8/layout/radial6"/>
    <dgm:cxn modelId="{22EC68B5-04B3-4A4B-A3B3-98DCD8A91BF6}" type="presParOf" srcId="{AF083E38-9785-496B-917B-757C1F38DB77}" destId="{78372218-FF86-47B8-B67C-6264C1D8FD18}" srcOrd="2" destOrd="0" presId="urn:microsoft.com/office/officeart/2005/8/layout/radial6"/>
    <dgm:cxn modelId="{04B6345D-97A0-4470-A20A-D3E4DBD9AD2F}" type="presParOf" srcId="{AF083E38-9785-496B-917B-757C1F38DB77}" destId="{B4584A31-858A-4339-8118-8B9EC0DD90DF}" srcOrd="3" destOrd="0" presId="urn:microsoft.com/office/officeart/2005/8/layout/radial6"/>
    <dgm:cxn modelId="{51CD1EBC-141B-4D57-B7C3-1A879754C3C1}" type="presParOf" srcId="{AF083E38-9785-496B-917B-757C1F38DB77}" destId="{EADC6C9F-A1A0-4FF1-84D9-98F2F5C30B5C}" srcOrd="4" destOrd="0" presId="urn:microsoft.com/office/officeart/2005/8/layout/radial6"/>
    <dgm:cxn modelId="{3983E34E-C3A1-4106-AC90-1AB5F4368802}" type="presParOf" srcId="{AF083E38-9785-496B-917B-757C1F38DB77}" destId="{69587FC8-638E-49AB-A56F-98B48890FF43}" srcOrd="5" destOrd="0" presId="urn:microsoft.com/office/officeart/2005/8/layout/radial6"/>
    <dgm:cxn modelId="{7B6FA8A6-AF9E-4D9B-AA8A-E7AFE624E2E1}" type="presParOf" srcId="{AF083E38-9785-496B-917B-757C1F38DB77}" destId="{C369D5FB-60DC-4861-9415-932A5D80CB2D}" srcOrd="6" destOrd="0" presId="urn:microsoft.com/office/officeart/2005/8/layout/radial6"/>
    <dgm:cxn modelId="{158C2157-2C07-4BE3-9FA4-54FCBD102E93}" type="presParOf" srcId="{AF083E38-9785-496B-917B-757C1F38DB77}" destId="{E6F5CF99-513D-473B-9748-09A234F9BEE7}" srcOrd="7" destOrd="0" presId="urn:microsoft.com/office/officeart/2005/8/layout/radial6"/>
    <dgm:cxn modelId="{EE46A546-3561-4E91-9F57-048180140011}" type="presParOf" srcId="{AF083E38-9785-496B-917B-757C1F38DB77}" destId="{5BCD964C-83F7-442F-A916-0F1735CAED38}" srcOrd="8" destOrd="0" presId="urn:microsoft.com/office/officeart/2005/8/layout/radial6"/>
    <dgm:cxn modelId="{2540DBB6-F600-4C03-8260-AD3CABD273D4}" type="presParOf" srcId="{AF083E38-9785-496B-917B-757C1F38DB77}" destId="{99170B42-89DA-4FB3-BA52-05BFE119B034}" srcOrd="9" destOrd="0" presId="urn:microsoft.com/office/officeart/2005/8/layout/radial6"/>
    <dgm:cxn modelId="{FBC8E4BA-13E5-4A6B-91F7-03A320A87150}" type="presParOf" srcId="{AF083E38-9785-496B-917B-757C1F38DB77}" destId="{E5D08C29-5CA5-4A76-B365-7C83F7B3F91D}" srcOrd="10" destOrd="0" presId="urn:microsoft.com/office/officeart/2005/8/layout/radial6"/>
    <dgm:cxn modelId="{FD81900C-6AFD-4E51-9158-07FED8C8DED3}" type="presParOf" srcId="{AF083E38-9785-496B-917B-757C1F38DB77}" destId="{32ED99A2-D6AE-4B40-90E4-3B7F2BE43A47}" srcOrd="11" destOrd="0" presId="urn:microsoft.com/office/officeart/2005/8/layout/radial6"/>
    <dgm:cxn modelId="{0772190A-5796-49ED-AD71-2D42B4414A1B}" type="presParOf" srcId="{AF083E38-9785-496B-917B-757C1F38DB77}" destId="{86146F28-6CAF-4209-94B7-0006EC657BD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6991" y="0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3252577C-A444-4029-87E4-2CE33C6EA28B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241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6991" y="9428241"/>
            <a:ext cx="2944336" cy="49680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C679FF6D-72EE-4B0C-BF2F-D5055E7B14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411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47746" y="0"/>
            <a:ext cx="2943595" cy="49797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46F14E20-987D-4D19-B4C4-730A07F540A3}" type="datetimeFigureOut">
              <a:rPr lang="en-GB" smtClean="0"/>
              <a:t>24/01/2019</a:t>
            </a:fld>
            <a:endParaRPr lang="en-GB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n-GB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292" y="4776430"/>
            <a:ext cx="5434330" cy="3907989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7746" y="9427076"/>
            <a:ext cx="2943595" cy="497975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64650F70-BE5A-423B-8033-6A13533DCB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79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584D9-7A03-437D-AE06-8213B5BE9F40}" type="slidenum">
              <a:rPr lang="sl-SI" altLang="en-US"/>
              <a:pPr>
                <a:spcBef>
                  <a:spcPct val="0"/>
                </a:spcBef>
              </a:pPr>
              <a:t>3</a:t>
            </a:fld>
            <a:endParaRPr lang="sl-SI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7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1826684" y="1827213"/>
            <a:ext cx="4773083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6802967" y="1827213"/>
            <a:ext cx="4775200" cy="19812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6802967" y="3960813"/>
            <a:ext cx="4775200" cy="19812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2768-195C-45CC-8B82-CE09A014FD9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209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lus.si.cobiss.net/opac7/bib/4332588?lang=s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jainfo.de/uploads/pics/soja_in_gewalzten_roggen_wvk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racticalfarmers.org/app/uploads/2016/03/FThicke.soybeans_in_cultipacked_rye2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126103" y="4081550"/>
            <a:ext cx="8915399" cy="1837112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Prof. Dr. Martina Bavec, viš. pred. </a:t>
            </a:r>
            <a:r>
              <a:rPr lang="sl-SI" dirty="0"/>
              <a:t>m</a:t>
            </a:r>
            <a:r>
              <a:rPr lang="sl-SI" dirty="0" smtClean="0"/>
              <a:t>ag. M. Jakop, viš. pred. mag. M. Robačer, </a:t>
            </a:r>
            <a:r>
              <a:rPr lang="sl-SI" dirty="0" err="1" smtClean="0"/>
              <a:t>prof.dr</a:t>
            </a:r>
            <a:r>
              <a:rPr lang="sl-SI" dirty="0" smtClean="0"/>
              <a:t>. F. Bavec</a:t>
            </a:r>
          </a:p>
          <a:p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Primeri predlogov za novo SKP:</a:t>
            </a:r>
            <a:endParaRPr lang="sl-SI" dirty="0"/>
          </a:p>
          <a:p>
            <a:pPr algn="ctr"/>
            <a:r>
              <a:rPr lang="sl-SI" sz="4000" b="1" dirty="0"/>
              <a:t>Prekrivni posevki in uporaba valjarja rastlinske odeje</a:t>
            </a:r>
            <a:endParaRPr lang="sl-SI" sz="4000" dirty="0" smtClean="0"/>
          </a:p>
          <a:p>
            <a:pPr algn="ctr"/>
            <a:endParaRPr lang="sl-SI" sz="4000" dirty="0"/>
          </a:p>
          <a:p>
            <a:pPr algn="ctr"/>
            <a:endParaRPr lang="sl-SI" sz="4000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sz="2400" b="1" dirty="0" smtClean="0">
              <a:solidFill>
                <a:srgbClr val="FF0000"/>
              </a:solidFill>
            </a:endParaRPr>
          </a:p>
          <a:p>
            <a:endParaRPr lang="sl-SI" sz="2400" b="1" dirty="0">
              <a:solidFill>
                <a:srgbClr val="FF0000"/>
              </a:solidFill>
            </a:endParaRPr>
          </a:p>
          <a:p>
            <a:endParaRPr lang="sl-SI" sz="2400" b="1" dirty="0" smtClean="0">
              <a:solidFill>
                <a:srgbClr val="FF0000"/>
              </a:solidFill>
            </a:endParaRPr>
          </a:p>
          <a:p>
            <a:endParaRPr lang="sl-SI" sz="2400" b="1" dirty="0" smtClean="0">
              <a:solidFill>
                <a:srgbClr val="FF0000"/>
              </a:solidFill>
            </a:endParaRPr>
          </a:p>
          <a:p>
            <a:endParaRPr lang="sl-SI" sz="2400" b="1" dirty="0">
              <a:solidFill>
                <a:srgbClr val="FF0000"/>
              </a:solidFill>
            </a:endParaRPr>
          </a:p>
          <a:p>
            <a:endParaRPr lang="sl-SI" sz="2400" b="1" dirty="0" smtClean="0">
              <a:solidFill>
                <a:srgbClr val="FF0000"/>
              </a:solidFill>
            </a:endParaRPr>
          </a:p>
          <a:p>
            <a:endParaRPr lang="sl-SI" sz="2400" b="1" dirty="0">
              <a:solidFill>
                <a:srgbClr val="FF0000"/>
              </a:solidFill>
            </a:endParaRPr>
          </a:p>
          <a:p>
            <a:endParaRPr lang="sl-SI" sz="2400" b="1" dirty="0" smtClean="0">
              <a:solidFill>
                <a:srgbClr val="FF0000"/>
              </a:solidFill>
            </a:endParaRPr>
          </a:p>
          <a:p>
            <a:endParaRPr lang="sl-SI" sz="2400" b="1" dirty="0">
              <a:solidFill>
                <a:srgbClr val="FF0000"/>
              </a:solidFill>
            </a:endParaRPr>
          </a:p>
          <a:p>
            <a:endParaRPr lang="sl-SI" sz="2400" b="1" dirty="0" smtClean="0">
              <a:solidFill>
                <a:srgbClr val="FF0000"/>
              </a:solidFill>
            </a:endParaRPr>
          </a:p>
          <a:p>
            <a:endParaRPr lang="sl-SI" sz="2400" b="1" dirty="0">
              <a:solidFill>
                <a:srgbClr val="FF0000"/>
              </a:solidFill>
            </a:endParaRPr>
          </a:p>
          <a:p>
            <a:endParaRPr lang="sl-SI" sz="2400" b="1" dirty="0" smtClean="0">
              <a:solidFill>
                <a:srgbClr val="FF0000"/>
              </a:solidFill>
            </a:endParaRPr>
          </a:p>
          <a:p>
            <a:endParaRPr lang="sl-SI" sz="2400" b="1" dirty="0">
              <a:solidFill>
                <a:srgbClr val="FF0000"/>
              </a:solidFill>
            </a:endParaRPr>
          </a:p>
          <a:p>
            <a:endParaRPr lang="sl-SI" sz="2400" b="1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0" y="0"/>
            <a:ext cx="2543175" cy="2674049"/>
          </a:xfrm>
          <a:prstGeom prst="rect">
            <a:avLst/>
          </a:prstGeom>
        </p:spPr>
      </p:pic>
      <p:pic>
        <p:nvPicPr>
          <p:cNvPr id="5" name="Slika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16" y="288411"/>
            <a:ext cx="4359519" cy="277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4736" y="24172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l-SI" sz="1400" dirty="0" smtClean="0"/>
              <a:t>Projekti: </a:t>
            </a:r>
            <a:r>
              <a:rPr lang="en-GB" sz="1300" b="1" dirty="0"/>
              <a:t>INTERVEG - Enhancing multifunctional benefits of cover crops − vegetables </a:t>
            </a:r>
            <a:r>
              <a:rPr lang="en-GB" sz="1300" b="1" dirty="0" smtClean="0"/>
              <a:t>intercropping</a:t>
            </a:r>
            <a:r>
              <a:rPr lang="sl-SI" sz="1300" b="1" dirty="0" smtClean="0"/>
              <a:t/>
            </a:r>
            <a:br>
              <a:rPr lang="sl-SI" sz="1300" b="1" dirty="0" smtClean="0"/>
            </a:br>
            <a:r>
              <a:rPr lang="sl-SI" sz="1300" b="1" dirty="0"/>
              <a:t> </a:t>
            </a:r>
            <a:r>
              <a:rPr lang="sl-SI" sz="1300" b="1" dirty="0" smtClean="0"/>
              <a:t>              (2011 – 2015)</a:t>
            </a:r>
            <a:r>
              <a:rPr lang="en-GB" sz="1300" b="1" dirty="0" smtClean="0"/>
              <a:t> </a:t>
            </a:r>
            <a:r>
              <a:rPr lang="sl-SI" sz="1300" b="1" dirty="0" smtClean="0"/>
              <a:t/>
            </a:r>
            <a:br>
              <a:rPr lang="sl-SI" sz="1300" b="1" dirty="0" smtClean="0"/>
            </a:br>
            <a:r>
              <a:rPr lang="sl-SI" sz="1300" b="1" dirty="0"/>
              <a:t> </a:t>
            </a:r>
            <a:r>
              <a:rPr lang="sl-SI" sz="1300" b="1" dirty="0" smtClean="0"/>
              <a:t>              SOILVEG -</a:t>
            </a:r>
            <a:r>
              <a:rPr lang="en-GB" sz="1300" b="1" dirty="0"/>
              <a:t>Improving soil conservation and resource use in organic cropping systems for vegetable </a:t>
            </a:r>
            <a:r>
              <a:rPr lang="en-GB" sz="1300" b="1" dirty="0" smtClean="0"/>
              <a:t>production</a:t>
            </a:r>
            <a:r>
              <a:rPr lang="sl-SI" sz="1300" b="1" dirty="0" smtClean="0"/>
              <a:t/>
            </a:r>
            <a:br>
              <a:rPr lang="sl-SI" sz="1300" b="1" dirty="0" smtClean="0"/>
            </a:br>
            <a:r>
              <a:rPr lang="sl-SI" sz="1400" b="1" dirty="0" smtClean="0"/>
              <a:t/>
            </a:r>
            <a:br>
              <a:rPr lang="sl-SI" sz="1400" b="1" dirty="0" smtClean="0"/>
            </a:br>
            <a:r>
              <a:rPr lang="sl-SI" sz="1400" b="1" dirty="0"/>
              <a:t> </a:t>
            </a:r>
            <a:r>
              <a:rPr lang="sl-SI" sz="1400" b="1" dirty="0" smtClean="0"/>
              <a:t>        V prijavi 2019: Uvedba novih tehnik ohranitvene obdelave z valjarjem rastlinske odeje za prilagoditev pridelovalnim razmeram in </a:t>
            </a:r>
            <a:r>
              <a:rPr lang="sl-SI" sz="1400" b="1" dirty="0" err="1" smtClean="0"/>
              <a:t>klimatskin</a:t>
            </a:r>
            <a:r>
              <a:rPr lang="sl-SI" sz="1400" b="1" dirty="0" smtClean="0"/>
              <a:t> spremembam  (ARRS-RPROJ-JR-Prijava/2018-II/386)    </a:t>
            </a:r>
            <a:endParaRPr lang="en-GB" sz="1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09551" y="1638992"/>
            <a:ext cx="8915400" cy="4828309"/>
          </a:xfrm>
        </p:spPr>
        <p:txBody>
          <a:bodyPr>
            <a:noAutofit/>
          </a:bodyPr>
          <a:lstStyle/>
          <a:p>
            <a:pPr lvl="0"/>
            <a:r>
              <a:rPr lang="sl-SI" sz="1200" b="1" dirty="0" err="1"/>
              <a:t>Scientia</a:t>
            </a:r>
            <a:r>
              <a:rPr lang="sl-SI" sz="1200" b="1" dirty="0"/>
              <a:t> </a:t>
            </a:r>
            <a:r>
              <a:rPr lang="sl-SI" sz="1200" b="1" dirty="0" err="1"/>
              <a:t>Horticulturae</a:t>
            </a:r>
            <a:r>
              <a:rPr lang="sl-SI" sz="1200" b="1" dirty="0"/>
              <a:t>, 2016:</a:t>
            </a:r>
            <a:r>
              <a:rPr lang="sl-SI" sz="1200" dirty="0"/>
              <a:t> </a:t>
            </a:r>
            <a:r>
              <a:rPr lang="sl-SI" sz="1200" dirty="0" err="1"/>
              <a:t>Cover</a:t>
            </a:r>
            <a:r>
              <a:rPr lang="sl-SI" sz="1200" dirty="0"/>
              <a:t> </a:t>
            </a:r>
            <a:r>
              <a:rPr lang="sl-SI" sz="1200" dirty="0" err="1"/>
              <a:t>crops</a:t>
            </a:r>
            <a:r>
              <a:rPr lang="sl-SI" sz="1200" dirty="0"/>
              <a:t> in </a:t>
            </a:r>
            <a:r>
              <a:rPr lang="sl-SI" sz="1200" dirty="0" err="1"/>
              <a:t>organic</a:t>
            </a:r>
            <a:r>
              <a:rPr lang="sl-SI" sz="1200" dirty="0"/>
              <a:t> </a:t>
            </a:r>
            <a:r>
              <a:rPr lang="sl-SI" sz="1200" dirty="0" err="1"/>
              <a:t>field</a:t>
            </a:r>
            <a:r>
              <a:rPr lang="sl-SI" sz="1200" dirty="0"/>
              <a:t> </a:t>
            </a:r>
            <a:r>
              <a:rPr lang="sl-SI" sz="1200" dirty="0" err="1"/>
              <a:t>vegetable</a:t>
            </a:r>
            <a:r>
              <a:rPr lang="sl-SI" sz="1200" dirty="0"/>
              <a:t> </a:t>
            </a:r>
            <a:r>
              <a:rPr lang="sl-SI" sz="1200" dirty="0" err="1"/>
              <a:t>production</a:t>
            </a:r>
            <a:r>
              <a:rPr lang="sl-SI" sz="1200" dirty="0"/>
              <a:t> (IF: 1,954 v letu 2017); </a:t>
            </a:r>
            <a:r>
              <a:rPr lang="sl-SI" sz="1200" b="1" dirty="0" smtClean="0"/>
              <a:t>ROBAČER</a:t>
            </a:r>
            <a:r>
              <a:rPr lang="sl-SI" sz="1200" b="1" dirty="0"/>
              <a:t>, Martina</a:t>
            </a:r>
            <a:r>
              <a:rPr lang="sl-SI" sz="1200" dirty="0"/>
              <a:t>, CANALI, </a:t>
            </a:r>
            <a:r>
              <a:rPr lang="sl-SI" sz="1200" dirty="0" err="1"/>
              <a:t>Stefano</a:t>
            </a:r>
            <a:r>
              <a:rPr lang="sl-SI" sz="1200" dirty="0"/>
              <a:t>, LAKKENBORG KRISTENSEN, </a:t>
            </a:r>
            <a:r>
              <a:rPr lang="sl-SI" sz="1200" dirty="0" err="1"/>
              <a:t>Hanne</a:t>
            </a:r>
            <a:r>
              <a:rPr lang="sl-SI" sz="1200" dirty="0"/>
              <a:t>, </a:t>
            </a:r>
            <a:r>
              <a:rPr lang="sl-SI" sz="1200" b="1" dirty="0"/>
              <a:t>BAVEC, Franc, GROBELNIK MLAKAR, Silva, JAKOP, Manfred, BAVEC, Martina</a:t>
            </a:r>
            <a:r>
              <a:rPr lang="sl-SI" sz="1200" dirty="0"/>
              <a:t>. </a:t>
            </a:r>
            <a:r>
              <a:rPr lang="sl-SI" sz="1200" dirty="0" err="1"/>
              <a:t>Cover</a:t>
            </a:r>
            <a:r>
              <a:rPr lang="sl-SI" sz="1200" dirty="0"/>
              <a:t> </a:t>
            </a:r>
            <a:r>
              <a:rPr lang="sl-SI" sz="1200" dirty="0" err="1"/>
              <a:t>crops</a:t>
            </a:r>
            <a:r>
              <a:rPr lang="sl-SI" sz="1200" dirty="0"/>
              <a:t> in </a:t>
            </a:r>
            <a:r>
              <a:rPr lang="sl-SI" sz="1200" dirty="0" err="1"/>
              <a:t>organic</a:t>
            </a:r>
            <a:r>
              <a:rPr lang="sl-SI" sz="1200" dirty="0"/>
              <a:t> </a:t>
            </a:r>
            <a:r>
              <a:rPr lang="sl-SI" sz="1200" dirty="0" err="1"/>
              <a:t>field</a:t>
            </a:r>
            <a:r>
              <a:rPr lang="sl-SI" sz="1200" dirty="0"/>
              <a:t> </a:t>
            </a:r>
            <a:r>
              <a:rPr lang="sl-SI" sz="1200" dirty="0" err="1"/>
              <a:t>vegetable</a:t>
            </a:r>
            <a:r>
              <a:rPr lang="sl-SI" sz="1200" dirty="0"/>
              <a:t> </a:t>
            </a:r>
            <a:r>
              <a:rPr lang="sl-SI" sz="1200" dirty="0" err="1"/>
              <a:t>production</a:t>
            </a:r>
            <a:r>
              <a:rPr lang="sl-SI" sz="1200" dirty="0"/>
              <a:t>. </a:t>
            </a:r>
            <a:r>
              <a:rPr lang="sl-SI" sz="1200" i="1" dirty="0" err="1"/>
              <a:t>Scientia</a:t>
            </a:r>
            <a:r>
              <a:rPr lang="sl-SI" sz="1200" i="1" dirty="0"/>
              <a:t> </a:t>
            </a:r>
            <a:r>
              <a:rPr lang="sl-SI" sz="1200" i="1" dirty="0" err="1"/>
              <a:t>horticulturae</a:t>
            </a:r>
            <a:r>
              <a:rPr lang="sl-SI" sz="1200" dirty="0"/>
              <a:t>, ISSN 0304-4238. [</a:t>
            </a:r>
            <a:r>
              <a:rPr lang="sl-SI" sz="1200" dirty="0" err="1"/>
              <a:t>Print</a:t>
            </a:r>
            <a:r>
              <a:rPr lang="sl-SI" sz="1200" dirty="0"/>
              <a:t> </a:t>
            </a:r>
            <a:r>
              <a:rPr lang="sl-SI" sz="1200" dirty="0" err="1"/>
              <a:t>ed</a:t>
            </a:r>
            <a:r>
              <a:rPr lang="sl-SI" sz="1200" dirty="0"/>
              <a:t>.], 2016, vol. 208, str. </a:t>
            </a:r>
            <a:r>
              <a:rPr lang="sl-SI" sz="1200" dirty="0" smtClean="0"/>
              <a:t>104-110</a:t>
            </a:r>
            <a:r>
              <a:rPr lang="sl-SI" sz="1200" dirty="0"/>
              <a:t> </a:t>
            </a:r>
            <a:endParaRPr lang="en-GB" sz="1200" dirty="0"/>
          </a:p>
          <a:p>
            <a:pPr lvl="0"/>
            <a:r>
              <a:rPr lang="sl-SI" sz="1200" b="1" dirty="0" err="1"/>
              <a:t>Renewable</a:t>
            </a:r>
            <a:r>
              <a:rPr lang="sl-SI" sz="1200" b="1" dirty="0"/>
              <a:t> </a:t>
            </a:r>
            <a:r>
              <a:rPr lang="sl-SI" sz="1200" b="1" dirty="0" err="1"/>
              <a:t>Agriculture</a:t>
            </a:r>
            <a:r>
              <a:rPr lang="sl-SI" sz="1200" b="1" dirty="0"/>
              <a:t> </a:t>
            </a:r>
            <a:r>
              <a:rPr lang="sl-SI" sz="1200" b="1" dirty="0" err="1"/>
              <a:t>and</a:t>
            </a:r>
            <a:r>
              <a:rPr lang="sl-SI" sz="1200" b="1" dirty="0"/>
              <a:t> </a:t>
            </a:r>
            <a:r>
              <a:rPr lang="sl-SI" sz="1200" b="1" dirty="0" err="1"/>
              <a:t>Food</a:t>
            </a:r>
            <a:r>
              <a:rPr lang="sl-SI" sz="1200" b="1" dirty="0"/>
              <a:t> </a:t>
            </a:r>
            <a:r>
              <a:rPr lang="sl-SI" sz="1200" b="1" dirty="0" err="1"/>
              <a:t>Systems</a:t>
            </a:r>
            <a:r>
              <a:rPr lang="sl-SI" sz="1200" b="1" dirty="0"/>
              <a:t>, 2017</a:t>
            </a:r>
            <a:r>
              <a:rPr lang="sl-SI" sz="1200" dirty="0"/>
              <a:t>: </a:t>
            </a:r>
            <a:r>
              <a:rPr lang="sl-SI" sz="1200" b="1" dirty="0" err="1"/>
              <a:t>Yield</a:t>
            </a:r>
            <a:r>
              <a:rPr lang="sl-SI" sz="1200" b="1" dirty="0"/>
              <a:t>, </a:t>
            </a:r>
            <a:r>
              <a:rPr lang="sl-SI" sz="1200" b="1" dirty="0" err="1"/>
              <a:t>product</a:t>
            </a:r>
            <a:r>
              <a:rPr lang="sl-SI" sz="1200" b="1" dirty="0"/>
              <a:t> </a:t>
            </a:r>
            <a:r>
              <a:rPr lang="sl-SI" sz="1200" b="1" dirty="0" err="1"/>
              <a:t>quality</a:t>
            </a:r>
            <a:r>
              <a:rPr lang="sl-SI" sz="1200" b="1" dirty="0"/>
              <a:t> </a:t>
            </a:r>
            <a:r>
              <a:rPr lang="sl-SI" sz="1200" b="1" dirty="0" err="1"/>
              <a:t>and</a:t>
            </a:r>
            <a:r>
              <a:rPr lang="sl-SI" sz="1200" b="1" dirty="0"/>
              <a:t> </a:t>
            </a:r>
            <a:r>
              <a:rPr lang="sl-SI" sz="1200" b="1" dirty="0" err="1"/>
              <a:t>energy</a:t>
            </a:r>
            <a:r>
              <a:rPr lang="sl-SI" sz="1200" b="1" dirty="0"/>
              <a:t> </a:t>
            </a:r>
            <a:r>
              <a:rPr lang="sl-SI" sz="1200" b="1" dirty="0" err="1"/>
              <a:t>use</a:t>
            </a:r>
            <a:r>
              <a:rPr lang="sl-SI" sz="1200" b="1" dirty="0"/>
              <a:t> in </a:t>
            </a:r>
            <a:r>
              <a:rPr lang="sl-SI" sz="1200" b="1" dirty="0" err="1"/>
              <a:t>organic</a:t>
            </a:r>
            <a:r>
              <a:rPr lang="sl-SI" sz="1200" b="1" dirty="0"/>
              <a:t> </a:t>
            </a:r>
            <a:r>
              <a:rPr lang="sl-SI" sz="1200" b="1" dirty="0" err="1"/>
              <a:t>vegetable</a:t>
            </a:r>
            <a:r>
              <a:rPr lang="sl-SI" sz="1200" dirty="0"/>
              <a:t> </a:t>
            </a:r>
            <a:r>
              <a:rPr lang="sl-SI" sz="1200" dirty="0" err="1"/>
              <a:t>living</a:t>
            </a:r>
            <a:r>
              <a:rPr lang="sl-SI" sz="1200" dirty="0"/>
              <a:t> </a:t>
            </a:r>
            <a:r>
              <a:rPr lang="sl-SI" sz="1200" dirty="0" err="1"/>
              <a:t>mulch</a:t>
            </a:r>
            <a:r>
              <a:rPr lang="sl-SI" sz="1200" dirty="0"/>
              <a:t> </a:t>
            </a:r>
            <a:r>
              <a:rPr lang="sl-SI" sz="1200" dirty="0" err="1"/>
              <a:t>cropping</a:t>
            </a:r>
            <a:r>
              <a:rPr lang="sl-SI" sz="1200" dirty="0"/>
              <a:t> </a:t>
            </a:r>
            <a:r>
              <a:rPr lang="sl-SI" sz="1200" dirty="0" err="1"/>
              <a:t>systems</a:t>
            </a:r>
            <a:r>
              <a:rPr lang="sl-SI" sz="1200" dirty="0"/>
              <a:t>: </a:t>
            </a:r>
            <a:r>
              <a:rPr lang="sl-SI" sz="1200" dirty="0" err="1"/>
              <a:t>research</a:t>
            </a:r>
            <a:r>
              <a:rPr lang="sl-SI" sz="1200" dirty="0"/>
              <a:t> evidence </a:t>
            </a:r>
            <a:r>
              <a:rPr lang="sl-SI" sz="1200" dirty="0" err="1"/>
              <a:t>and</a:t>
            </a:r>
            <a:r>
              <a:rPr lang="sl-SI" sz="1200" dirty="0"/>
              <a:t> </a:t>
            </a:r>
            <a:r>
              <a:rPr lang="sl-SI" sz="1200" dirty="0" err="1"/>
              <a:t>farmers</a:t>
            </a:r>
            <a:r>
              <a:rPr lang="sl-SI" sz="1200" dirty="0"/>
              <a:t>’ </a:t>
            </a:r>
            <a:r>
              <a:rPr lang="sl-SI" sz="1200" dirty="0" err="1"/>
              <a:t>perception</a:t>
            </a:r>
            <a:r>
              <a:rPr lang="sl-SI" sz="1200" dirty="0"/>
              <a:t> (IF 1,701 v letu 2017</a:t>
            </a:r>
            <a:r>
              <a:rPr lang="sl-SI" sz="1200" dirty="0" smtClean="0"/>
              <a:t>);CANALI</a:t>
            </a:r>
            <a:r>
              <a:rPr lang="sl-SI" sz="1200" dirty="0"/>
              <a:t>, </a:t>
            </a:r>
            <a:r>
              <a:rPr lang="sl-SI" sz="1200" dirty="0" err="1"/>
              <a:t>Stefano</a:t>
            </a:r>
            <a:r>
              <a:rPr lang="sl-SI" sz="1200" dirty="0"/>
              <a:t>, ORTOLANI, Livia, CAMPANELLI, G., </a:t>
            </a:r>
            <a:r>
              <a:rPr lang="sl-SI" sz="1200" b="1" dirty="0"/>
              <a:t>ROBAČER, Martina</a:t>
            </a:r>
            <a:r>
              <a:rPr lang="sl-SI" sz="1200" dirty="0"/>
              <a:t>, FRAGSTEIN, Peter von, D'OPPIDO, D., KRISTENSEN, </a:t>
            </a:r>
            <a:r>
              <a:rPr lang="sl-SI" sz="1200" dirty="0" err="1"/>
              <a:t>Hanne</a:t>
            </a:r>
            <a:r>
              <a:rPr lang="sl-SI" sz="1200" dirty="0"/>
              <a:t> L. </a:t>
            </a:r>
            <a:r>
              <a:rPr lang="sl-SI" sz="1200" dirty="0" err="1"/>
              <a:t>Yield</a:t>
            </a:r>
            <a:r>
              <a:rPr lang="sl-SI" sz="1200" dirty="0"/>
              <a:t>, </a:t>
            </a:r>
            <a:r>
              <a:rPr lang="sl-SI" sz="1200" dirty="0" err="1"/>
              <a:t>product</a:t>
            </a:r>
            <a:r>
              <a:rPr lang="sl-SI" sz="1200" dirty="0"/>
              <a:t> </a:t>
            </a:r>
            <a:r>
              <a:rPr lang="sl-SI" sz="1200" dirty="0" err="1"/>
              <a:t>quality</a:t>
            </a:r>
            <a:r>
              <a:rPr lang="sl-SI" sz="1200" dirty="0"/>
              <a:t> </a:t>
            </a:r>
            <a:r>
              <a:rPr lang="sl-SI" sz="1200" dirty="0" err="1"/>
              <a:t>and</a:t>
            </a:r>
            <a:r>
              <a:rPr lang="sl-SI" sz="1200" dirty="0"/>
              <a:t> </a:t>
            </a:r>
            <a:r>
              <a:rPr lang="sl-SI" sz="1200" dirty="0" err="1"/>
              <a:t>energy</a:t>
            </a:r>
            <a:r>
              <a:rPr lang="sl-SI" sz="1200" dirty="0"/>
              <a:t> </a:t>
            </a:r>
            <a:r>
              <a:rPr lang="sl-SI" sz="1200" dirty="0" err="1"/>
              <a:t>use</a:t>
            </a:r>
            <a:r>
              <a:rPr lang="sl-SI" sz="1200" dirty="0"/>
              <a:t> in </a:t>
            </a:r>
            <a:r>
              <a:rPr lang="sl-SI" sz="1200" dirty="0" err="1"/>
              <a:t>organic</a:t>
            </a:r>
            <a:r>
              <a:rPr lang="sl-SI" sz="1200" dirty="0"/>
              <a:t> </a:t>
            </a:r>
            <a:r>
              <a:rPr lang="sl-SI" sz="1200" dirty="0" err="1"/>
              <a:t>vegetable</a:t>
            </a:r>
            <a:r>
              <a:rPr lang="sl-SI" sz="1200" dirty="0"/>
              <a:t> </a:t>
            </a:r>
            <a:r>
              <a:rPr lang="sl-SI" sz="1200" dirty="0" err="1"/>
              <a:t>living</a:t>
            </a:r>
            <a:r>
              <a:rPr lang="sl-SI" sz="1200" dirty="0"/>
              <a:t> </a:t>
            </a:r>
            <a:r>
              <a:rPr lang="sl-SI" sz="1200" dirty="0" err="1"/>
              <a:t>mulch</a:t>
            </a:r>
            <a:r>
              <a:rPr lang="sl-SI" sz="1200" dirty="0"/>
              <a:t> </a:t>
            </a:r>
            <a:r>
              <a:rPr lang="sl-SI" sz="1200" dirty="0" err="1"/>
              <a:t>cropping</a:t>
            </a:r>
            <a:r>
              <a:rPr lang="sl-SI" sz="1200" dirty="0"/>
              <a:t> </a:t>
            </a:r>
            <a:r>
              <a:rPr lang="sl-SI" sz="1200" dirty="0" err="1"/>
              <a:t>systems</a:t>
            </a:r>
            <a:r>
              <a:rPr lang="sl-SI" sz="1200" dirty="0"/>
              <a:t> : </a:t>
            </a:r>
            <a:r>
              <a:rPr lang="sl-SI" sz="1200" dirty="0" err="1"/>
              <a:t>research</a:t>
            </a:r>
            <a:r>
              <a:rPr lang="sl-SI" sz="1200" dirty="0"/>
              <a:t> evidence </a:t>
            </a:r>
            <a:r>
              <a:rPr lang="sl-SI" sz="1200" dirty="0" err="1"/>
              <a:t>and</a:t>
            </a:r>
            <a:r>
              <a:rPr lang="sl-SI" sz="1200" dirty="0"/>
              <a:t> </a:t>
            </a:r>
            <a:r>
              <a:rPr lang="sl-SI" sz="1200" dirty="0" err="1"/>
              <a:t>farmers</a:t>
            </a:r>
            <a:r>
              <a:rPr lang="sl-SI" sz="1200" dirty="0"/>
              <a:t>' </a:t>
            </a:r>
            <a:r>
              <a:rPr lang="sl-SI" sz="1200" dirty="0" err="1"/>
              <a:t>perception</a:t>
            </a:r>
            <a:r>
              <a:rPr lang="sl-SI" sz="1200" dirty="0"/>
              <a:t>. </a:t>
            </a:r>
            <a:r>
              <a:rPr lang="sl-SI" sz="1200" i="1" dirty="0" err="1"/>
              <a:t>Renewable</a:t>
            </a:r>
            <a:r>
              <a:rPr lang="sl-SI" sz="1200" i="1" dirty="0"/>
              <a:t> </a:t>
            </a:r>
            <a:r>
              <a:rPr lang="sl-SI" sz="1200" i="1" dirty="0" err="1"/>
              <a:t>agriculture</a:t>
            </a:r>
            <a:r>
              <a:rPr lang="sl-SI" sz="1200" i="1" dirty="0"/>
              <a:t> </a:t>
            </a:r>
            <a:r>
              <a:rPr lang="sl-SI" sz="1200" i="1" dirty="0" err="1"/>
              <a:t>and</a:t>
            </a:r>
            <a:r>
              <a:rPr lang="sl-SI" sz="1200" i="1" dirty="0"/>
              <a:t> </a:t>
            </a:r>
            <a:r>
              <a:rPr lang="sl-SI" sz="1200" i="1" dirty="0" err="1"/>
              <a:t>food</a:t>
            </a:r>
            <a:r>
              <a:rPr lang="sl-SI" sz="1200" i="1" dirty="0"/>
              <a:t> </a:t>
            </a:r>
            <a:r>
              <a:rPr lang="sl-SI" sz="1200" i="1" dirty="0" err="1"/>
              <a:t>systems</a:t>
            </a:r>
            <a:r>
              <a:rPr lang="sl-SI" sz="1200" dirty="0"/>
              <a:t>, ISSN 1742-1705, </a:t>
            </a:r>
            <a:r>
              <a:rPr lang="sl-SI" sz="1200" dirty="0" err="1"/>
              <a:t>June</a:t>
            </a:r>
            <a:r>
              <a:rPr lang="sl-SI" sz="1200" dirty="0"/>
              <a:t> 2017, vol. 32, </a:t>
            </a:r>
            <a:r>
              <a:rPr lang="sl-SI" sz="1200" dirty="0" err="1"/>
              <a:t>iss</a:t>
            </a:r>
            <a:r>
              <a:rPr lang="sl-SI" sz="1200" dirty="0"/>
              <a:t>. 3, str. </a:t>
            </a:r>
            <a:r>
              <a:rPr lang="sl-SI" sz="1200" dirty="0" smtClean="0"/>
              <a:t>200-213.</a:t>
            </a:r>
            <a:r>
              <a:rPr lang="sl-SI" sz="1200" dirty="0"/>
              <a:t> </a:t>
            </a:r>
            <a:endParaRPr lang="en-GB" sz="1200" dirty="0"/>
          </a:p>
          <a:p>
            <a:pPr lvl="0"/>
            <a:r>
              <a:rPr lang="sl-SI" sz="1200" b="1" dirty="0" err="1"/>
              <a:t>Renewable</a:t>
            </a:r>
            <a:r>
              <a:rPr lang="sl-SI" sz="1200" b="1" dirty="0"/>
              <a:t> </a:t>
            </a:r>
            <a:r>
              <a:rPr lang="sl-SI" sz="1200" b="1" dirty="0" err="1"/>
              <a:t>Agriculture</a:t>
            </a:r>
            <a:r>
              <a:rPr lang="sl-SI" sz="1200" b="1" dirty="0"/>
              <a:t> </a:t>
            </a:r>
            <a:r>
              <a:rPr lang="sl-SI" sz="1200" b="1" dirty="0" err="1"/>
              <a:t>and</a:t>
            </a:r>
            <a:r>
              <a:rPr lang="sl-SI" sz="1200" b="1" dirty="0"/>
              <a:t> </a:t>
            </a:r>
            <a:r>
              <a:rPr lang="sl-SI" sz="1200" b="1" dirty="0" err="1"/>
              <a:t>Food</a:t>
            </a:r>
            <a:r>
              <a:rPr lang="sl-SI" sz="1200" b="1" dirty="0"/>
              <a:t> </a:t>
            </a:r>
            <a:r>
              <a:rPr lang="sl-SI" sz="1200" b="1" dirty="0" err="1"/>
              <a:t>Systems</a:t>
            </a:r>
            <a:r>
              <a:rPr lang="sl-SI" sz="1200" b="1" dirty="0"/>
              <a:t>, 2017</a:t>
            </a:r>
            <a:r>
              <a:rPr lang="sl-SI" sz="1200" dirty="0"/>
              <a:t>: </a:t>
            </a:r>
            <a:r>
              <a:rPr lang="sl-SI" sz="1200" dirty="0" err="1"/>
              <a:t>Impact</a:t>
            </a:r>
            <a:r>
              <a:rPr lang="sl-SI" sz="1200" dirty="0"/>
              <a:t> of </a:t>
            </a:r>
            <a:r>
              <a:rPr lang="sl-SI" sz="1200" dirty="0" err="1"/>
              <a:t>living</a:t>
            </a:r>
            <a:r>
              <a:rPr lang="sl-SI" sz="1200" dirty="0"/>
              <a:t> </a:t>
            </a:r>
            <a:r>
              <a:rPr lang="sl-SI" sz="1200" dirty="0" err="1"/>
              <a:t>mulch</a:t>
            </a:r>
            <a:r>
              <a:rPr lang="sl-SI" sz="1200" dirty="0"/>
              <a:t> on </a:t>
            </a:r>
            <a:r>
              <a:rPr lang="sl-SI" sz="1200" dirty="0" err="1"/>
              <a:t>arthropod</a:t>
            </a:r>
            <a:r>
              <a:rPr lang="sl-SI" sz="1200" dirty="0"/>
              <a:t> </a:t>
            </a:r>
            <a:r>
              <a:rPr lang="sl-SI" sz="1200" dirty="0" err="1"/>
              <a:t>fauna</a:t>
            </a:r>
            <a:r>
              <a:rPr lang="sl-SI" sz="1200" dirty="0"/>
              <a:t>: </a:t>
            </a:r>
            <a:r>
              <a:rPr lang="sl-SI" sz="1200" dirty="0" err="1"/>
              <a:t>analysis</a:t>
            </a:r>
            <a:r>
              <a:rPr lang="sl-SI" sz="1200" dirty="0"/>
              <a:t> of pest </a:t>
            </a:r>
            <a:r>
              <a:rPr lang="sl-SI" sz="1200" dirty="0" err="1"/>
              <a:t>and</a:t>
            </a:r>
            <a:r>
              <a:rPr lang="sl-SI" sz="1200" dirty="0"/>
              <a:t> </a:t>
            </a:r>
            <a:r>
              <a:rPr lang="sl-SI" sz="1200" dirty="0" err="1"/>
              <a:t>beneficial</a:t>
            </a:r>
            <a:r>
              <a:rPr lang="sl-SI" sz="1200" dirty="0"/>
              <a:t> </a:t>
            </a:r>
            <a:r>
              <a:rPr lang="sl-SI" sz="1200" dirty="0" err="1"/>
              <a:t>dynamics</a:t>
            </a:r>
            <a:r>
              <a:rPr lang="sl-SI" sz="1200" dirty="0"/>
              <a:t> on </a:t>
            </a:r>
            <a:r>
              <a:rPr lang="sl-SI" sz="1200" dirty="0" err="1"/>
              <a:t>organic</a:t>
            </a:r>
            <a:r>
              <a:rPr lang="sl-SI" sz="1200" dirty="0"/>
              <a:t> </a:t>
            </a:r>
            <a:r>
              <a:rPr lang="sl-SI" sz="1200" dirty="0" err="1"/>
              <a:t>cauliflower</a:t>
            </a:r>
            <a:r>
              <a:rPr lang="sl-SI" sz="1200" dirty="0"/>
              <a:t> (</a:t>
            </a:r>
            <a:r>
              <a:rPr lang="sl-SI" sz="1200" i="1" dirty="0" err="1"/>
              <a:t>Brassica</a:t>
            </a:r>
            <a:r>
              <a:rPr lang="sl-SI" sz="1200" i="1" dirty="0"/>
              <a:t> </a:t>
            </a:r>
            <a:r>
              <a:rPr lang="sl-SI" sz="1200" i="1" dirty="0" err="1"/>
              <a:t>oleracea</a:t>
            </a:r>
            <a:r>
              <a:rPr lang="sl-SI" sz="1200" dirty="0"/>
              <a:t> L. var. </a:t>
            </a:r>
            <a:r>
              <a:rPr lang="sl-SI" sz="1200" i="1" dirty="0" err="1"/>
              <a:t>botrytis</a:t>
            </a:r>
            <a:r>
              <a:rPr lang="sl-SI" sz="1200" dirty="0"/>
              <a:t>) in </a:t>
            </a:r>
            <a:r>
              <a:rPr lang="sl-SI" sz="1200" dirty="0" err="1"/>
              <a:t>different</a:t>
            </a:r>
            <a:r>
              <a:rPr lang="sl-SI" sz="1200" dirty="0"/>
              <a:t> </a:t>
            </a:r>
            <a:r>
              <a:rPr lang="sl-SI" sz="1200" dirty="0" err="1"/>
              <a:t>European</a:t>
            </a:r>
            <a:r>
              <a:rPr lang="sl-SI" sz="1200" dirty="0"/>
              <a:t> </a:t>
            </a:r>
            <a:r>
              <a:rPr lang="sl-SI" sz="1200" dirty="0" err="1"/>
              <a:t>scenarios</a:t>
            </a:r>
            <a:r>
              <a:rPr lang="sl-SI" sz="1200" dirty="0"/>
              <a:t> (IF 1,701 v letu 2017</a:t>
            </a:r>
            <a:r>
              <a:rPr lang="sl-SI" sz="1200" dirty="0" smtClean="0"/>
              <a:t>).DEPALO</a:t>
            </a:r>
            <a:r>
              <a:rPr lang="sl-SI" sz="1200" dirty="0"/>
              <a:t>, L., BURGIO, G., FRAGSTEIN, Peter von, KRISTENSEN, </a:t>
            </a:r>
            <a:r>
              <a:rPr lang="sl-SI" sz="1200" dirty="0" err="1"/>
              <a:t>Hanne</a:t>
            </a:r>
            <a:r>
              <a:rPr lang="sl-SI" sz="1200" dirty="0"/>
              <a:t> L., </a:t>
            </a:r>
            <a:r>
              <a:rPr lang="sl-SI" sz="1200" b="1" dirty="0"/>
              <a:t>BAVEC, Martina, ROBAČER, Martina</a:t>
            </a:r>
            <a:r>
              <a:rPr lang="sl-SI" sz="1200" dirty="0"/>
              <a:t>, CAMPANELLI, G., CANALI, </a:t>
            </a:r>
            <a:r>
              <a:rPr lang="sl-SI" sz="1200" dirty="0" err="1"/>
              <a:t>Stefano</a:t>
            </a:r>
            <a:r>
              <a:rPr lang="sl-SI" sz="1200" dirty="0"/>
              <a:t>. </a:t>
            </a:r>
            <a:r>
              <a:rPr lang="sl-SI" sz="1200" dirty="0" err="1"/>
              <a:t>Impact</a:t>
            </a:r>
            <a:r>
              <a:rPr lang="sl-SI" sz="1200" dirty="0"/>
              <a:t> of </a:t>
            </a:r>
            <a:r>
              <a:rPr lang="sl-SI" sz="1200" dirty="0" err="1"/>
              <a:t>living</a:t>
            </a:r>
            <a:r>
              <a:rPr lang="sl-SI" sz="1200" dirty="0"/>
              <a:t> </a:t>
            </a:r>
            <a:r>
              <a:rPr lang="sl-SI" sz="1200" dirty="0" err="1"/>
              <a:t>mulch</a:t>
            </a:r>
            <a:r>
              <a:rPr lang="sl-SI" sz="1200" dirty="0"/>
              <a:t> on </a:t>
            </a:r>
            <a:r>
              <a:rPr lang="sl-SI" sz="1200" dirty="0" err="1"/>
              <a:t>arthropod</a:t>
            </a:r>
            <a:r>
              <a:rPr lang="sl-SI" sz="1200" dirty="0"/>
              <a:t> </a:t>
            </a:r>
            <a:r>
              <a:rPr lang="sl-SI" sz="1200" dirty="0" err="1"/>
              <a:t>fauna</a:t>
            </a:r>
            <a:r>
              <a:rPr lang="sl-SI" sz="1200" dirty="0"/>
              <a:t>: </a:t>
            </a:r>
            <a:r>
              <a:rPr lang="sl-SI" sz="1200" dirty="0" err="1"/>
              <a:t>analysis</a:t>
            </a:r>
            <a:r>
              <a:rPr lang="sl-SI" sz="1200" dirty="0"/>
              <a:t> of pest </a:t>
            </a:r>
            <a:r>
              <a:rPr lang="sl-SI" sz="1200" dirty="0" err="1"/>
              <a:t>and</a:t>
            </a:r>
            <a:r>
              <a:rPr lang="sl-SI" sz="1200" dirty="0"/>
              <a:t> </a:t>
            </a:r>
            <a:r>
              <a:rPr lang="sl-SI" sz="1200" dirty="0" err="1"/>
              <a:t>beneficial</a:t>
            </a:r>
            <a:r>
              <a:rPr lang="sl-SI" sz="1200" dirty="0"/>
              <a:t> </a:t>
            </a:r>
            <a:r>
              <a:rPr lang="sl-SI" sz="1200" dirty="0" err="1"/>
              <a:t>dynamics</a:t>
            </a:r>
            <a:r>
              <a:rPr lang="sl-SI" sz="1200" dirty="0"/>
              <a:t> on </a:t>
            </a:r>
            <a:r>
              <a:rPr lang="sl-SI" sz="1200" dirty="0" err="1"/>
              <a:t>organic</a:t>
            </a:r>
            <a:r>
              <a:rPr lang="sl-SI" sz="1200" dirty="0"/>
              <a:t> </a:t>
            </a:r>
            <a:r>
              <a:rPr lang="sl-SI" sz="1200" dirty="0" err="1"/>
              <a:t>cauliflower</a:t>
            </a:r>
            <a:r>
              <a:rPr lang="sl-SI" sz="1200" dirty="0"/>
              <a:t> (</a:t>
            </a:r>
            <a:r>
              <a:rPr lang="sl-SI" sz="1200" i="1" dirty="0" err="1"/>
              <a:t>Brassica</a:t>
            </a:r>
            <a:r>
              <a:rPr lang="sl-SI" sz="1200" i="1" dirty="0"/>
              <a:t> </a:t>
            </a:r>
            <a:r>
              <a:rPr lang="sl-SI" sz="1200" i="1" dirty="0" err="1"/>
              <a:t>oleracea</a:t>
            </a:r>
            <a:r>
              <a:rPr lang="sl-SI" sz="1200" dirty="0"/>
              <a:t> L. var. </a:t>
            </a:r>
            <a:r>
              <a:rPr lang="sl-SI" sz="1200" i="1" dirty="0" err="1"/>
              <a:t>botrytis</a:t>
            </a:r>
            <a:r>
              <a:rPr lang="sl-SI" sz="1200" dirty="0"/>
              <a:t>) in </a:t>
            </a:r>
            <a:r>
              <a:rPr lang="sl-SI" sz="1200" dirty="0" err="1"/>
              <a:t>different</a:t>
            </a:r>
            <a:r>
              <a:rPr lang="sl-SI" sz="1200" dirty="0"/>
              <a:t> </a:t>
            </a:r>
            <a:r>
              <a:rPr lang="sl-SI" sz="1200" dirty="0" err="1"/>
              <a:t>European</a:t>
            </a:r>
            <a:r>
              <a:rPr lang="sl-SI" sz="1200" dirty="0"/>
              <a:t> </a:t>
            </a:r>
            <a:r>
              <a:rPr lang="sl-SI" sz="1200" dirty="0" err="1"/>
              <a:t>scenarios</a:t>
            </a:r>
            <a:r>
              <a:rPr lang="sl-SI" sz="1200" dirty="0"/>
              <a:t>. </a:t>
            </a:r>
            <a:r>
              <a:rPr lang="sl-SI" sz="1200" i="1" dirty="0" err="1"/>
              <a:t>Renewable</a:t>
            </a:r>
            <a:r>
              <a:rPr lang="sl-SI" sz="1200" i="1" dirty="0"/>
              <a:t> </a:t>
            </a:r>
            <a:r>
              <a:rPr lang="sl-SI" sz="1200" i="1" dirty="0" err="1"/>
              <a:t>agriculture</a:t>
            </a:r>
            <a:r>
              <a:rPr lang="sl-SI" sz="1200" i="1" dirty="0"/>
              <a:t> </a:t>
            </a:r>
            <a:r>
              <a:rPr lang="sl-SI" sz="1200" i="1" dirty="0" err="1"/>
              <a:t>and</a:t>
            </a:r>
            <a:r>
              <a:rPr lang="sl-SI" sz="1200" i="1" dirty="0"/>
              <a:t> </a:t>
            </a:r>
            <a:r>
              <a:rPr lang="sl-SI" sz="1200" i="1" dirty="0" err="1"/>
              <a:t>food</a:t>
            </a:r>
            <a:r>
              <a:rPr lang="sl-SI" sz="1200" i="1" dirty="0"/>
              <a:t> </a:t>
            </a:r>
            <a:r>
              <a:rPr lang="sl-SI" sz="1200" i="1" dirty="0" err="1"/>
              <a:t>systems</a:t>
            </a:r>
            <a:r>
              <a:rPr lang="sl-SI" sz="1200" dirty="0"/>
              <a:t>, ISSN 1742-1705, </a:t>
            </a:r>
            <a:r>
              <a:rPr lang="sl-SI" sz="1200" dirty="0" err="1"/>
              <a:t>June</a:t>
            </a:r>
            <a:r>
              <a:rPr lang="sl-SI" sz="1200" dirty="0"/>
              <a:t> 2017, vol. 32, </a:t>
            </a:r>
            <a:r>
              <a:rPr lang="sl-SI" sz="1200" dirty="0" err="1"/>
              <a:t>special</a:t>
            </a:r>
            <a:r>
              <a:rPr lang="sl-SI" sz="1200" dirty="0"/>
              <a:t> </a:t>
            </a:r>
            <a:r>
              <a:rPr lang="sl-SI" sz="1200" dirty="0" err="1"/>
              <a:t>Iss</a:t>
            </a:r>
            <a:r>
              <a:rPr lang="sl-SI" sz="1200" dirty="0"/>
              <a:t>. 3, str. </a:t>
            </a:r>
            <a:r>
              <a:rPr lang="sl-SI" sz="1200" dirty="0" smtClean="0"/>
              <a:t>240-247.</a:t>
            </a:r>
          </a:p>
          <a:p>
            <a:r>
              <a:rPr lang="sl-SI" sz="1200" dirty="0" smtClean="0"/>
              <a:t>M. Robačer, 2019:  </a:t>
            </a:r>
            <a:r>
              <a:rPr lang="sl-SI" sz="1200" b="1" dirty="0"/>
              <a:t>: Agronomski in </a:t>
            </a:r>
            <a:r>
              <a:rPr lang="sl-SI" sz="1200" b="1" dirty="0" err="1"/>
              <a:t>okoljski</a:t>
            </a:r>
            <a:r>
              <a:rPr lang="sl-SI" sz="1200" b="1" dirty="0"/>
              <a:t> vidiki prekrivnih posevkov v ekološki pridelavi zelenjadnic / </a:t>
            </a:r>
            <a:r>
              <a:rPr lang="en-GB" sz="1200" b="1" dirty="0"/>
              <a:t>Agronomic and Environmental Aspects of Cover Crops in Organic Vegetable </a:t>
            </a:r>
            <a:r>
              <a:rPr lang="en-GB" sz="1200" b="1" dirty="0" err="1" smtClean="0"/>
              <a:t>Productio</a:t>
            </a:r>
            <a:r>
              <a:rPr lang="sl-SI" sz="1200" b="1" dirty="0" smtClean="0"/>
              <a:t>n. </a:t>
            </a:r>
            <a:r>
              <a:rPr lang="sl-SI" sz="1200" dirty="0" smtClean="0"/>
              <a:t> Doktorska disertacija. UM, </a:t>
            </a:r>
            <a:r>
              <a:rPr lang="sl-SI" sz="1200" dirty="0"/>
              <a:t>105 s., 21 preg., 6 grafik., 178 ref.</a:t>
            </a:r>
            <a:endParaRPr lang="sl-SI" sz="1200" dirty="0" smtClean="0"/>
          </a:p>
          <a:p>
            <a:r>
              <a:rPr lang="sl-SI" sz="1200" dirty="0" smtClean="0"/>
              <a:t>XIE</a:t>
            </a:r>
            <a:r>
              <a:rPr lang="sl-SI" sz="1200" dirty="0"/>
              <a:t>, </a:t>
            </a:r>
            <a:r>
              <a:rPr lang="sl-SI" sz="1200" dirty="0" err="1"/>
              <a:t>Yue</a:t>
            </a:r>
            <a:r>
              <a:rPr lang="sl-SI" sz="1200" dirty="0"/>
              <a:t>, TITTARELLI, </a:t>
            </a:r>
            <a:r>
              <a:rPr lang="sl-SI" sz="1200" dirty="0" err="1"/>
              <a:t>Fabio</a:t>
            </a:r>
            <a:r>
              <a:rPr lang="sl-SI" sz="1200" dirty="0"/>
              <a:t>, FRAGSTEIN, Peter von</a:t>
            </a:r>
            <a:r>
              <a:rPr lang="sl-SI" sz="1200" b="1" dirty="0"/>
              <a:t>, BAVEC, Martina</a:t>
            </a:r>
            <a:r>
              <a:rPr lang="sl-SI" sz="1200" dirty="0"/>
              <a:t>, CANALI, </a:t>
            </a:r>
            <a:r>
              <a:rPr lang="sl-SI" sz="1200" dirty="0" err="1"/>
              <a:t>Stefano</a:t>
            </a:r>
            <a:r>
              <a:rPr lang="sl-SI" sz="1200" dirty="0"/>
              <a:t>, LAKKENBORG KRISTENSEN, </a:t>
            </a:r>
            <a:r>
              <a:rPr lang="sl-SI" sz="1200" dirty="0" err="1"/>
              <a:t>Hanne</a:t>
            </a:r>
            <a:r>
              <a:rPr lang="sl-SI" sz="1200" dirty="0"/>
              <a:t>. </a:t>
            </a:r>
            <a:r>
              <a:rPr lang="sl-SI" sz="1200" dirty="0" err="1"/>
              <a:t>Can</a:t>
            </a:r>
            <a:r>
              <a:rPr lang="sl-SI" sz="1200" dirty="0"/>
              <a:t> </a:t>
            </a:r>
            <a:r>
              <a:rPr lang="sl-SI" sz="1200" dirty="0" err="1"/>
              <a:t>living</a:t>
            </a:r>
            <a:r>
              <a:rPr lang="sl-SI" sz="1200" dirty="0"/>
              <a:t> </a:t>
            </a:r>
            <a:r>
              <a:rPr lang="sl-SI" sz="1200" dirty="0" err="1"/>
              <a:t>mulches</a:t>
            </a:r>
            <a:r>
              <a:rPr lang="sl-SI" sz="1200" dirty="0"/>
              <a:t> in </a:t>
            </a:r>
            <a:r>
              <a:rPr lang="sl-SI" sz="1200" dirty="0" err="1"/>
              <a:t>intercropping</a:t>
            </a:r>
            <a:r>
              <a:rPr lang="sl-SI" sz="1200" dirty="0"/>
              <a:t> </a:t>
            </a:r>
            <a:r>
              <a:rPr lang="sl-SI" sz="1200" dirty="0" err="1"/>
              <a:t>systems</a:t>
            </a:r>
            <a:r>
              <a:rPr lang="sl-SI" sz="1200" dirty="0"/>
              <a:t> </a:t>
            </a:r>
            <a:r>
              <a:rPr lang="sl-SI" sz="1200" dirty="0" err="1"/>
              <a:t>reduce</a:t>
            </a:r>
            <a:r>
              <a:rPr lang="sl-SI" sz="1200" dirty="0"/>
              <a:t> </a:t>
            </a:r>
            <a:r>
              <a:rPr lang="sl-SI" sz="1200" dirty="0" err="1"/>
              <a:t>the</a:t>
            </a:r>
            <a:r>
              <a:rPr lang="sl-SI" sz="1200" dirty="0"/>
              <a:t> </a:t>
            </a:r>
            <a:r>
              <a:rPr lang="sl-SI" sz="1200" dirty="0" err="1"/>
              <a:t>potential</a:t>
            </a:r>
            <a:r>
              <a:rPr lang="sl-SI" sz="1200" dirty="0"/>
              <a:t> nitrate </a:t>
            </a:r>
            <a:r>
              <a:rPr lang="sl-SI" sz="1200" dirty="0" err="1"/>
              <a:t>leaching</a:t>
            </a:r>
            <a:r>
              <a:rPr lang="sl-SI" sz="1200" dirty="0"/>
              <a:t>? </a:t>
            </a:r>
            <a:r>
              <a:rPr lang="sl-SI" sz="1200" dirty="0" err="1"/>
              <a:t>Studies</a:t>
            </a:r>
            <a:r>
              <a:rPr lang="sl-SI" sz="1200" dirty="0"/>
              <a:t> of </a:t>
            </a:r>
            <a:r>
              <a:rPr lang="sl-SI" sz="1200" dirty="0" err="1"/>
              <a:t>organic</a:t>
            </a:r>
            <a:r>
              <a:rPr lang="sl-SI" sz="1200" dirty="0"/>
              <a:t> </a:t>
            </a:r>
            <a:r>
              <a:rPr lang="sl-SI" sz="1200" dirty="0" err="1"/>
              <a:t>cauliflower</a:t>
            </a:r>
            <a:r>
              <a:rPr lang="sl-SI" sz="1200" dirty="0"/>
              <a:t> (</a:t>
            </a:r>
            <a:r>
              <a:rPr lang="sl-SI" sz="1200" dirty="0" err="1"/>
              <a:t>Brassica</a:t>
            </a:r>
            <a:r>
              <a:rPr lang="sl-SI" sz="1200" dirty="0"/>
              <a:t> </a:t>
            </a:r>
            <a:r>
              <a:rPr lang="sl-SI" sz="1200" dirty="0" err="1"/>
              <a:t>oleracea</a:t>
            </a:r>
            <a:r>
              <a:rPr lang="sl-SI" sz="1200" dirty="0"/>
              <a:t> L. var. </a:t>
            </a:r>
            <a:r>
              <a:rPr lang="sl-SI" sz="1200" dirty="0" err="1"/>
              <a:t>botrytis</a:t>
            </a:r>
            <a:r>
              <a:rPr lang="sl-SI" sz="1200" dirty="0"/>
              <a:t>) </a:t>
            </a:r>
            <a:r>
              <a:rPr lang="sl-SI" sz="1200" dirty="0" err="1"/>
              <a:t>and</a:t>
            </a:r>
            <a:r>
              <a:rPr lang="sl-SI" sz="1200" dirty="0"/>
              <a:t> </a:t>
            </a:r>
            <a:r>
              <a:rPr lang="sl-SI" sz="1200" dirty="0" err="1"/>
              <a:t>leek</a:t>
            </a:r>
            <a:r>
              <a:rPr lang="sl-SI" sz="1200" dirty="0"/>
              <a:t> (</a:t>
            </a:r>
            <a:r>
              <a:rPr lang="sl-SI" sz="1200" dirty="0" err="1"/>
              <a:t>Allium</a:t>
            </a:r>
            <a:r>
              <a:rPr lang="sl-SI" sz="1200" dirty="0"/>
              <a:t> </a:t>
            </a:r>
            <a:r>
              <a:rPr lang="sl-SI" sz="1200" dirty="0" err="1"/>
              <a:t>porrum</a:t>
            </a:r>
            <a:r>
              <a:rPr lang="sl-SI" sz="1200" dirty="0"/>
              <a:t> L.) </a:t>
            </a:r>
            <a:r>
              <a:rPr lang="sl-SI" sz="1200" dirty="0" err="1"/>
              <a:t>production</a:t>
            </a:r>
            <a:r>
              <a:rPr lang="sl-SI" sz="1200" dirty="0"/>
              <a:t> </a:t>
            </a:r>
            <a:r>
              <a:rPr lang="sl-SI" sz="1200" dirty="0" err="1"/>
              <a:t>across</a:t>
            </a:r>
            <a:r>
              <a:rPr lang="sl-SI" sz="1200" dirty="0"/>
              <a:t> </a:t>
            </a:r>
            <a:r>
              <a:rPr lang="sl-SI" sz="1200" dirty="0" err="1"/>
              <a:t>European</a:t>
            </a:r>
            <a:r>
              <a:rPr lang="sl-SI" sz="1200" dirty="0"/>
              <a:t> </a:t>
            </a:r>
            <a:r>
              <a:rPr lang="sl-SI" sz="1200" dirty="0" err="1"/>
              <a:t>conditions</a:t>
            </a:r>
            <a:r>
              <a:rPr lang="sl-SI" sz="1200" dirty="0"/>
              <a:t>. </a:t>
            </a:r>
            <a:r>
              <a:rPr lang="sl-SI" sz="1200" i="1" dirty="0" err="1"/>
              <a:t>Renewable</a:t>
            </a:r>
            <a:r>
              <a:rPr lang="sl-SI" sz="1200" i="1" dirty="0"/>
              <a:t> </a:t>
            </a:r>
            <a:r>
              <a:rPr lang="sl-SI" sz="1200" i="1" dirty="0" err="1"/>
              <a:t>agriculture</a:t>
            </a:r>
            <a:r>
              <a:rPr lang="sl-SI" sz="1200" i="1" dirty="0"/>
              <a:t> </a:t>
            </a:r>
            <a:r>
              <a:rPr lang="sl-SI" sz="1200" i="1" dirty="0" err="1"/>
              <a:t>and</a:t>
            </a:r>
            <a:r>
              <a:rPr lang="sl-SI" sz="1200" i="1" dirty="0"/>
              <a:t> </a:t>
            </a:r>
            <a:r>
              <a:rPr lang="sl-SI" sz="1200" i="1" dirty="0" err="1"/>
              <a:t>food</a:t>
            </a:r>
            <a:r>
              <a:rPr lang="sl-SI" sz="1200" i="1" dirty="0"/>
              <a:t> </a:t>
            </a:r>
            <a:r>
              <a:rPr lang="sl-SI" sz="1200" i="1" dirty="0" err="1"/>
              <a:t>systems</a:t>
            </a:r>
            <a:r>
              <a:rPr lang="sl-SI" sz="1200" dirty="0"/>
              <a:t>, ISSN 1742-1705, </a:t>
            </a:r>
            <a:r>
              <a:rPr lang="sl-SI" sz="1200" dirty="0" err="1"/>
              <a:t>June</a:t>
            </a:r>
            <a:r>
              <a:rPr lang="sl-SI" sz="1200" dirty="0"/>
              <a:t> 2017, vol. 32, </a:t>
            </a:r>
            <a:r>
              <a:rPr lang="sl-SI" sz="1200" dirty="0" err="1"/>
              <a:t>special</a:t>
            </a:r>
            <a:r>
              <a:rPr lang="sl-SI" sz="1200" dirty="0"/>
              <a:t> </a:t>
            </a:r>
            <a:r>
              <a:rPr lang="sl-SI" sz="1200" dirty="0" err="1"/>
              <a:t>Iss</a:t>
            </a:r>
            <a:r>
              <a:rPr lang="sl-SI" sz="1200" dirty="0"/>
              <a:t>. 3, str. 224-239. 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3878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80988"/>
          </a:xfrm>
        </p:spPr>
        <p:txBody>
          <a:bodyPr>
            <a:normAutofit/>
          </a:bodyPr>
          <a:lstStyle/>
          <a:p>
            <a:r>
              <a:rPr lang="sl-SI" sz="1800" dirty="0" smtClean="0"/>
              <a:t>Predstavitve</a:t>
            </a:r>
            <a:endParaRPr lang="en-GB" sz="18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JAKOP, Manfred, BAVEC, Martina, ROBAČER, Martina, GROBELNIK MLAKAR, Silva, VUKMANIČ, Tjaša, LISEC, Urška, BAVEC, Franc. </a:t>
            </a:r>
            <a:r>
              <a:rPr lang="en-GB" dirty="0" err="1"/>
              <a:t>Valjar</a:t>
            </a:r>
            <a:r>
              <a:rPr lang="en-GB" dirty="0"/>
              <a:t> </a:t>
            </a:r>
            <a:r>
              <a:rPr lang="en-GB" dirty="0" err="1"/>
              <a:t>rastlinske</a:t>
            </a:r>
            <a:r>
              <a:rPr lang="en-GB" dirty="0"/>
              <a:t> </a:t>
            </a:r>
            <a:r>
              <a:rPr lang="en-GB" dirty="0" err="1"/>
              <a:t>odeje</a:t>
            </a:r>
            <a:r>
              <a:rPr lang="en-GB" dirty="0"/>
              <a:t> za </a:t>
            </a:r>
            <a:r>
              <a:rPr lang="en-GB" dirty="0" err="1"/>
              <a:t>slovenske</a:t>
            </a:r>
            <a:r>
              <a:rPr lang="en-GB" dirty="0"/>
              <a:t> </a:t>
            </a:r>
            <a:r>
              <a:rPr lang="en-GB" dirty="0" err="1"/>
              <a:t>talne</a:t>
            </a:r>
            <a:r>
              <a:rPr lang="en-GB" dirty="0"/>
              <a:t> in </a:t>
            </a:r>
            <a:r>
              <a:rPr lang="en-GB" dirty="0" err="1"/>
              <a:t>klimatske</a:t>
            </a:r>
            <a:r>
              <a:rPr lang="en-GB" dirty="0"/>
              <a:t> </a:t>
            </a:r>
            <a:r>
              <a:rPr lang="en-GB" dirty="0" err="1"/>
              <a:t>razmere</a:t>
            </a:r>
            <a:r>
              <a:rPr lang="en-GB" dirty="0"/>
              <a:t>. </a:t>
            </a:r>
            <a:r>
              <a:rPr lang="en-GB" i="1" dirty="0" err="1"/>
              <a:t>Kmetovalec</a:t>
            </a:r>
            <a:r>
              <a:rPr lang="en-GB" i="1" dirty="0"/>
              <a:t> : </a:t>
            </a:r>
            <a:r>
              <a:rPr lang="en-GB" i="1" dirty="0" err="1"/>
              <a:t>strokovna</a:t>
            </a:r>
            <a:r>
              <a:rPr lang="en-GB" i="1" dirty="0"/>
              <a:t> </a:t>
            </a:r>
            <a:r>
              <a:rPr lang="en-GB" i="1" dirty="0" err="1"/>
              <a:t>kmetijska</a:t>
            </a:r>
            <a:r>
              <a:rPr lang="en-GB" i="1" dirty="0"/>
              <a:t> </a:t>
            </a:r>
            <a:r>
              <a:rPr lang="en-GB" i="1" dirty="0" err="1"/>
              <a:t>revija</a:t>
            </a:r>
            <a:r>
              <a:rPr lang="en-GB" dirty="0"/>
              <a:t>, ISSN </a:t>
            </a:r>
            <a:r>
              <a:rPr lang="en-GB" dirty="0" smtClean="0"/>
              <a:t>1318-4245</a:t>
            </a:r>
            <a:r>
              <a:rPr lang="sl-SI" dirty="0" smtClean="0"/>
              <a:t>.</a:t>
            </a:r>
            <a:r>
              <a:rPr lang="en-GB" dirty="0" smtClean="0"/>
              <a:t>, </a:t>
            </a:r>
            <a:r>
              <a:rPr lang="en-GB" dirty="0" err="1"/>
              <a:t>december</a:t>
            </a:r>
            <a:r>
              <a:rPr lang="en-GB" dirty="0"/>
              <a:t> 2017, </a:t>
            </a:r>
            <a:r>
              <a:rPr lang="en-GB" dirty="0" err="1"/>
              <a:t>letn</a:t>
            </a:r>
            <a:r>
              <a:rPr lang="en-GB" dirty="0"/>
              <a:t>. 85, </a:t>
            </a:r>
            <a:r>
              <a:rPr lang="en-GB" dirty="0" err="1"/>
              <a:t>št</a:t>
            </a:r>
            <a:r>
              <a:rPr lang="en-GB" dirty="0"/>
              <a:t>. 12, str. </a:t>
            </a:r>
            <a:r>
              <a:rPr lang="en-GB" dirty="0" smtClean="0"/>
              <a:t>28-30</a:t>
            </a:r>
            <a:endParaRPr lang="sl-SI" dirty="0" smtClean="0"/>
          </a:p>
          <a:p>
            <a:r>
              <a:rPr lang="sl-SI" dirty="0" smtClean="0"/>
              <a:t>Predstavljeno na več slovenskih posvetih in </a:t>
            </a:r>
            <a:r>
              <a:rPr lang="sl-SI" dirty="0" err="1" smtClean="0"/>
              <a:t>demonstarcijah</a:t>
            </a:r>
            <a:r>
              <a:rPr lang="sl-SI" smtClean="0"/>
              <a:t>  ter </a:t>
            </a:r>
            <a:r>
              <a:rPr lang="sl-SI" dirty="0" smtClean="0"/>
              <a:t>izobraževanju za kmet. svetovalce</a:t>
            </a:r>
          </a:p>
          <a:p>
            <a:r>
              <a:rPr lang="en-GB" dirty="0"/>
              <a:t>BAVEC, Martina, ROBAČER, Martina, LISEC, Urška, VUKMANIČ, Tjaša, JAKOP, Manfred, GROBELNIK MLAKAR, Silva, BAVEC, Franc, CANALI, Stefano. Using cover crops for increasing biodiversity and maintaining soil fertility in organic vegetable production. V: MANOJLOVIČ, Maja (</a:t>
            </a:r>
            <a:r>
              <a:rPr lang="en-GB" dirty="0" err="1"/>
              <a:t>ur</a:t>
            </a:r>
            <a:r>
              <a:rPr lang="en-GB" dirty="0"/>
              <a:t>.). </a:t>
            </a:r>
            <a:r>
              <a:rPr lang="en-GB" i="1" dirty="0"/>
              <a:t>Book of abstracts</a:t>
            </a:r>
            <a:r>
              <a:rPr lang="en-GB" dirty="0"/>
              <a:t>, 3rd International Conference Agrobiodiversity "organic Agriculture for Agrobiodiversity Preservation", Novi Sad, 1st - 3rd June 2017. </a:t>
            </a:r>
            <a:r>
              <a:rPr lang="en-GB" dirty="0" smtClean="0"/>
              <a:t>Novi </a:t>
            </a:r>
            <a:r>
              <a:rPr lang="en-GB" dirty="0"/>
              <a:t>Sad: Faculty of Agriculture. 2017, str. 86. [COBISS.SI-ID </a:t>
            </a:r>
            <a:r>
              <a:rPr lang="en-GB" dirty="0">
                <a:hlinkClick r:id="rId2"/>
              </a:rPr>
              <a:t>4332588</a:t>
            </a:r>
            <a:r>
              <a:rPr lang="en-GB" dirty="0"/>
              <a:t>] BAVEC, Martina, ROBAČER, </a:t>
            </a:r>
            <a:endParaRPr lang="sl-SI" dirty="0" smtClean="0"/>
          </a:p>
          <a:p>
            <a:r>
              <a:rPr lang="en-GB" dirty="0" smtClean="0"/>
              <a:t>Martina</a:t>
            </a:r>
            <a:r>
              <a:rPr lang="en-GB" dirty="0"/>
              <a:t>, BAVEC, Franc, VUKMANIČ, Tjaša, JAKOP, Manfred, LISEC, Urška, GROBELNIK MLAKAR, Silva, CANALI, Stefano. </a:t>
            </a:r>
            <a:r>
              <a:rPr lang="en-GB" dirty="0" err="1"/>
              <a:t>SoilVeg</a:t>
            </a:r>
            <a:r>
              <a:rPr lang="en-GB" dirty="0"/>
              <a:t> - Improving soil conservation and resource use in organic cropping systems for vegetable production </a:t>
            </a:r>
            <a:r>
              <a:rPr lang="en-GB" dirty="0" err="1"/>
              <a:t>throuhg</a:t>
            </a:r>
            <a:r>
              <a:rPr lang="en-GB" dirty="0"/>
              <a:t> introduction and management of Agro-ecological Service Crops. V: BAVEC, Martina (</a:t>
            </a:r>
            <a:r>
              <a:rPr lang="en-GB" dirty="0" err="1"/>
              <a:t>ur</a:t>
            </a:r>
            <a:r>
              <a:rPr lang="en-GB" dirty="0"/>
              <a:t>.), BAVEC, Franc (</a:t>
            </a:r>
            <a:r>
              <a:rPr lang="en-GB" dirty="0" err="1"/>
              <a:t>ur</a:t>
            </a:r>
            <a:r>
              <a:rPr lang="en-GB" dirty="0"/>
              <a:t>.), GROBELNIK MLAKAR, Silva (</a:t>
            </a:r>
            <a:r>
              <a:rPr lang="en-GB" dirty="0" err="1"/>
              <a:t>ur</a:t>
            </a:r>
            <a:r>
              <a:rPr lang="en-GB" dirty="0"/>
              <a:t>.). </a:t>
            </a:r>
            <a:r>
              <a:rPr lang="en-GB" i="1" dirty="0"/>
              <a:t>Book of abstracts</a:t>
            </a:r>
            <a:r>
              <a:rPr lang="en-GB" dirty="0"/>
              <a:t>, VII South-Eastern Europe Symposium on Vegetables &amp; Potatoes, June 20 - 23, 2017, Maribor, Slovenia. Maribor: University of Maribor Press; </a:t>
            </a:r>
            <a:r>
              <a:rPr lang="en-GB" dirty="0" err="1"/>
              <a:t>Pivola</a:t>
            </a:r>
            <a:r>
              <a:rPr lang="en-GB" dirty="0"/>
              <a:t>: Faculty of Agriculture and Life Sciences. 2017</a:t>
            </a:r>
          </a:p>
        </p:txBody>
      </p:sp>
    </p:spTree>
    <p:extLst>
      <p:ext uri="{BB962C8B-B14F-4D97-AF65-F5344CB8AC3E}">
        <p14:creationId xmlns:p14="http://schemas.microsoft.com/office/powerpoint/2010/main" val="392522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Predlog - </a:t>
            </a:r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dirty="0" smtClean="0"/>
              <a:t>Najmanj 20% njivskih površin (npr. kolobarja v 5. letih) v sistemu setev oz. sajenj v povaljan posevek.</a:t>
            </a:r>
          </a:p>
          <a:p>
            <a:pPr marL="0" indent="0" algn="just">
              <a:buNone/>
            </a:pPr>
            <a:r>
              <a:rPr lang="sl-SI" dirty="0" smtClean="0"/>
              <a:t>Zahteva: Namensko posejan posevek rastlin(e). Izbor rastline in rastna sezona morata omogočiti vsaj 8 cm debelo povaljano odejo, ki v neposejanih/posajenih vrstah popolnoma prekrije tla.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29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423746"/>
            <a:ext cx="8915399" cy="3896435"/>
          </a:xfrm>
        </p:spPr>
        <p:txBody>
          <a:bodyPr>
            <a:normAutofit/>
          </a:bodyPr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24025" y="423746"/>
            <a:ext cx="8915399" cy="643425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sl-SI" b="1" dirty="0" smtClean="0"/>
              <a:t>Uvod </a:t>
            </a:r>
          </a:p>
          <a:p>
            <a:pPr marL="342900" indent="-342900">
              <a:buAutoNum type="arabicPeriod"/>
            </a:pPr>
            <a:r>
              <a:rPr lang="sl-SI" b="1" dirty="0" smtClean="0"/>
              <a:t>Prednosti </a:t>
            </a:r>
          </a:p>
          <a:p>
            <a:pPr marL="342900" indent="-342900">
              <a:buAutoNum type="arabicPeriod"/>
            </a:pPr>
            <a:r>
              <a:rPr lang="sl-SI" b="1" dirty="0" smtClean="0"/>
              <a:t>Rezultati</a:t>
            </a:r>
          </a:p>
          <a:p>
            <a:r>
              <a:rPr lang="sl-SI" b="1" dirty="0" smtClean="0"/>
              <a:t>4.   Predlog</a:t>
            </a:r>
            <a:endParaRPr lang="sl-SI" b="1" dirty="0"/>
          </a:p>
          <a:p>
            <a:endParaRPr lang="sl-SI" b="1" dirty="0" smtClean="0"/>
          </a:p>
          <a:p>
            <a:endParaRPr lang="sl-SI" b="1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89213" y="713199"/>
            <a:ext cx="439280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</a:t>
            </a:r>
            <a:endParaRPr kumimoji="0" lang="sl-SI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Diagramma 6"/>
          <p:cNvGraphicFramePr/>
          <p:nvPr>
            <p:extLst/>
          </p:nvPr>
        </p:nvGraphicFramePr>
        <p:xfrm>
          <a:off x="4879871" y="39249"/>
          <a:ext cx="8358214" cy="664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600" y="5929312"/>
            <a:ext cx="1549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4865649" y="60704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Cover crops are, in organic systems, a link between soil, crop, pest and weed management </a:t>
            </a:r>
            <a:r>
              <a:rPr lang="en-US" sz="1200" dirty="0">
                <a:latin typeface="Arial" charset="0"/>
                <a:cs typeface="Arial" charset="0"/>
              </a:rPr>
              <a:t>(</a:t>
            </a:r>
            <a:r>
              <a:rPr lang="en-US" sz="1200" dirty="0" err="1">
                <a:latin typeface="Arial" charset="0"/>
                <a:cs typeface="Arial" charset="0"/>
              </a:rPr>
              <a:t>Barberi</a:t>
            </a:r>
            <a:r>
              <a:rPr lang="en-US" sz="1200" dirty="0">
                <a:latin typeface="Arial" charset="0"/>
                <a:cs typeface="Arial" charset="0"/>
              </a:rPr>
              <a:t>, 2002)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Immagine 4" descr="allettamento orzo 1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6412"/>
            <a:ext cx="4879871" cy="470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173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31775"/>
            <a:ext cx="8229600" cy="4508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altLang="en-US" sz="2800" b="1">
                <a:solidFill>
                  <a:srgbClr val="CC3300"/>
                </a:solidFill>
              </a:rPr>
              <a:t>Valjar</a:t>
            </a:r>
          </a:p>
        </p:txBody>
      </p:sp>
      <p:pic>
        <p:nvPicPr>
          <p:cNvPr id="21507" name="Picture 4" descr="http://sojainfo.de/typo3temp/pics/1dddf47f07.jpg">
            <a:hlinkClick r:id="rId3" tooltip="Soja in umgewalztem Roggen in einer Versuchsparzelle © Naturland, W. Vogt-Kaut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6" y="1985964"/>
            <a:ext cx="38576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1524000" y="-1054134"/>
            <a:ext cx="3579506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/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/>
              <a:t/>
            </a:r>
            <a:br>
              <a:rPr lang="en-US" altLang="en-US" sz="500"/>
            </a:br>
            <a:endParaRPr lang="en-US" altLang="en-US" sz="500"/>
          </a:p>
          <a:p>
            <a:pPr fontAlgn="b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>
                <a:hlinkClick r:id="rId3" tooltip="Soja in umgewalztem Roggen in einer Versuchsparzelle © Naturland, W. Vogt-Kaute"/>
              </a:rPr>
              <a:t>  </a:t>
            </a:r>
            <a:r>
              <a:rPr lang="en-US" altLang="en-US" sz="11200"/>
              <a:t> </a:t>
            </a:r>
            <a:r>
              <a:rPr lang="en-US" altLang="en-US" sz="500"/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lvl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/>
              <a:t>Soja in umgewalztem Roggen in einer Versuchsparzelle © Naturland, W. Vogt-Kaute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500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1524001" y="-176971"/>
            <a:ext cx="273472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"/>
              <a:t>Soja in umgewalztem Roggen in einer Versuchsparzelle © Naturland, W. Vogt-Kaute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1510" name="Pravokotnik 10"/>
          <p:cNvSpPr>
            <a:spLocks noChangeArrowheads="1"/>
          </p:cNvSpPr>
          <p:nvPr/>
        </p:nvSpPr>
        <p:spPr bwMode="auto">
          <a:xfrm>
            <a:off x="6353176" y="5486400"/>
            <a:ext cx="4143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400"/>
              <a:t>http://sojainfo.de/soja_infos_direktsaat_usa.html</a:t>
            </a:r>
          </a:p>
        </p:txBody>
      </p:sp>
      <p:pic>
        <p:nvPicPr>
          <p:cNvPr id="21511" name="Picture 8" descr="C:\Users\Franci BAVEC\Pictures\Obdelava zmanjšana\IMG_0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1643063"/>
            <a:ext cx="334327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Img2003-09-12 102007DSCN2586"/>
          <p:cNvPicPr>
            <a:picLocks noChangeAspect="1" noChangeArrowheads="1"/>
          </p:cNvPicPr>
          <p:nvPr/>
        </p:nvPicPr>
        <p:blipFill>
          <a:blip r:embed="rId6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/>
          <a:stretch>
            <a:fillRect/>
          </a:stretch>
        </p:blipFill>
        <p:spPr bwMode="auto">
          <a:xfrm>
            <a:off x="7642226" y="1"/>
            <a:ext cx="3025775" cy="2386013"/>
          </a:xfrm>
          <a:prstGeom prst="rect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10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834" y="100361"/>
            <a:ext cx="9820778" cy="603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2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928688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5676" y="4305300"/>
            <a:ext cx="3362325" cy="2552700"/>
          </a:xfrm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3909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5786439"/>
            <a:ext cx="1577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Pravokotnik 5"/>
          <p:cNvSpPr>
            <a:spLocks noChangeArrowheads="1"/>
          </p:cNvSpPr>
          <p:nvPr/>
        </p:nvSpPr>
        <p:spPr bwMode="auto">
          <a:xfrm>
            <a:off x="3309938" y="6000750"/>
            <a:ext cx="28575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/>
              <a:t>Photos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/>
              <a:t>Canali S., ISOFAR conf. 2011</a:t>
            </a:r>
          </a:p>
        </p:txBody>
      </p:sp>
    </p:spTree>
    <p:extLst>
      <p:ext uri="{BB962C8B-B14F-4D97-AF65-F5344CB8AC3E}">
        <p14:creationId xmlns:p14="http://schemas.microsoft.com/office/powerpoint/2010/main" val="158412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2605088" cy="9906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"/>
            <a:ext cx="3362325" cy="2524125"/>
          </a:xfrm>
        </p:spPr>
      </p:pic>
      <p:pic>
        <p:nvPicPr>
          <p:cNvPr id="24580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1314" y="2349500"/>
            <a:ext cx="3362325" cy="2533650"/>
          </a:xfrm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6" y="4343400"/>
            <a:ext cx="3381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Pravokotnik 5"/>
          <p:cNvSpPr>
            <a:spLocks noChangeArrowheads="1"/>
          </p:cNvSpPr>
          <p:nvPr/>
        </p:nvSpPr>
        <p:spPr bwMode="auto">
          <a:xfrm>
            <a:off x="3452814" y="6072188"/>
            <a:ext cx="3786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/>
              <a:t>Photos: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/>
              <a:t>Canali S., ISOFAR conf. 2011</a:t>
            </a:r>
          </a:p>
        </p:txBody>
      </p:sp>
      <p:pic>
        <p:nvPicPr>
          <p:cNvPr id="2458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5786439"/>
            <a:ext cx="1577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Pravokotnik 7"/>
          <p:cNvSpPr>
            <a:spLocks noChangeArrowheads="1"/>
          </p:cNvSpPr>
          <p:nvPr/>
        </p:nvSpPr>
        <p:spPr bwMode="auto">
          <a:xfrm>
            <a:off x="8953501" y="642939"/>
            <a:ext cx="1312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l-SI" altLang="en-US" sz="1800" b="1">
                <a:solidFill>
                  <a:srgbClr val="FF0000"/>
                </a:solidFill>
                <a:latin typeface="Bradley Hand ITC" panose="03070402050302030203" pitchFamily="66" charset="0"/>
              </a:rPr>
              <a:t>Vprašanja ?</a:t>
            </a:r>
            <a:endParaRPr lang="sl-SI" altLang="en-US" sz="1800"/>
          </a:p>
        </p:txBody>
      </p:sp>
    </p:spTree>
    <p:extLst>
      <p:ext uri="{BB962C8B-B14F-4D97-AF65-F5344CB8AC3E}">
        <p14:creationId xmlns:p14="http://schemas.microsoft.com/office/powerpoint/2010/main" val="1512714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mmagine 1" descr="Allettato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FKBV\Pictures\pix-smesko-201200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4261495"/>
            <a:ext cx="2171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07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89213" y="205740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 smtClean="0"/>
              <a:t/>
            </a:r>
            <a:br>
              <a:rPr lang="sl-SI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89213" y="2103507"/>
            <a:ext cx="8915399" cy="380015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908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90876" y="297698"/>
            <a:ext cx="883348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l-SI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SOILVEG  - </a:t>
            </a:r>
            <a:r>
              <a:rPr lang="sl-SI" alt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Frrom</a:t>
            </a:r>
            <a:r>
              <a:rPr lang="sl-SI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sl-SI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3.1 - </a:t>
            </a:r>
            <a:r>
              <a:rPr lang="sl-SI" alt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</a:t>
            </a:r>
            <a:r>
              <a:rPr lang="sl-SI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alt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fertility</a:t>
            </a:r>
            <a:r>
              <a:rPr lang="sl-SI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alt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sl-SI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WP</a:t>
            </a:r>
            <a:r>
              <a:rPr lang="en-GB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sl-SI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term agro-ecosystem N dynamics, </a:t>
            </a:r>
            <a:endParaRPr lang="sl-SI" alt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n-US" altLang="en-US" sz="1600" b="1" baseline="-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leaching assessment and root growth</a:t>
            </a:r>
            <a:endParaRPr lang="sl-SI" alt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600" dirty="0"/>
              <a:t>Interim Report</a:t>
            </a:r>
            <a:r>
              <a:rPr lang="sl-SI" sz="1600" dirty="0"/>
              <a:t>, </a:t>
            </a:r>
            <a:r>
              <a:rPr lang="sl-SI" sz="1600" dirty="0" smtClean="0"/>
              <a:t>2016, </a:t>
            </a:r>
            <a:r>
              <a:rPr lang="sl-SI" sz="1600" b="1" dirty="0"/>
              <a:t>p</a:t>
            </a:r>
            <a:r>
              <a:rPr lang="en-US" sz="1600" b="1" dirty="0" err="1" smtClean="0"/>
              <a:t>artner</a:t>
            </a:r>
            <a:r>
              <a:rPr lang="en-US" sz="1600" b="1" dirty="0"/>
              <a:t>: UM (Bavec</a:t>
            </a:r>
            <a:r>
              <a:rPr lang="sl-SI" sz="1600" b="1" dirty="0"/>
              <a:t> M. </a:t>
            </a:r>
            <a:r>
              <a:rPr lang="en-US" sz="1600" b="1" dirty="0"/>
              <a:t>,</a:t>
            </a:r>
            <a:r>
              <a:rPr lang="sl-SI" sz="1600" b="1" dirty="0"/>
              <a:t>…</a:t>
            </a:r>
            <a:r>
              <a:rPr lang="en-US" sz="1600" b="1" dirty="0"/>
              <a:t>)</a:t>
            </a:r>
            <a:endParaRPr lang="sl-SI" altLang="en-US" sz="16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l-SI" altLang="en-US" sz="14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sz="1200" dirty="0" smtClean="0"/>
              <a:t>The loam</a:t>
            </a:r>
            <a:r>
              <a:rPr lang="sl-SI" sz="1200" dirty="0" smtClean="0"/>
              <a:t>y</a:t>
            </a:r>
            <a:r>
              <a:rPr lang="ca-ES" sz="1200" dirty="0" smtClean="0"/>
              <a:t> </a:t>
            </a:r>
            <a:r>
              <a:rPr lang="sl-SI" sz="1200" dirty="0" err="1" smtClean="0"/>
              <a:t>soil</a:t>
            </a:r>
            <a:r>
              <a:rPr lang="sl-SI" sz="1200" dirty="0" smtClean="0"/>
              <a:t>,  </a:t>
            </a:r>
            <a:r>
              <a:rPr lang="ca-ES" sz="1200" dirty="0" smtClean="0"/>
              <a:t>low </a:t>
            </a:r>
            <a:r>
              <a:rPr lang="ca-ES" sz="1200" dirty="0"/>
              <a:t>pH (pH H</a:t>
            </a:r>
            <a:r>
              <a:rPr lang="ca-ES" sz="1200" baseline="-25000" dirty="0"/>
              <a:t>2</a:t>
            </a:r>
            <a:r>
              <a:rPr lang="ca-ES" sz="1200" dirty="0"/>
              <a:t>O = </a:t>
            </a:r>
            <a:r>
              <a:rPr lang="ca-ES" sz="1200" dirty="0" smtClean="0"/>
              <a:t>5,98</a:t>
            </a:r>
            <a:r>
              <a:rPr lang="sl-SI" sz="1200" dirty="0" smtClean="0"/>
              <a:t> </a:t>
            </a:r>
            <a:r>
              <a:rPr lang="sl-SI" sz="1200" dirty="0" err="1" smtClean="0"/>
              <a:t>and</a:t>
            </a:r>
            <a:r>
              <a:rPr lang="sl-SI" sz="1200" dirty="0" smtClean="0"/>
              <a:t> 2.2% </a:t>
            </a:r>
            <a:r>
              <a:rPr lang="ca-ES" sz="1200" dirty="0" smtClean="0"/>
              <a:t>of </a:t>
            </a:r>
            <a:r>
              <a:rPr lang="ca-ES" sz="1200" dirty="0"/>
              <a:t>organic </a:t>
            </a:r>
            <a:r>
              <a:rPr lang="ca-ES" sz="1200" dirty="0" smtClean="0"/>
              <a:t>matter. </a:t>
            </a:r>
            <a:endParaRPr kumimoji="0" lang="sl-SI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Slika 6" descr="C:\Users\Urska\Desktop\fotke\20160519_1251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91" y="1782112"/>
            <a:ext cx="4684209" cy="498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3585"/>
            <a:ext cx="3042099" cy="2603859"/>
          </a:xfrm>
          <a:prstGeom prst="rect">
            <a:avLst/>
          </a:prstGeom>
        </p:spPr>
      </p:pic>
      <p:pic>
        <p:nvPicPr>
          <p:cNvPr id="9" name="Slika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10507" y="4396286"/>
            <a:ext cx="3056607" cy="2373905"/>
          </a:xfrm>
          <a:prstGeom prst="rect">
            <a:avLst/>
          </a:prstGeom>
        </p:spPr>
      </p:pic>
      <p:pic>
        <p:nvPicPr>
          <p:cNvPr id="10" name="Slika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205" y="1792427"/>
            <a:ext cx="3058795" cy="2603859"/>
          </a:xfrm>
          <a:prstGeom prst="rect">
            <a:avLst/>
          </a:prstGeom>
        </p:spPr>
      </p:pic>
      <p:pic>
        <p:nvPicPr>
          <p:cNvPr id="11" name="Slika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157920" y="4395466"/>
            <a:ext cx="3041938" cy="23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19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2577628"/>
            <a:ext cx="12192000" cy="51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sl-SI" altLang="sl-SI" sz="327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sl-SI" altLang="sl-SI" sz="8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098" name="Picture 2" descr="Francis Thicke used a culti-packer to roll his cereal rye cover crop ahead of soybeans. This photo was taken on July 2, 2015 near Fairfield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75" y="558511"/>
            <a:ext cx="6924675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otnik 4"/>
          <p:cNvSpPr/>
          <p:nvPr/>
        </p:nvSpPr>
        <p:spPr>
          <a:xfrm>
            <a:off x="1246909" y="5934670"/>
            <a:ext cx="9559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Francis </a:t>
            </a:r>
            <a:r>
              <a:rPr lang="en-US" dirty="0" err="1" smtClean="0"/>
              <a:t>Thicke</a:t>
            </a:r>
            <a:r>
              <a:rPr lang="en-US" dirty="0" smtClean="0"/>
              <a:t> used a </a:t>
            </a:r>
            <a:r>
              <a:rPr lang="en-US" dirty="0" err="1" smtClean="0"/>
              <a:t>culti</a:t>
            </a:r>
            <a:r>
              <a:rPr lang="en-US" dirty="0" smtClean="0"/>
              <a:t>-packer to roll his cereal rye cover crop ahead of soybeans. This photo was taken on July 2, 2015 near Fairfield.</a:t>
            </a:r>
            <a:r>
              <a:rPr lang="sl-SI" dirty="0" smtClean="0"/>
              <a:t> </a:t>
            </a:r>
          </a:p>
          <a:p>
            <a:r>
              <a:rPr lang="sl-SI" dirty="0" smtClean="0"/>
              <a:t>http://www.practicalfarmers.org/blog/2016/03/17/rolling-cover-crops/</a:t>
            </a:r>
            <a:endParaRPr lang="en-US" dirty="0"/>
          </a:p>
        </p:txBody>
      </p:sp>
      <p:pic>
        <p:nvPicPr>
          <p:cNvPr id="6" name="Slika 5"/>
          <p:cNvPicPr/>
          <p:nvPr/>
        </p:nvPicPr>
        <p:blipFill>
          <a:blip r:embed="rId4"/>
          <a:stretch>
            <a:fillRect/>
          </a:stretch>
        </p:blipFill>
        <p:spPr>
          <a:xfrm>
            <a:off x="384048" y="533428"/>
            <a:ext cx="2225040" cy="26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15184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1134</TotalTime>
  <Words>656</Words>
  <Application>Microsoft Office PowerPoint</Application>
  <PresentationFormat>Širokozaslonsko</PresentationFormat>
  <Paragraphs>74</Paragraphs>
  <Slides>12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20" baseType="lpstr">
      <vt:lpstr>Arial</vt:lpstr>
      <vt:lpstr>Bradley Hand ITC</vt:lpstr>
      <vt:lpstr>Calibri</vt:lpstr>
      <vt:lpstr>Century Gothic</vt:lpstr>
      <vt:lpstr>Times New Roman</vt:lpstr>
      <vt:lpstr>Verdana</vt:lpstr>
      <vt:lpstr>Wingdings 3</vt:lpstr>
      <vt:lpstr>Jata</vt:lpstr>
      <vt:lpstr>PowerPointova predstavitev</vt:lpstr>
      <vt:lpstr>  </vt:lpstr>
      <vt:lpstr>Valjar</vt:lpstr>
      <vt:lpstr>  </vt:lpstr>
      <vt:lpstr>PowerPointova predstavitev</vt:lpstr>
      <vt:lpstr>PowerPointova predstavitev</vt:lpstr>
      <vt:lpstr>  </vt:lpstr>
      <vt:lpstr>  </vt:lpstr>
      <vt:lpstr>PowerPointova predstavitev</vt:lpstr>
      <vt:lpstr>Projekti: INTERVEG - Enhancing multifunctional benefits of cover crops − vegetables intercropping                (2011 – 2015)                 SOILVEG -Improving soil conservation and resource use in organic cropping systems for vegetable production           V prijavi 2019: Uvedba novih tehnik ohranitvene obdelave z valjarjem rastlinske odeje za prilagoditev pridelovalnim razmeram in klimatskin spremembam  (ARRS-RPROJ-JR-Prijava/2018-II/386)    </vt:lpstr>
      <vt:lpstr>Predstavitve</vt:lpstr>
      <vt:lpstr>Predlog -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crops treated with crimper roller as a measure for sustainable yields and soil conditions</dc:title>
  <dc:creator>Poljedelstvo 3</dc:creator>
  <cp:lastModifiedBy>Poljedelstvo 3</cp:lastModifiedBy>
  <cp:revision>46</cp:revision>
  <cp:lastPrinted>2019-01-23T10:23:08Z</cp:lastPrinted>
  <dcterms:created xsi:type="dcterms:W3CDTF">2017-03-23T10:20:26Z</dcterms:created>
  <dcterms:modified xsi:type="dcterms:W3CDTF">2019-01-24T12:16:11Z</dcterms:modified>
</cp:coreProperties>
</file>