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handoutMasterIdLst>
    <p:handoutMasterId r:id="rId30"/>
  </p:handoutMasterIdLst>
  <p:sldIdLst>
    <p:sldId id="256" r:id="rId2"/>
    <p:sldId id="266" r:id="rId3"/>
    <p:sldId id="258" r:id="rId4"/>
    <p:sldId id="261" r:id="rId5"/>
    <p:sldId id="285" r:id="rId6"/>
    <p:sldId id="286" r:id="rId7"/>
    <p:sldId id="263" r:id="rId8"/>
    <p:sldId id="257" r:id="rId9"/>
    <p:sldId id="267" r:id="rId10"/>
    <p:sldId id="268" r:id="rId11"/>
    <p:sldId id="269" r:id="rId12"/>
    <p:sldId id="270" r:id="rId13"/>
    <p:sldId id="271" r:id="rId14"/>
    <p:sldId id="272" r:id="rId15"/>
    <p:sldId id="273" r:id="rId16"/>
    <p:sldId id="274" r:id="rId17"/>
    <p:sldId id="275" r:id="rId18"/>
    <p:sldId id="276" r:id="rId19"/>
    <p:sldId id="277" r:id="rId20"/>
    <p:sldId id="280" r:id="rId21"/>
    <p:sldId id="281" r:id="rId22"/>
    <p:sldId id="278" r:id="rId23"/>
    <p:sldId id="279" r:id="rId24"/>
    <p:sldId id="283" r:id="rId25"/>
    <p:sldId id="284" r:id="rId26"/>
    <p:sldId id="264" r:id="rId27"/>
    <p:sldId id="282"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D24DACE-F595-4C46-A0F5-AA1622FF1185}" type="datetimeFigureOut">
              <a:rPr lang="en-GB" smtClean="0"/>
              <a:t>24/01/2019</a:t>
            </a:fld>
            <a:endParaRPr lang="en-GB"/>
          </a:p>
        </p:txBody>
      </p:sp>
      <p:sp>
        <p:nvSpPr>
          <p:cNvPr id="4" name="Označba mesta no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Označba mesta številke diapoz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CB87F47-B0DD-4828-BB8E-FE3CB5671358}" type="slidenum">
              <a:rPr lang="en-GB" smtClean="0"/>
              <a:t>‹#›</a:t>
            </a:fld>
            <a:endParaRPr lang="en-GB"/>
          </a:p>
        </p:txBody>
      </p:sp>
    </p:spTree>
    <p:extLst>
      <p:ext uri="{BB962C8B-B14F-4D97-AF65-F5344CB8AC3E}">
        <p14:creationId xmlns:p14="http://schemas.microsoft.com/office/powerpoint/2010/main" val="86368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0933548-548F-4C32-A885-2AEBBC9C63C6}" type="datetimeFigureOut">
              <a:rPr lang="en-GB" smtClean="0"/>
              <a:t>24/01/2019</a:t>
            </a:fld>
            <a:endParaRPr lang="en-GB"/>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EC06A3-2E9B-484F-8258-70509F0C78B8}" type="slidenum">
              <a:rPr lang="en-GB" smtClean="0"/>
              <a:t>‹#›</a:t>
            </a:fld>
            <a:endParaRPr lang="en-GB"/>
          </a:p>
        </p:txBody>
      </p:sp>
    </p:spTree>
    <p:extLst>
      <p:ext uri="{BB962C8B-B14F-4D97-AF65-F5344CB8AC3E}">
        <p14:creationId xmlns:p14="http://schemas.microsoft.com/office/powerpoint/2010/main" val="2151548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l-SI" altLang="sl-SI" smtClean="0"/>
          </a:p>
        </p:txBody>
      </p:sp>
      <p:sp>
        <p:nvSpPr>
          <p:cNvPr id="1741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876" indent="-285722">
              <a:spcBef>
                <a:spcPct val="30000"/>
              </a:spcBef>
              <a:defRPr sz="1200">
                <a:solidFill>
                  <a:schemeClr val="tx1"/>
                </a:solidFill>
                <a:latin typeface="Calibri" panose="020F0502020204030204" pitchFamily="34" charset="0"/>
              </a:defRPr>
            </a:lvl2pPr>
            <a:lvl3pPr marL="1142886" indent="-228578">
              <a:spcBef>
                <a:spcPct val="30000"/>
              </a:spcBef>
              <a:defRPr sz="1200">
                <a:solidFill>
                  <a:schemeClr val="tx1"/>
                </a:solidFill>
                <a:latin typeface="Calibri" panose="020F0502020204030204" pitchFamily="34" charset="0"/>
              </a:defRPr>
            </a:lvl3pPr>
            <a:lvl4pPr marL="1600040" indent="-228578">
              <a:spcBef>
                <a:spcPct val="30000"/>
              </a:spcBef>
              <a:defRPr sz="1200">
                <a:solidFill>
                  <a:schemeClr val="tx1"/>
                </a:solidFill>
                <a:latin typeface="Calibri" panose="020F0502020204030204" pitchFamily="34" charset="0"/>
              </a:defRPr>
            </a:lvl4pPr>
            <a:lvl5pPr marL="2057194" indent="-228578">
              <a:spcBef>
                <a:spcPct val="30000"/>
              </a:spcBef>
              <a:defRPr sz="1200">
                <a:solidFill>
                  <a:schemeClr val="tx1"/>
                </a:solidFill>
                <a:latin typeface="Calibri" panose="020F0502020204030204" pitchFamily="34" charset="0"/>
              </a:defRPr>
            </a:lvl5pPr>
            <a:lvl6pPr marL="2514348" indent="-228578" eaLnBrk="0" fontAlgn="base" hangingPunct="0">
              <a:spcBef>
                <a:spcPct val="30000"/>
              </a:spcBef>
              <a:spcAft>
                <a:spcPct val="0"/>
              </a:spcAft>
              <a:defRPr sz="1200">
                <a:solidFill>
                  <a:schemeClr val="tx1"/>
                </a:solidFill>
                <a:latin typeface="Calibri" panose="020F0502020204030204" pitchFamily="34" charset="0"/>
              </a:defRPr>
            </a:lvl6pPr>
            <a:lvl7pPr marL="2971502" indent="-228578" eaLnBrk="0" fontAlgn="base" hangingPunct="0">
              <a:spcBef>
                <a:spcPct val="30000"/>
              </a:spcBef>
              <a:spcAft>
                <a:spcPct val="0"/>
              </a:spcAft>
              <a:defRPr sz="1200">
                <a:solidFill>
                  <a:schemeClr val="tx1"/>
                </a:solidFill>
                <a:latin typeface="Calibri" panose="020F0502020204030204" pitchFamily="34" charset="0"/>
              </a:defRPr>
            </a:lvl7pPr>
            <a:lvl8pPr marL="3428656" indent="-228578" eaLnBrk="0" fontAlgn="base" hangingPunct="0">
              <a:spcBef>
                <a:spcPct val="30000"/>
              </a:spcBef>
              <a:spcAft>
                <a:spcPct val="0"/>
              </a:spcAft>
              <a:defRPr sz="1200">
                <a:solidFill>
                  <a:schemeClr val="tx1"/>
                </a:solidFill>
                <a:latin typeface="Calibri" panose="020F0502020204030204" pitchFamily="34" charset="0"/>
              </a:defRPr>
            </a:lvl8pPr>
            <a:lvl9pPr marL="3885811" indent="-22857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E01B48-5135-48FC-B4D6-51C8BF637D74}" type="slidenum">
              <a:rPr lang="it-IT" altLang="sl-SI" sz="1300">
                <a:latin typeface="Arial" panose="020B0604020202020204" pitchFamily="34" charset="0"/>
              </a:rPr>
              <a:pPr>
                <a:spcBef>
                  <a:spcPct val="0"/>
                </a:spcBef>
              </a:pPr>
              <a:t>23</a:t>
            </a:fld>
            <a:endParaRPr lang="it-IT" altLang="sl-SI" sz="1300">
              <a:latin typeface="Arial" panose="020B0604020202020204" pitchFamily="34" charset="0"/>
            </a:endParaRPr>
          </a:p>
        </p:txBody>
      </p:sp>
    </p:spTree>
    <p:extLst>
      <p:ext uri="{BB962C8B-B14F-4D97-AF65-F5344CB8AC3E}">
        <p14:creationId xmlns:p14="http://schemas.microsoft.com/office/powerpoint/2010/main" val="371396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Vsebina">
    <p:spTree>
      <p:nvGrpSpPr>
        <p:cNvPr id="1" name=""/>
        <p:cNvGrpSpPr/>
        <p:nvPr/>
      </p:nvGrpSpPr>
      <p:grpSpPr>
        <a:xfrm>
          <a:off x="0" y="0"/>
          <a:ext cx="0" cy="0"/>
          <a:chOff x="0" y="0"/>
          <a:chExt cx="0" cy="0"/>
        </a:xfrm>
      </p:grpSpPr>
      <p:sp>
        <p:nvSpPr>
          <p:cNvPr id="2" name="Ograda vsebine 1"/>
          <p:cNvSpPr>
            <a:spLocks noGrp="1"/>
          </p:cNvSpPr>
          <p:nvPr>
            <p:ph/>
          </p:nvPr>
        </p:nvSpPr>
        <p:spPr>
          <a:xfrm>
            <a:off x="609600" y="274639"/>
            <a:ext cx="10972800" cy="5851525"/>
          </a:xfr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04F9E5-D230-4B2F-859A-3E12187779D3}" type="slidenum">
              <a:rPr lang="en-US"/>
              <a:pPr>
                <a:defRPr/>
              </a:pPr>
              <a:t>‹#›</a:t>
            </a:fld>
            <a:endParaRPr lang="en-US"/>
          </a:p>
        </p:txBody>
      </p:sp>
    </p:spTree>
    <p:extLst>
      <p:ext uri="{BB962C8B-B14F-4D97-AF65-F5344CB8AC3E}">
        <p14:creationId xmlns:p14="http://schemas.microsoft.com/office/powerpoint/2010/main" val="209038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2A54C80-263E-416B-A8E0-580EDEADCBDC}" type="datetimeFigureOut">
              <a:rPr lang="en-US" dirty="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oleObject" Target="../embeddings/oleObject1.bin"/><Relationship Id="rId7" Type="http://schemas.openxmlformats.org/officeDocument/2006/relationships/image" Target="../media/image20.jpe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wmf"/><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28.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intechopen.com/books/biodiversity-in-ecosystems-linking-structure-and-function" TargetMode="External"/><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www.mpiz-koeln.mpg.de/pr/garten/schau/HelianthustuberosusL/BHelianthustuberosusL3.jpg" TargetMode="External"/><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64.jpeg"/><Relationship Id="rId5" Type="http://schemas.openxmlformats.org/officeDocument/2006/relationships/image" Target="../media/image70.jpeg"/><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www.google.si/imgres?imgurl=https://maribor-pohorje.si/images/temp/big/lent1_slovenia_slovenija_maribor_pohorje_matej_vranic_sto.jpg&amp;imgrefurl=https://maribor-pohorje.si/o-mariboru-in-destinaciji.aspx&amp;docid=xgG2tUkM1pTuLM&amp;tbnid=HLU21kBq1ee-7M:&amp;vet=1&amp;w=1600&amp;h=1066&amp;bih=911&amp;biw=1903&amp;ved=0ahUKEwjVpMW2k5fUAhUHvxQKHbf5DB0QMwhGKA0wDQ&amp;iact=c&amp;ictx=1" TargetMode="External"/><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4.jp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3.jpeg"/><Relationship Id="rId5" Type="http://schemas.openxmlformats.org/officeDocument/2006/relationships/image" Target="../media/image78.jpeg"/><Relationship Id="rId15" Type="http://schemas.openxmlformats.org/officeDocument/2006/relationships/image" Target="../media/image86.jpg"/><Relationship Id="rId10" Type="http://schemas.openxmlformats.org/officeDocument/2006/relationships/hyperlink" Target="http://practicalfarmers.org/app/uploads/2016/03/FThicke.soybeans_in_cultipacked_rye2.jpg" TargetMode="External"/><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26293" y="1301578"/>
            <a:ext cx="7766936" cy="1375719"/>
          </a:xfrm>
        </p:spPr>
        <p:txBody>
          <a:bodyPr/>
          <a:lstStyle/>
          <a:p>
            <a:pPr algn="ctr"/>
            <a:r>
              <a:rPr lang="sl-SI" sz="1600" dirty="0" smtClean="0">
                <a:solidFill>
                  <a:srgbClr val="0070C0"/>
                </a:solidFill>
                <a:latin typeface="Calibri" panose="020F0502020204030204" pitchFamily="34" charset="0"/>
                <a:cs typeface="Arial" panose="020B0604020202020204" pitchFamily="34" charset="0"/>
              </a:rPr>
              <a:t>Primeri predlogov za novo SKP:</a:t>
            </a:r>
            <a:r>
              <a:rPr lang="sl-SI" sz="2800" b="1" dirty="0" smtClean="0">
                <a:solidFill>
                  <a:srgbClr val="0070C0"/>
                </a:solidFill>
                <a:latin typeface="Calibri" panose="020F0502020204030204" pitchFamily="34" charset="0"/>
                <a:cs typeface="Arial" panose="020B0604020202020204" pitchFamily="34" charset="0"/>
              </a:rPr>
              <a:t/>
            </a:r>
            <a:br>
              <a:rPr lang="sl-SI" sz="2800" b="1" dirty="0" smtClean="0">
                <a:solidFill>
                  <a:srgbClr val="0070C0"/>
                </a:solidFill>
                <a:latin typeface="Calibri" panose="020F0502020204030204" pitchFamily="34" charset="0"/>
                <a:cs typeface="Arial" panose="020B0604020202020204" pitchFamily="34" charset="0"/>
              </a:rPr>
            </a:br>
            <a:r>
              <a:rPr lang="sl-SI" sz="2800" b="1" dirty="0" smtClean="0">
                <a:solidFill>
                  <a:srgbClr val="0070C0"/>
                </a:solidFill>
                <a:latin typeface="Calibri" panose="020F0502020204030204" pitchFamily="34" charset="0"/>
                <a:cs typeface="Arial" panose="020B0604020202020204" pitchFamily="34" charset="0"/>
              </a:rPr>
              <a:t>Njivski kolobar za povečanje </a:t>
            </a:r>
            <a:r>
              <a:rPr lang="sl-SI" sz="2800" b="1" dirty="0" err="1" smtClean="0">
                <a:solidFill>
                  <a:srgbClr val="0070C0"/>
                </a:solidFill>
                <a:latin typeface="Calibri" panose="020F0502020204030204" pitchFamily="34" charset="0"/>
                <a:cs typeface="Arial" panose="020B0604020202020204" pitchFamily="34" charset="0"/>
              </a:rPr>
              <a:t>biodiverzitete</a:t>
            </a:r>
            <a:r>
              <a:rPr lang="sl-SI" sz="2800" b="1" dirty="0" smtClean="0">
                <a:solidFill>
                  <a:srgbClr val="0070C0"/>
                </a:solidFill>
                <a:latin typeface="Calibri" panose="020F0502020204030204" pitchFamily="34" charset="0"/>
                <a:cs typeface="Arial" panose="020B0604020202020204" pitchFamily="34" charset="0"/>
              </a:rPr>
              <a:t> (združene setve in alternativne njivske rastline) </a:t>
            </a:r>
            <a:endParaRPr lang="en-GB" sz="2800" b="1" dirty="0">
              <a:solidFill>
                <a:srgbClr val="0070C0"/>
              </a:solidFill>
              <a:latin typeface="Calibri" panose="020F0502020204030204" pitchFamily="34" charset="0"/>
              <a:cs typeface="Arial" panose="020B0604020202020204" pitchFamily="34" charset="0"/>
            </a:endParaRPr>
          </a:p>
        </p:txBody>
      </p:sp>
      <p:sp>
        <p:nvSpPr>
          <p:cNvPr id="3" name="Podnaslov 2"/>
          <p:cNvSpPr>
            <a:spLocks noGrp="1"/>
          </p:cNvSpPr>
          <p:nvPr>
            <p:ph type="subTitle" idx="1"/>
          </p:nvPr>
        </p:nvSpPr>
        <p:spPr>
          <a:xfrm>
            <a:off x="1531781" y="3031524"/>
            <a:ext cx="7766936" cy="593125"/>
          </a:xfrm>
        </p:spPr>
        <p:txBody>
          <a:bodyPr>
            <a:normAutofit fontScale="85000" lnSpcReduction="20000"/>
          </a:bodyPr>
          <a:lstStyle/>
          <a:p>
            <a:pPr algn="ctr"/>
            <a:r>
              <a:rPr lang="sl-SI" dirty="0" smtClean="0"/>
              <a:t>Prof. dr. </a:t>
            </a:r>
            <a:r>
              <a:rPr lang="sl-SI" dirty="0"/>
              <a:t>F</a:t>
            </a:r>
            <a:r>
              <a:rPr lang="sl-SI" dirty="0" smtClean="0"/>
              <a:t>ranc Bavec</a:t>
            </a:r>
          </a:p>
          <a:p>
            <a:pPr algn="ctr"/>
            <a:r>
              <a:rPr lang="sl-SI" dirty="0" smtClean="0"/>
              <a:t>Aktualno na področju ekološkega kmetijstva, 25.01.2019</a:t>
            </a:r>
          </a:p>
          <a:p>
            <a:pPr algn="ctr"/>
            <a:endParaRPr lang="en-GB"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652584" cy="1458097"/>
          </a:xfrm>
          <a:prstGeom prst="rect">
            <a:avLst/>
          </a:prstGeom>
        </p:spPr>
      </p:pic>
    </p:spTree>
    <p:extLst>
      <p:ext uri="{BB962C8B-B14F-4D97-AF65-F5344CB8AC3E}">
        <p14:creationId xmlns:p14="http://schemas.microsoft.com/office/powerpoint/2010/main" val="99328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sl-SI" altLang="en-US" sz="3200" b="1"/>
              <a:t>Alternative cereales</a:t>
            </a:r>
          </a:p>
        </p:txBody>
      </p:sp>
      <p:pic>
        <p:nvPicPr>
          <p:cNvPr id="20483" name="Picture 4" descr="Pir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341438"/>
            <a:ext cx="32400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1847851" y="3789364"/>
            <a:ext cx="396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en-US" sz="2000" b="1" i="1"/>
              <a:t>Triticum spelta</a:t>
            </a:r>
          </a:p>
        </p:txBody>
      </p:sp>
      <p:pic>
        <p:nvPicPr>
          <p:cNvPr id="20485" name="Picture 8" descr="tritikal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4221164"/>
            <a:ext cx="30607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9"/>
          <p:cNvSpPr txBox="1">
            <a:spLocks noChangeArrowheads="1"/>
          </p:cNvSpPr>
          <p:nvPr/>
        </p:nvSpPr>
        <p:spPr bwMode="auto">
          <a:xfrm>
            <a:off x="1774826" y="6491289"/>
            <a:ext cx="396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en-US" sz="2000" b="1" i="1"/>
              <a:t>Triticosecale</a:t>
            </a:r>
          </a:p>
        </p:txBody>
      </p:sp>
      <p:pic>
        <p:nvPicPr>
          <p:cNvPr id="20487" name="Picture 10" descr="enozrnica kla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2025650"/>
            <a:ext cx="23764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descr="dvozrnica k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1800226"/>
            <a:ext cx="269875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12"/>
          <p:cNvSpPr txBox="1">
            <a:spLocks noChangeArrowheads="1"/>
          </p:cNvSpPr>
          <p:nvPr/>
        </p:nvSpPr>
        <p:spPr bwMode="auto">
          <a:xfrm>
            <a:off x="5375276" y="3789364"/>
            <a:ext cx="396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en-US" sz="2000" b="1" i="1"/>
              <a:t>T. monococcum &amp; T. dicoccon</a:t>
            </a:r>
          </a:p>
        </p:txBody>
      </p:sp>
      <p:pic>
        <p:nvPicPr>
          <p:cNvPr id="20490" name="Picture 13" descr="Img2003-06-25 150350DSCN13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664" y="4221164"/>
            <a:ext cx="30956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4"/>
          <p:cNvSpPr>
            <a:spLocks noChangeArrowheads="1"/>
          </p:cNvSpPr>
          <p:nvPr/>
        </p:nvSpPr>
        <p:spPr bwMode="auto">
          <a:xfrm>
            <a:off x="6311900" y="6461126"/>
            <a:ext cx="117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a:t>Kamut</a:t>
            </a:r>
            <a:r>
              <a:rPr lang="sl-SI" altLang="en-US" sz="2000" b="1">
                <a:sym typeface="Symbol" panose="05050102010706020507" pitchFamily="18" charset="2"/>
              </a:rPr>
              <a:t></a:t>
            </a:r>
          </a:p>
        </p:txBody>
      </p:sp>
    </p:spTree>
    <p:extLst>
      <p:ext uri="{BB962C8B-B14F-4D97-AF65-F5344CB8AC3E}">
        <p14:creationId xmlns:p14="http://schemas.microsoft.com/office/powerpoint/2010/main" val="384837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Grp="1" noChangeAspect="1"/>
          </p:cNvGraphicFramePr>
          <p:nvPr>
            <p:ph/>
          </p:nvPr>
        </p:nvGraphicFramePr>
        <p:xfrm>
          <a:off x="5016500" y="333375"/>
          <a:ext cx="2152650" cy="3098800"/>
        </p:xfrm>
        <a:graphic>
          <a:graphicData uri="http://schemas.openxmlformats.org/presentationml/2006/ole">
            <mc:AlternateContent xmlns:mc="http://schemas.openxmlformats.org/markup-compatibility/2006">
              <mc:Choice xmlns:v="urn:schemas-microsoft-com:vml" Requires="v">
                <p:oleObj spid="_x0000_s1038" name="Dokument" r:id="rId3" imgW="2153412" imgH="3098292" progId="Word.Document.8">
                  <p:embed/>
                </p:oleObj>
              </mc:Choice>
              <mc:Fallback>
                <p:oleObj name="Dokument" r:id="rId3" imgW="2153412" imgH="30982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333375"/>
                        <a:ext cx="215265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07" name="Picture 5" descr="PA2400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196976"/>
            <a:ext cx="29527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7"/>
          <p:cNvSpPr>
            <a:spLocks noChangeArrowheads="1"/>
          </p:cNvSpPr>
          <p:nvPr/>
        </p:nvSpPr>
        <p:spPr bwMode="auto">
          <a:xfrm>
            <a:off x="5016500" y="3573464"/>
            <a:ext cx="2171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Zizania palustris</a:t>
            </a:r>
          </a:p>
        </p:txBody>
      </p:sp>
      <p:pic>
        <p:nvPicPr>
          <p:cNvPr id="215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286250"/>
            <a:ext cx="21955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5" y="4149726"/>
            <a:ext cx="23764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900" y="4221163"/>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8388" y="4419601"/>
            <a:ext cx="197961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12"/>
          <p:cNvSpPr txBox="1">
            <a:spLocks noChangeArrowheads="1"/>
          </p:cNvSpPr>
          <p:nvPr/>
        </p:nvSpPr>
        <p:spPr bwMode="auto">
          <a:xfrm>
            <a:off x="5591175" y="6092826"/>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a:t>Millets</a:t>
            </a:r>
          </a:p>
        </p:txBody>
      </p:sp>
      <p:pic>
        <p:nvPicPr>
          <p:cNvPr id="21514"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1188" y="928689"/>
            <a:ext cx="28575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814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cv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404814"/>
            <a:ext cx="342106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descr="DSCN05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4" y="3644900"/>
            <a:ext cx="34559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lan seme cvet socvetj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5" y="3500439"/>
            <a:ext cx="34925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1" descr="safflower-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5" y="404813"/>
            <a:ext cx="2808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12"/>
          <p:cNvSpPr>
            <a:spLocks noChangeArrowheads="1"/>
          </p:cNvSpPr>
          <p:nvPr/>
        </p:nvSpPr>
        <p:spPr bwMode="auto">
          <a:xfrm>
            <a:off x="5016500" y="2997201"/>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Carthamus tinctorius</a:t>
            </a:r>
          </a:p>
        </p:txBody>
      </p:sp>
      <p:sp>
        <p:nvSpPr>
          <p:cNvPr id="37895" name="Rectangle 13"/>
          <p:cNvSpPr>
            <a:spLocks noChangeArrowheads="1"/>
          </p:cNvSpPr>
          <p:nvPr/>
        </p:nvSpPr>
        <p:spPr bwMode="auto">
          <a:xfrm>
            <a:off x="5159376" y="5949951"/>
            <a:ext cx="2720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Linum usitatissimum</a:t>
            </a:r>
          </a:p>
        </p:txBody>
      </p:sp>
    </p:spTree>
    <p:extLst>
      <p:ext uri="{BB962C8B-B14F-4D97-AF65-F5344CB8AC3E}">
        <p14:creationId xmlns:p14="http://schemas.microsoft.com/office/powerpoint/2010/main" val="185035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seme-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92150"/>
            <a:ext cx="20939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7" descr="ras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765175"/>
            <a:ext cx="32400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lušč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6" y="620713"/>
            <a:ext cx="29876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9"/>
          <p:cNvSpPr>
            <a:spLocks noChangeArrowheads="1"/>
          </p:cNvSpPr>
          <p:nvPr/>
        </p:nvSpPr>
        <p:spPr bwMode="auto">
          <a:xfrm>
            <a:off x="5232400" y="3068639"/>
            <a:ext cx="2101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Camelina sativa</a:t>
            </a:r>
          </a:p>
        </p:txBody>
      </p:sp>
      <p:graphicFrame>
        <p:nvGraphicFramePr>
          <p:cNvPr id="38918" name="Object 10"/>
          <p:cNvGraphicFramePr>
            <a:graphicFrameLocks noGrp="1" noChangeAspect="1"/>
          </p:cNvGraphicFramePr>
          <p:nvPr>
            <p:ph/>
          </p:nvPr>
        </p:nvGraphicFramePr>
        <p:xfrm>
          <a:off x="7464425" y="4005263"/>
          <a:ext cx="2857500" cy="2400300"/>
        </p:xfrm>
        <a:graphic>
          <a:graphicData uri="http://schemas.openxmlformats.org/presentationml/2006/ole">
            <mc:AlternateContent xmlns:mc="http://schemas.openxmlformats.org/markup-compatibility/2006">
              <mc:Choice xmlns:v="urn:schemas-microsoft-com:vml" Requires="v">
                <p:oleObj spid="_x0000_s2062" name="CorelPhotoPaint.Image.8" r:id="rId6" imgW="2857143" imgH="2400000" progId="CorelPhotoPaint.Image.8">
                  <p:embed/>
                </p:oleObj>
              </mc:Choice>
              <mc:Fallback>
                <p:oleObj name="CorelPhotoPaint.Image.8" r:id="rId6" imgW="2857143" imgH="2400000" progId="CorelPhotoPaint.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425" y="4005263"/>
                        <a:ext cx="28575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19" name="Picture 12" descr="DSCN4082_resiz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00" y="3716339"/>
            <a:ext cx="20335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6" descr="vrtni mak cv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0013" y="2997200"/>
            <a:ext cx="22336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14"/>
          <p:cNvSpPr>
            <a:spLocks noChangeArrowheads="1"/>
          </p:cNvSpPr>
          <p:nvPr/>
        </p:nvSpPr>
        <p:spPr bwMode="auto">
          <a:xfrm>
            <a:off x="4800601" y="6461126"/>
            <a:ext cx="269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Papaver somniferum</a:t>
            </a:r>
          </a:p>
        </p:txBody>
      </p:sp>
    </p:spTree>
    <p:extLst>
      <p:ext uri="{BB962C8B-B14F-4D97-AF65-F5344CB8AC3E}">
        <p14:creationId xmlns:p14="http://schemas.microsoft.com/office/powerpoint/2010/main" val="58860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pose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260351"/>
            <a:ext cx="34559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s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285750"/>
            <a:ext cx="38893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6"/>
          <p:cNvSpPr>
            <a:spLocks noChangeArrowheads="1"/>
          </p:cNvSpPr>
          <p:nvPr/>
        </p:nvSpPr>
        <p:spPr bwMode="auto">
          <a:xfrm>
            <a:off x="5303839" y="2924176"/>
            <a:ext cx="1665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Sinapis alba</a:t>
            </a:r>
          </a:p>
        </p:txBody>
      </p:sp>
      <p:pic>
        <p:nvPicPr>
          <p:cNvPr id="39941" name="Picture 7" descr="Carrier Oil of Hemp S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9" y="3573464"/>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8"/>
          <p:cNvSpPr>
            <a:spLocks noChangeArrowheads="1"/>
          </p:cNvSpPr>
          <p:nvPr/>
        </p:nvSpPr>
        <p:spPr bwMode="auto">
          <a:xfrm>
            <a:off x="5087939" y="6165851"/>
            <a:ext cx="211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Cannabis sativa</a:t>
            </a:r>
          </a:p>
        </p:txBody>
      </p:sp>
      <p:pic>
        <p:nvPicPr>
          <p:cNvPr id="39943" name="Picture 9" descr="hemp-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4" y="3590926"/>
            <a:ext cx="34559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805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x2230e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260350"/>
            <a:ext cx="3384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descr="soja strok s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260350"/>
            <a:ext cx="305911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Img2003-06-25 150210DSCN13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3141664"/>
            <a:ext cx="24304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se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3284538"/>
            <a:ext cx="396081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8"/>
          <p:cNvSpPr>
            <a:spLocks noChangeArrowheads="1"/>
          </p:cNvSpPr>
          <p:nvPr/>
        </p:nvSpPr>
        <p:spPr bwMode="auto">
          <a:xfrm>
            <a:off x="5448300" y="2708276"/>
            <a:ext cx="167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Glycine max</a:t>
            </a:r>
          </a:p>
        </p:txBody>
      </p:sp>
      <p:sp>
        <p:nvSpPr>
          <p:cNvPr id="41991" name="Rectangle 9"/>
          <p:cNvSpPr>
            <a:spLocks noChangeArrowheads="1"/>
          </p:cNvSpPr>
          <p:nvPr/>
        </p:nvSpPr>
        <p:spPr bwMode="auto">
          <a:xfrm>
            <a:off x="5591176" y="6308726"/>
            <a:ext cx="2030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Cicer arietinum</a:t>
            </a:r>
          </a:p>
        </p:txBody>
      </p:sp>
    </p:spTree>
    <p:extLst>
      <p:ext uri="{BB962C8B-B14F-4D97-AF65-F5344CB8AC3E}">
        <p14:creationId xmlns:p14="http://schemas.microsoft.com/office/powerpoint/2010/main" val="232258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N05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188913"/>
            <a:ext cx="22145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Tuinboon_zaden_in_pe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765176"/>
            <a:ext cx="2811462"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6"/>
          <p:cNvSpPr>
            <a:spLocks noChangeArrowheads="1"/>
          </p:cNvSpPr>
          <p:nvPr/>
        </p:nvSpPr>
        <p:spPr bwMode="auto">
          <a:xfrm>
            <a:off x="5448301" y="3213101"/>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Vicia faba</a:t>
            </a:r>
          </a:p>
        </p:txBody>
      </p:sp>
      <p:pic>
        <p:nvPicPr>
          <p:cNvPr id="43013" name="Picture 7" descr="Img2003-06-25 145946DSCN13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3644900"/>
            <a:ext cx="21050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descr="Img2003-06-25 150147DSCN13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476" y="3644900"/>
            <a:ext cx="21050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9" descr="Lupina-strok, se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426" y="4437064"/>
            <a:ext cx="2735263"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10"/>
          <p:cNvSpPr>
            <a:spLocks noChangeArrowheads="1"/>
          </p:cNvSpPr>
          <p:nvPr/>
        </p:nvSpPr>
        <p:spPr bwMode="auto">
          <a:xfrm>
            <a:off x="5016500" y="6461126"/>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Lupinus albus</a:t>
            </a:r>
          </a:p>
        </p:txBody>
      </p:sp>
    </p:spTree>
    <p:extLst>
      <p:ext uri="{BB962C8B-B14F-4D97-AF65-F5344CB8AC3E}">
        <p14:creationId xmlns:p14="http://schemas.microsoft.com/office/powerpoint/2010/main" val="3937313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Helianthustuberosus-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6" y="476250"/>
            <a:ext cx="22637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top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260350"/>
            <a:ext cx="24257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Helianthus_tuberosu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916114"/>
            <a:ext cx="22669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7"/>
          <p:cNvSpPr>
            <a:spLocks noChangeArrowheads="1"/>
          </p:cNvSpPr>
          <p:nvPr/>
        </p:nvSpPr>
        <p:spPr bwMode="auto">
          <a:xfrm>
            <a:off x="4800600" y="3644901"/>
            <a:ext cx="278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Helianthus tuberosus</a:t>
            </a:r>
          </a:p>
        </p:txBody>
      </p:sp>
      <p:pic>
        <p:nvPicPr>
          <p:cNvPr id="45062" name="Picture 8" descr="potaknjen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4" y="4076701"/>
            <a:ext cx="367347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9" descr="raizes10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4076701"/>
            <a:ext cx="34163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10"/>
          <p:cNvSpPr>
            <a:spLocks noChangeArrowheads="1"/>
          </p:cNvSpPr>
          <p:nvPr/>
        </p:nvSpPr>
        <p:spPr bwMode="auto">
          <a:xfrm>
            <a:off x="5087938" y="6461126"/>
            <a:ext cx="203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Ipomea batatas</a:t>
            </a:r>
          </a:p>
        </p:txBody>
      </p:sp>
    </p:spTree>
    <p:extLst>
      <p:ext uri="{BB962C8B-B14F-4D97-AF65-F5344CB8AC3E}">
        <p14:creationId xmlns:p14="http://schemas.microsoft.com/office/powerpoint/2010/main" val="261488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jda s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5" y="260351"/>
            <a:ext cx="2046288"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jda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962025"/>
            <a:ext cx="26654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quinoa rastlin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3357564"/>
            <a:ext cx="21272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descr="zrn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4403725"/>
            <a:ext cx="26654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0"/>
          <p:cNvSpPr>
            <a:spLocks noChangeArrowheads="1"/>
          </p:cNvSpPr>
          <p:nvPr/>
        </p:nvSpPr>
        <p:spPr bwMode="auto">
          <a:xfrm>
            <a:off x="4583114" y="6461126"/>
            <a:ext cx="279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Chenopodium quinoa</a:t>
            </a:r>
          </a:p>
        </p:txBody>
      </p:sp>
      <p:sp>
        <p:nvSpPr>
          <p:cNvPr id="47111" name="Rectangle 11"/>
          <p:cNvSpPr>
            <a:spLocks noChangeArrowheads="1"/>
          </p:cNvSpPr>
          <p:nvPr/>
        </p:nvSpPr>
        <p:spPr bwMode="auto">
          <a:xfrm>
            <a:off x="4800600" y="2924176"/>
            <a:ext cx="304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2000" b="1" i="1"/>
              <a:t>Fagopyrum esculentum</a:t>
            </a:r>
          </a:p>
        </p:txBody>
      </p:sp>
      <p:pic>
        <p:nvPicPr>
          <p:cNvPr id="47112" name="Picture 6" descr="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188914"/>
            <a:ext cx="29527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3" descr="DSC007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4" y="3284538"/>
            <a:ext cx="23764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133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ščir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24114" y="2168526"/>
            <a:ext cx="7488237" cy="4689475"/>
          </a:xfrm>
          <a:noFill/>
        </p:spPr>
      </p:pic>
      <p:sp>
        <p:nvSpPr>
          <p:cNvPr id="58371" name="Rectangle 3"/>
          <p:cNvSpPr>
            <a:spLocks noChangeArrowheads="1"/>
          </p:cNvSpPr>
          <p:nvPr/>
        </p:nvSpPr>
        <p:spPr bwMode="auto">
          <a:xfrm>
            <a:off x="1524001" y="1"/>
            <a:ext cx="9396413" cy="246221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kumimoji="1" lang="sl-SI" altLang="en-US" sz="2200" b="1">
                <a:latin typeface="Comic Sans MS" panose="030F0702030302020204" pitchFamily="66" charset="0"/>
              </a:rPr>
              <a:t>                   </a:t>
            </a:r>
            <a:r>
              <a:rPr kumimoji="1" lang="sl-SI" altLang="en-US" sz="2200" b="1">
                <a:latin typeface="Calibri" panose="020F0502020204030204" pitchFamily="34" charset="0"/>
              </a:rPr>
              <a:t>Grain amaranths</a:t>
            </a:r>
            <a:r>
              <a:rPr kumimoji="1" lang="sl-SI" altLang="en-US" sz="2200" b="1">
                <a:solidFill>
                  <a:srgbClr val="000000"/>
                </a:solidFill>
                <a:latin typeface="Calibri" panose="020F0502020204030204" pitchFamily="34" charset="0"/>
              </a:rPr>
              <a:t> - </a:t>
            </a:r>
            <a:r>
              <a:rPr lang="sl-SI" altLang="en-US" sz="2200" b="1">
                <a:latin typeface="Calibri" panose="020F0502020204030204" pitchFamily="34" charset="0"/>
              </a:rPr>
              <a:t>inflorescence:</a:t>
            </a:r>
          </a:p>
          <a:p>
            <a:pPr algn="just" eaLnBrk="1" hangingPunct="1">
              <a:spcBef>
                <a:spcPct val="0"/>
              </a:spcBef>
              <a:buFontTx/>
              <a:buNone/>
            </a:pPr>
            <a:r>
              <a:rPr lang="sl-SI" altLang="en-US" sz="2200" b="1" i="1">
                <a:latin typeface="Calibri" panose="020F0502020204030204" pitchFamily="34" charset="0"/>
              </a:rPr>
              <a:t> </a:t>
            </a:r>
            <a:r>
              <a:rPr lang="sl-SI" altLang="en-US" sz="2200" b="1">
                <a:latin typeface="Calibri" panose="020F0502020204030204" pitchFamily="34" charset="0"/>
              </a:rPr>
              <a:t>1.</a:t>
            </a:r>
            <a:r>
              <a:rPr lang="sl-SI" altLang="en-US" sz="2200" b="1" i="1">
                <a:latin typeface="Calibri" panose="020F0502020204030204" pitchFamily="34" charset="0"/>
              </a:rPr>
              <a:t> A. </a:t>
            </a:r>
            <a:r>
              <a:rPr lang="en-GB" altLang="en-US" sz="2200" b="1" i="1">
                <a:latin typeface="Calibri" panose="020F0502020204030204" pitchFamily="34" charset="0"/>
              </a:rPr>
              <a:t>hypochondriacus </a:t>
            </a:r>
            <a:r>
              <a:rPr lang="sl-SI" altLang="en-US" sz="2200" b="1" i="1">
                <a:latin typeface="Calibri" panose="020F0502020204030204" pitchFamily="34" charset="0"/>
              </a:rPr>
              <a:t>-</a:t>
            </a:r>
            <a:r>
              <a:rPr lang="en-GB" altLang="en-US" sz="2200" b="1" i="1">
                <a:latin typeface="Calibri" panose="020F0502020204030204" pitchFamily="34" charset="0"/>
              </a:rPr>
              <a:t>  </a:t>
            </a:r>
            <a:r>
              <a:rPr lang="en-GB" altLang="en-US" sz="2200" b="1">
                <a:latin typeface="Calibri" panose="020F0502020204030204" pitchFamily="34" charset="0"/>
              </a:rPr>
              <a:t>erect,</a:t>
            </a:r>
            <a:r>
              <a:rPr lang="en-GB" altLang="en-US" sz="2200" b="1" i="1">
                <a:latin typeface="Calibri" panose="020F0502020204030204" pitchFamily="34" charset="0"/>
              </a:rPr>
              <a:t> </a:t>
            </a:r>
            <a:endParaRPr lang="sl-SI" altLang="en-US" sz="2200" b="1" i="1">
              <a:latin typeface="Calibri" panose="020F0502020204030204" pitchFamily="34" charset="0"/>
            </a:endParaRPr>
          </a:p>
          <a:p>
            <a:pPr algn="just" eaLnBrk="1" hangingPunct="1">
              <a:spcBef>
                <a:spcPct val="0"/>
              </a:spcBef>
              <a:buFontTx/>
              <a:buNone/>
            </a:pPr>
            <a:r>
              <a:rPr lang="en-GB" altLang="en-US" sz="2200" b="1" i="1">
                <a:latin typeface="Calibri" panose="020F0502020204030204" pitchFamily="34" charset="0"/>
              </a:rPr>
              <a:t> </a:t>
            </a:r>
            <a:r>
              <a:rPr lang="sl-SI" altLang="en-US" sz="2200" b="1">
                <a:latin typeface="Calibri" panose="020F0502020204030204" pitchFamily="34" charset="0"/>
              </a:rPr>
              <a:t>2.</a:t>
            </a:r>
            <a:r>
              <a:rPr lang="sl-SI" altLang="en-US" sz="2200" b="1" i="1">
                <a:latin typeface="Calibri" panose="020F0502020204030204" pitchFamily="34" charset="0"/>
              </a:rPr>
              <a:t> </a:t>
            </a:r>
            <a:r>
              <a:rPr lang="en-GB" altLang="en-US" sz="2200" b="1" i="1">
                <a:latin typeface="Calibri" panose="020F0502020204030204" pitchFamily="34" charset="0"/>
              </a:rPr>
              <a:t>A. cruentus </a:t>
            </a:r>
            <a:r>
              <a:rPr lang="sl-SI" altLang="en-US" sz="2200" b="1" i="1">
                <a:latin typeface="Calibri" panose="020F0502020204030204" pitchFamily="34" charset="0"/>
              </a:rPr>
              <a:t>- </a:t>
            </a:r>
            <a:r>
              <a:rPr lang="en-GB" altLang="en-US" sz="2200" b="1">
                <a:latin typeface="Calibri" panose="020F0502020204030204" pitchFamily="34" charset="0"/>
              </a:rPr>
              <a:t>semi erect,</a:t>
            </a:r>
            <a:r>
              <a:rPr lang="en-GB" altLang="en-US" sz="2200" b="1" i="1">
                <a:latin typeface="Calibri" panose="020F0502020204030204" pitchFamily="34" charset="0"/>
              </a:rPr>
              <a:t> </a:t>
            </a:r>
            <a:endParaRPr lang="sl-SI" altLang="en-US" sz="2200" b="1" i="1">
              <a:latin typeface="Calibri" panose="020F0502020204030204" pitchFamily="34" charset="0"/>
            </a:endParaRPr>
          </a:p>
          <a:p>
            <a:pPr algn="just" eaLnBrk="1" hangingPunct="1">
              <a:spcBef>
                <a:spcPct val="0"/>
              </a:spcBef>
              <a:buFontTx/>
              <a:buNone/>
            </a:pPr>
            <a:r>
              <a:rPr lang="en-GB" altLang="en-US" sz="2200" b="1" i="1">
                <a:latin typeface="Calibri" panose="020F0502020204030204" pitchFamily="34" charset="0"/>
              </a:rPr>
              <a:t> </a:t>
            </a:r>
            <a:r>
              <a:rPr lang="sl-SI" altLang="en-US" sz="2200" b="1">
                <a:latin typeface="Calibri" panose="020F0502020204030204" pitchFamily="34" charset="0"/>
              </a:rPr>
              <a:t>3.</a:t>
            </a:r>
            <a:r>
              <a:rPr lang="sl-SI" altLang="en-US" sz="2200" b="1" i="1">
                <a:latin typeface="Calibri" panose="020F0502020204030204" pitchFamily="34" charset="0"/>
              </a:rPr>
              <a:t> </a:t>
            </a:r>
            <a:r>
              <a:rPr lang="en-GB" altLang="en-US" sz="2200" b="1" i="1">
                <a:latin typeface="Calibri" panose="020F0502020204030204" pitchFamily="34" charset="0"/>
              </a:rPr>
              <a:t>A. caudatus </a:t>
            </a:r>
            <a:r>
              <a:rPr lang="sl-SI" altLang="en-US" sz="2200" b="1" i="1">
                <a:latin typeface="Calibri" panose="020F0502020204030204" pitchFamily="34" charset="0"/>
              </a:rPr>
              <a:t>- </a:t>
            </a:r>
            <a:r>
              <a:rPr lang="en-GB" altLang="en-US" sz="2200" b="1">
                <a:latin typeface="Calibri" panose="020F0502020204030204" pitchFamily="34" charset="0"/>
              </a:rPr>
              <a:t>lax, long and dropping</a:t>
            </a:r>
            <a:r>
              <a:rPr lang="sl-SI" altLang="en-US" sz="2200" b="1">
                <a:latin typeface="Calibri" panose="020F0502020204030204" pitchFamily="34" charset="0"/>
              </a:rPr>
              <a:t> of </a:t>
            </a:r>
            <a:r>
              <a:rPr lang="en-GB" altLang="en-US" sz="2200" b="1">
                <a:latin typeface="Calibri" panose="020F0502020204030204" pitchFamily="34" charset="0"/>
              </a:rPr>
              <a:t>indeterminate growth</a:t>
            </a:r>
            <a:r>
              <a:rPr lang="en-GB" altLang="en-US" sz="2200" b="1" i="1">
                <a:latin typeface="Calibri" panose="020F0502020204030204" pitchFamily="34" charset="0"/>
              </a:rPr>
              <a:t>  </a:t>
            </a:r>
            <a:endParaRPr lang="sl-SI" altLang="en-US" sz="2200" b="1" i="1">
              <a:latin typeface="Calibri" panose="020F0502020204030204" pitchFamily="34" charset="0"/>
            </a:endParaRPr>
          </a:p>
          <a:p>
            <a:pPr algn="just" eaLnBrk="1" hangingPunct="1">
              <a:spcBef>
                <a:spcPct val="0"/>
              </a:spcBef>
              <a:buFontTx/>
              <a:buNone/>
            </a:pPr>
            <a:r>
              <a:rPr lang="en-GB" altLang="en-US" sz="2200" b="1">
                <a:latin typeface="Calibri" panose="020F0502020204030204" pitchFamily="34" charset="0"/>
              </a:rPr>
              <a:t> </a:t>
            </a:r>
            <a:r>
              <a:rPr lang="sl-SI" altLang="en-US" sz="2200" b="1">
                <a:latin typeface="Calibri" panose="020F0502020204030204" pitchFamily="34" charset="0"/>
              </a:rPr>
              <a:t>4. </a:t>
            </a:r>
            <a:r>
              <a:rPr lang="en-GB" altLang="en-US" sz="2200" b="1" i="1">
                <a:latin typeface="Calibri" panose="020F0502020204030204" pitchFamily="34" charset="0"/>
              </a:rPr>
              <a:t>A. caudatus </a:t>
            </a:r>
            <a:r>
              <a:rPr lang="en-GB" altLang="en-US" sz="2200" b="1">
                <a:latin typeface="Calibri" panose="020F0502020204030204" pitchFamily="34" charset="0"/>
              </a:rPr>
              <a:t>subsp.</a:t>
            </a:r>
            <a:r>
              <a:rPr lang="en-GB" altLang="en-US" sz="2200" b="1" i="1">
                <a:latin typeface="Calibri" panose="020F0502020204030204" pitchFamily="34" charset="0"/>
              </a:rPr>
              <a:t> mantegazzianus </a:t>
            </a:r>
            <a:r>
              <a:rPr lang="sl-SI" altLang="en-US" sz="2200" b="1" i="1">
                <a:latin typeface="Calibri" panose="020F0502020204030204" pitchFamily="34" charset="0"/>
              </a:rPr>
              <a:t>-</a:t>
            </a:r>
            <a:r>
              <a:rPr lang="en-GB" altLang="en-US" sz="2200" b="1" i="1">
                <a:latin typeface="Calibri" panose="020F0502020204030204" pitchFamily="34" charset="0"/>
              </a:rPr>
              <a:t> </a:t>
            </a:r>
            <a:r>
              <a:rPr lang="en-GB" altLang="en-US" sz="2200" b="1">
                <a:latin typeface="Calibri" panose="020F0502020204030204" pitchFamily="34" charset="0"/>
              </a:rPr>
              <a:t>determinate growth </a:t>
            </a:r>
            <a:endParaRPr lang="sl-SI" altLang="en-US" sz="2200" b="1">
              <a:latin typeface="Calibri" panose="020F0502020204030204" pitchFamily="34" charset="0"/>
            </a:endParaRPr>
          </a:p>
          <a:p>
            <a:pPr algn="just" eaLnBrk="1" hangingPunct="1">
              <a:spcBef>
                <a:spcPct val="0"/>
              </a:spcBef>
              <a:buFontTx/>
              <a:buNone/>
            </a:pPr>
            <a:r>
              <a:rPr lang="sl-SI" altLang="en-US" sz="2200" b="1">
                <a:latin typeface="Calibri" panose="020F0502020204030204" pitchFamily="34" charset="0"/>
              </a:rPr>
              <a:t>                                               =</a:t>
            </a:r>
            <a:r>
              <a:rPr lang="en-GB" altLang="en-US" sz="2200" b="1">
                <a:latin typeface="Calibri" panose="020F0502020204030204" pitchFamily="34" charset="0"/>
              </a:rPr>
              <a:t> club-shaped.</a:t>
            </a:r>
            <a:endParaRPr lang="sl-SI" altLang="en-US" sz="2200" b="1">
              <a:latin typeface="Calibri" panose="020F0502020204030204" pitchFamily="34" charset="0"/>
            </a:endParaRPr>
          </a:p>
          <a:p>
            <a:pPr algn="just" eaLnBrk="1" hangingPunct="1">
              <a:spcBef>
                <a:spcPct val="0"/>
              </a:spcBef>
              <a:buFontTx/>
              <a:buNone/>
            </a:pPr>
            <a:r>
              <a:rPr lang="sl-SI" altLang="en-US" sz="2200" b="1" i="1">
                <a:latin typeface="Calibri" panose="020F0502020204030204" pitchFamily="34" charset="0"/>
              </a:rPr>
              <a:t>                                                                  </a:t>
            </a:r>
            <a:endParaRPr lang="en-GB" altLang="en-US" sz="2200" b="1" i="1">
              <a:latin typeface="Calibri" panose="020F0502020204030204" pitchFamily="34" charset="0"/>
            </a:endParaRPr>
          </a:p>
        </p:txBody>
      </p:sp>
    </p:spTree>
    <p:extLst>
      <p:ext uri="{BB962C8B-B14F-4D97-AF65-F5344CB8AC3E}">
        <p14:creationId xmlns:p14="http://schemas.microsoft.com/office/powerpoint/2010/main" val="39962568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2589212" y="0"/>
            <a:ext cx="8915400" cy="5911222"/>
          </a:xfrm>
        </p:spPr>
        <p:txBody>
          <a:bodyPr/>
          <a:lstStyle/>
          <a:p>
            <a:endParaRPr lang="en-GB" dirty="0"/>
          </a:p>
        </p:txBody>
      </p:sp>
      <p:pic>
        <p:nvPicPr>
          <p:cNvPr id="3" name="Slika 2"/>
          <p:cNvPicPr>
            <a:picLocks noChangeAspect="1"/>
          </p:cNvPicPr>
          <p:nvPr/>
        </p:nvPicPr>
        <p:blipFill>
          <a:blip r:embed="rId2"/>
          <a:stretch>
            <a:fillRect/>
          </a:stretch>
        </p:blipFill>
        <p:spPr>
          <a:xfrm>
            <a:off x="1490172" y="0"/>
            <a:ext cx="8065590" cy="5788130"/>
          </a:xfrm>
          <a:prstGeom prst="rect">
            <a:avLst/>
          </a:prstGeom>
        </p:spPr>
      </p:pic>
      <p:sp>
        <p:nvSpPr>
          <p:cNvPr id="6" name="Pravokotnik 5"/>
          <p:cNvSpPr/>
          <p:nvPr/>
        </p:nvSpPr>
        <p:spPr>
          <a:xfrm>
            <a:off x="1578095" y="6038093"/>
            <a:ext cx="9086975" cy="707886"/>
          </a:xfrm>
          <a:prstGeom prst="rect">
            <a:avLst/>
          </a:prstGeom>
        </p:spPr>
        <p:txBody>
          <a:bodyPr wrap="square">
            <a:spAutoFit/>
          </a:bodyPr>
          <a:lstStyle/>
          <a:p>
            <a:r>
              <a:rPr lang="en-GB" sz="2000" b="1" dirty="0">
                <a:latin typeface="PalatinoLinotype-Bold"/>
              </a:rPr>
              <a:t>Figure 1. </a:t>
            </a:r>
            <a:r>
              <a:rPr lang="en-GB" sz="2000" dirty="0">
                <a:latin typeface="PalatinoLinotype-Roman"/>
              </a:rPr>
              <a:t>Comparison of negative effects of monoculture and positive effects of crop rotation, alternative crops </a:t>
            </a:r>
            <a:r>
              <a:rPr lang="en-GB" sz="2000" dirty="0" smtClean="0">
                <a:latin typeface="PalatinoLinotype-Roman"/>
              </a:rPr>
              <a:t>and</a:t>
            </a:r>
            <a:r>
              <a:rPr lang="sl-SI" sz="2000" dirty="0" smtClean="0">
                <a:latin typeface="PalatinoLinotype-Roman"/>
              </a:rPr>
              <a:t> </a:t>
            </a:r>
            <a:r>
              <a:rPr lang="en-GB" sz="2000" dirty="0" smtClean="0">
                <a:latin typeface="PalatinoLinotype-Roman"/>
              </a:rPr>
              <a:t>intercrops </a:t>
            </a:r>
            <a:r>
              <a:rPr lang="en-GB" sz="2000" dirty="0">
                <a:latin typeface="PalatinoLinotype-Roman"/>
              </a:rPr>
              <a:t>on biodiversity parameters</a:t>
            </a:r>
            <a:endParaRPr lang="en-GB" sz="2000" dirty="0"/>
          </a:p>
        </p:txBody>
      </p:sp>
      <p:sp>
        <p:nvSpPr>
          <p:cNvPr id="7" name="Pravokotnik 6"/>
          <p:cNvSpPr/>
          <p:nvPr/>
        </p:nvSpPr>
        <p:spPr>
          <a:xfrm>
            <a:off x="9838593" y="90247"/>
            <a:ext cx="1814777" cy="3477875"/>
          </a:xfrm>
          <a:prstGeom prst="rect">
            <a:avLst/>
          </a:prstGeom>
        </p:spPr>
        <p:txBody>
          <a:bodyPr wrap="square">
            <a:spAutoFit/>
          </a:bodyPr>
          <a:lstStyle/>
          <a:p>
            <a:r>
              <a:rPr lang="sl-SI" sz="1400" dirty="0" err="1" smtClean="0"/>
              <a:t>Source</a:t>
            </a:r>
            <a:r>
              <a:rPr lang="sl-SI" sz="1400" dirty="0" smtClean="0"/>
              <a:t>:</a:t>
            </a:r>
          </a:p>
          <a:p>
            <a:endParaRPr lang="sl-SI" sz="1400" b="1" dirty="0" smtClean="0"/>
          </a:p>
          <a:p>
            <a:r>
              <a:rPr lang="en-GB" sz="1200" b="1" dirty="0" smtClean="0"/>
              <a:t>Underutilized </a:t>
            </a:r>
            <a:r>
              <a:rPr lang="en-GB" sz="1200" b="1" dirty="0"/>
              <a:t>Crops and Intercrops in Crop Rotation as Factors for Increasing Biodiversity on Fields</a:t>
            </a:r>
          </a:p>
          <a:p>
            <a:r>
              <a:rPr lang="en-GB" sz="1200" dirty="0"/>
              <a:t>By Franc Bavec and Martina </a:t>
            </a:r>
            <a:r>
              <a:rPr lang="en-GB" sz="1200" dirty="0" smtClean="0"/>
              <a:t>Bavec</a:t>
            </a:r>
            <a:endParaRPr lang="sl-SI" sz="1200" dirty="0" smtClean="0"/>
          </a:p>
          <a:p>
            <a:r>
              <a:rPr lang="sl-SI" sz="1200" dirty="0" smtClean="0">
                <a:hlinkClick r:id="rId3"/>
              </a:rPr>
              <a:t>In: </a:t>
            </a:r>
            <a:r>
              <a:rPr lang="en-GB" sz="1200" dirty="0" smtClean="0">
                <a:hlinkClick r:id="rId3"/>
              </a:rPr>
              <a:t>Biodiversity </a:t>
            </a:r>
            <a:r>
              <a:rPr lang="en-GB" sz="1200" dirty="0">
                <a:hlinkClick r:id="rId3"/>
              </a:rPr>
              <a:t>in Ecosystems - Linking Structure and Function</a:t>
            </a:r>
            <a:r>
              <a:rPr lang="en-GB" sz="1200" dirty="0" smtClean="0">
                <a:hlinkClick r:id="rId3"/>
              </a:rPr>
              <a:t>"</a:t>
            </a:r>
            <a:r>
              <a:rPr lang="en-GB" sz="1200" dirty="0" smtClean="0"/>
              <a:t>,</a:t>
            </a:r>
            <a:r>
              <a:rPr lang="sl-SI" sz="1200" dirty="0" smtClean="0"/>
              <a:t> Ed.</a:t>
            </a:r>
            <a:r>
              <a:rPr lang="en-GB" sz="1200" dirty="0" smtClean="0"/>
              <a:t> </a:t>
            </a:r>
            <a:r>
              <a:rPr lang="en-GB" sz="1200" dirty="0" err="1"/>
              <a:t>Yueh-Hsin</a:t>
            </a:r>
            <a:r>
              <a:rPr lang="en-GB" sz="1200" dirty="0"/>
              <a:t> Lo, Juan A. Blanco and </a:t>
            </a:r>
            <a:r>
              <a:rPr lang="en-GB" sz="1200" dirty="0" err="1"/>
              <a:t>Shovonlal</a:t>
            </a:r>
            <a:r>
              <a:rPr lang="en-GB" sz="1200" dirty="0"/>
              <a:t> Roy, ISBN 978-953-51-2028-5</a:t>
            </a:r>
            <a:r>
              <a:rPr lang="en-GB" sz="1200" dirty="0" smtClean="0"/>
              <a:t>,</a:t>
            </a:r>
            <a:r>
              <a:rPr lang="sl-SI" sz="1200" dirty="0" smtClean="0"/>
              <a:t> INTECH, </a:t>
            </a:r>
            <a:r>
              <a:rPr lang="en-GB" sz="1200" dirty="0" smtClean="0"/>
              <a:t> April </a:t>
            </a:r>
            <a:r>
              <a:rPr lang="en-GB" sz="1200" dirty="0"/>
              <a:t>17, 2015</a:t>
            </a:r>
            <a:endParaRPr lang="en-GB" sz="1200" dirty="0">
              <a:effectLst/>
            </a:endParaRPr>
          </a:p>
        </p:txBody>
      </p:sp>
    </p:spTree>
    <p:extLst>
      <p:ext uri="{BB962C8B-B14F-4D97-AF65-F5344CB8AC3E}">
        <p14:creationId xmlns:p14="http://schemas.microsoft.com/office/powerpoint/2010/main" val="1237724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a:xfrm>
            <a:off x="1059107" y="5363076"/>
            <a:ext cx="8501062" cy="1571625"/>
          </a:xfrm>
        </p:spPr>
        <p:txBody>
          <a:bodyPr>
            <a:normAutofit/>
          </a:bodyPr>
          <a:lstStyle/>
          <a:p>
            <a:pPr>
              <a:lnSpc>
                <a:spcPct val="80000"/>
              </a:lnSpc>
              <a:spcBef>
                <a:spcPct val="50000"/>
              </a:spcBef>
            </a:pPr>
            <a:r>
              <a:rPr lang="sl-SI" altLang="en-US" sz="1600" b="1" dirty="0" err="1" smtClean="0"/>
              <a:t>Food</a:t>
            </a:r>
            <a:r>
              <a:rPr lang="sl-SI" altLang="en-US" sz="1600" b="1" dirty="0" smtClean="0"/>
              <a:t> </a:t>
            </a:r>
            <a:r>
              <a:rPr lang="sl-SI" altLang="en-US" sz="1600" b="1" dirty="0" err="1" smtClean="0"/>
              <a:t>from</a:t>
            </a:r>
            <a:r>
              <a:rPr lang="sl-SI" altLang="en-US" sz="1600" b="1" dirty="0" smtClean="0"/>
              <a:t> </a:t>
            </a:r>
            <a:r>
              <a:rPr lang="sl-SI" altLang="en-US" sz="1600" b="1" dirty="0" err="1" smtClean="0"/>
              <a:t>buckwheat</a:t>
            </a:r>
            <a:r>
              <a:rPr lang="sl-SI" altLang="en-US" sz="1600" b="1" dirty="0" smtClean="0"/>
              <a:t>:</a:t>
            </a:r>
            <a:br>
              <a:rPr lang="sl-SI" altLang="en-US" sz="1600" b="1" dirty="0" smtClean="0"/>
            </a:br>
            <a:r>
              <a:rPr lang="sl-SI" altLang="en-US" sz="1600" b="1" dirty="0"/>
              <a:t/>
            </a:r>
            <a:br>
              <a:rPr lang="sl-SI" altLang="en-US" sz="1600" b="1" dirty="0"/>
            </a:br>
            <a:r>
              <a:rPr lang="sl-SI" altLang="en-US" sz="1600" dirty="0">
                <a:solidFill>
                  <a:srgbClr val="FF0000"/>
                </a:solidFill>
              </a:rPr>
              <a:t> </a:t>
            </a:r>
            <a:r>
              <a:rPr lang="sl-SI" altLang="en-US" sz="1600" dirty="0" err="1" smtClean="0">
                <a:solidFill>
                  <a:srgbClr val="0070C0"/>
                </a:solidFill>
              </a:rPr>
              <a:t>traditional</a:t>
            </a:r>
            <a:r>
              <a:rPr lang="sl-SI" altLang="en-US" sz="1600" dirty="0" smtClean="0">
                <a:solidFill>
                  <a:srgbClr val="0070C0"/>
                </a:solidFill>
              </a:rPr>
              <a:t> </a:t>
            </a:r>
            <a:r>
              <a:rPr lang="sl-SI" altLang="en-US" sz="1600" dirty="0" err="1" smtClean="0">
                <a:solidFill>
                  <a:srgbClr val="0070C0"/>
                </a:solidFill>
              </a:rPr>
              <a:t>foods</a:t>
            </a:r>
            <a:r>
              <a:rPr lang="sl-SI" altLang="en-US" sz="1600" dirty="0" smtClean="0">
                <a:solidFill>
                  <a:srgbClr val="FF0000"/>
                </a:solidFill>
              </a:rPr>
              <a:t>, like </a:t>
            </a:r>
            <a:r>
              <a:rPr lang="sl-SI" altLang="en-US" sz="1600" dirty="0" err="1" smtClean="0">
                <a:solidFill>
                  <a:srgbClr val="FF0000"/>
                </a:solidFill>
              </a:rPr>
              <a:t>water</a:t>
            </a:r>
            <a:r>
              <a:rPr lang="sl-SI" altLang="en-US" sz="1600" dirty="0" smtClean="0">
                <a:solidFill>
                  <a:srgbClr val="FF0000"/>
                </a:solidFill>
              </a:rPr>
              <a:t> </a:t>
            </a:r>
            <a:r>
              <a:rPr lang="sl-SI" altLang="en-US" sz="1600" dirty="0" err="1" smtClean="0">
                <a:solidFill>
                  <a:srgbClr val="FF0000"/>
                </a:solidFill>
              </a:rPr>
              <a:t>boiled</a:t>
            </a:r>
            <a:r>
              <a:rPr lang="sl-SI" altLang="en-US" sz="1600" dirty="0" smtClean="0">
                <a:solidFill>
                  <a:srgbClr val="FF0000"/>
                </a:solidFill>
              </a:rPr>
              <a:t>  </a:t>
            </a:r>
            <a:br>
              <a:rPr lang="sl-SI" altLang="en-US" sz="1600" dirty="0" smtClean="0">
                <a:solidFill>
                  <a:srgbClr val="FF0000"/>
                </a:solidFill>
              </a:rPr>
            </a:br>
            <a:r>
              <a:rPr lang="sl-SI" altLang="en-US" sz="1600" dirty="0">
                <a:solidFill>
                  <a:srgbClr val="FF0000"/>
                </a:solidFill>
              </a:rPr>
              <a:t> </a:t>
            </a:r>
            <a:r>
              <a:rPr lang="sl-SI" altLang="en-US" sz="1600" dirty="0" smtClean="0">
                <a:solidFill>
                  <a:srgbClr val="FF0000"/>
                </a:solidFill>
              </a:rPr>
              <a:t>žganci </a:t>
            </a:r>
            <a:r>
              <a:rPr lang="sl-SI" altLang="en-US" sz="1600" dirty="0" err="1" smtClean="0">
                <a:solidFill>
                  <a:srgbClr val="FF0000"/>
                </a:solidFill>
              </a:rPr>
              <a:t>and</a:t>
            </a:r>
            <a:r>
              <a:rPr lang="sl-SI" altLang="en-US" sz="1600" dirty="0" smtClean="0">
                <a:solidFill>
                  <a:srgbClr val="FF0000"/>
                </a:solidFill>
              </a:rPr>
              <a:t> koroški</a:t>
            </a:r>
            <a:r>
              <a:rPr lang="sl-SI" altLang="en-US" sz="1600" dirty="0">
                <a:solidFill>
                  <a:srgbClr val="FF0000"/>
                </a:solidFill>
              </a:rPr>
              <a:t>” </a:t>
            </a:r>
            <a:r>
              <a:rPr lang="sl-SI" altLang="en-US" sz="1600" dirty="0" smtClean="0">
                <a:solidFill>
                  <a:srgbClr val="FF0000"/>
                </a:solidFill>
              </a:rPr>
              <a:t>žganci (like polenta), </a:t>
            </a:r>
            <a:br>
              <a:rPr lang="sl-SI" altLang="en-US" sz="1600" dirty="0" smtClean="0">
                <a:solidFill>
                  <a:srgbClr val="FF0000"/>
                </a:solidFill>
              </a:rPr>
            </a:br>
            <a:r>
              <a:rPr lang="sl-SI" altLang="en-US" sz="1600" dirty="0">
                <a:solidFill>
                  <a:srgbClr val="FF0000"/>
                </a:solidFill>
              </a:rPr>
              <a:t> </a:t>
            </a:r>
            <a:r>
              <a:rPr lang="sl-SI" altLang="en-US" sz="1600" dirty="0" err="1" smtClean="0">
                <a:solidFill>
                  <a:srgbClr val="FF0000"/>
                </a:solidFill>
              </a:rPr>
              <a:t>kačamak</a:t>
            </a:r>
            <a:r>
              <a:rPr lang="sl-SI" altLang="en-US" sz="1600" dirty="0" smtClean="0">
                <a:solidFill>
                  <a:srgbClr val="FF0000"/>
                </a:solidFill>
              </a:rPr>
              <a:t> in </a:t>
            </a:r>
            <a:r>
              <a:rPr lang="sl-SI" altLang="en-US" sz="1600" dirty="0" err="1" smtClean="0">
                <a:solidFill>
                  <a:srgbClr val="FF0000"/>
                </a:solidFill>
              </a:rPr>
              <a:t>Serbia</a:t>
            </a:r>
            <a:r>
              <a:rPr lang="sl-SI" altLang="en-US" sz="1600" dirty="0" smtClean="0">
                <a:solidFill>
                  <a:srgbClr val="FF0000"/>
                </a:solidFill>
              </a:rPr>
              <a:t> (polenta + </a:t>
            </a:r>
            <a:r>
              <a:rPr lang="sl-SI" altLang="en-US" sz="1600" dirty="0" err="1" smtClean="0">
                <a:solidFill>
                  <a:srgbClr val="FF0000"/>
                </a:solidFill>
              </a:rPr>
              <a:t>cottage</a:t>
            </a:r>
            <a:r>
              <a:rPr lang="sl-SI" altLang="en-US" sz="1600" dirty="0" smtClean="0">
                <a:solidFill>
                  <a:srgbClr val="FF0000"/>
                </a:solidFill>
              </a:rPr>
              <a:t> </a:t>
            </a:r>
            <a:r>
              <a:rPr lang="sl-SI" altLang="en-US" sz="1600" dirty="0" err="1" smtClean="0">
                <a:solidFill>
                  <a:srgbClr val="FF0000"/>
                </a:solidFill>
              </a:rPr>
              <a:t>cheese</a:t>
            </a:r>
            <a:r>
              <a:rPr lang="sl-SI" altLang="en-US" sz="1600" dirty="0" smtClean="0">
                <a:solidFill>
                  <a:srgbClr val="FF0000"/>
                </a:solidFill>
              </a:rPr>
              <a:t>)</a:t>
            </a:r>
            <a:br>
              <a:rPr lang="sl-SI" altLang="en-US" sz="1600" dirty="0" smtClean="0">
                <a:solidFill>
                  <a:srgbClr val="FF0000"/>
                </a:solidFill>
              </a:rPr>
            </a:br>
            <a:r>
              <a:rPr lang="sl-SI" altLang="en-US" sz="1600" dirty="0" smtClean="0">
                <a:solidFill>
                  <a:srgbClr val="FF0000"/>
                </a:solidFill>
              </a:rPr>
              <a:t> </a:t>
            </a:r>
            <a:r>
              <a:rPr lang="sl-SI" altLang="en-US" sz="1600" dirty="0" err="1" smtClean="0">
                <a:solidFill>
                  <a:srgbClr val="FF0000"/>
                </a:solidFill>
              </a:rPr>
              <a:t>buckwheat</a:t>
            </a:r>
            <a:r>
              <a:rPr lang="sl-SI" altLang="en-US" sz="1600" dirty="0" smtClean="0">
                <a:solidFill>
                  <a:srgbClr val="FF0000"/>
                </a:solidFill>
              </a:rPr>
              <a:t> </a:t>
            </a:r>
            <a:r>
              <a:rPr lang="sl-SI" altLang="en-US" sz="1600" dirty="0">
                <a:solidFill>
                  <a:srgbClr val="FF0000"/>
                </a:solidFill>
              </a:rPr>
              <a:t>štruklji </a:t>
            </a:r>
            <a:r>
              <a:rPr lang="sl-SI" altLang="en-US" sz="1600" dirty="0" smtClean="0">
                <a:solidFill>
                  <a:srgbClr val="FF0000"/>
                </a:solidFill>
              </a:rPr>
              <a:t> (</a:t>
            </a:r>
            <a:r>
              <a:rPr lang="sl-SI" altLang="en-US" sz="1600" dirty="0" err="1" smtClean="0">
                <a:solidFill>
                  <a:srgbClr val="FF0000"/>
                </a:solidFill>
              </a:rPr>
              <a:t>rools</a:t>
            </a:r>
            <a:r>
              <a:rPr lang="sl-SI" altLang="en-US" sz="1600" dirty="0">
                <a:solidFill>
                  <a:srgbClr val="FF0000"/>
                </a:solidFill>
              </a:rPr>
              <a:t>,</a:t>
            </a:r>
            <a:r>
              <a:rPr lang="sl-SI" altLang="en-US" sz="1600" dirty="0" smtClean="0">
                <a:solidFill>
                  <a:srgbClr val="FF0000"/>
                </a:solidFill>
              </a:rPr>
              <a:t>  </a:t>
            </a:r>
            <a:r>
              <a:rPr lang="sl-SI" altLang="en-US" sz="1600" dirty="0" err="1" smtClean="0">
                <a:solidFill>
                  <a:srgbClr val="FF0000"/>
                </a:solidFill>
              </a:rPr>
              <a:t>buckwheat</a:t>
            </a:r>
            <a:r>
              <a:rPr lang="sl-SI" altLang="en-US" sz="1600" dirty="0" smtClean="0">
                <a:solidFill>
                  <a:srgbClr val="FF0000"/>
                </a:solidFill>
              </a:rPr>
              <a:t> </a:t>
            </a:r>
            <a:r>
              <a:rPr lang="sl-SI" altLang="en-US" sz="1600" dirty="0">
                <a:solidFill>
                  <a:srgbClr val="FF0000"/>
                </a:solidFill>
              </a:rPr>
              <a:t>– </a:t>
            </a:r>
            <a:r>
              <a:rPr lang="sl-SI" altLang="en-US" sz="1600" dirty="0" err="1" smtClean="0">
                <a:solidFill>
                  <a:srgbClr val="FF0000"/>
                </a:solidFill>
              </a:rPr>
              <a:t>cottage</a:t>
            </a:r>
            <a:r>
              <a:rPr lang="sl-SI" altLang="en-US" sz="1600" dirty="0" smtClean="0">
                <a:solidFill>
                  <a:srgbClr val="FF0000"/>
                </a:solidFill>
              </a:rPr>
              <a:t> </a:t>
            </a:r>
            <a:r>
              <a:rPr lang="sl-SI" altLang="en-US" sz="1600" dirty="0" err="1">
                <a:solidFill>
                  <a:srgbClr val="FF0000"/>
                </a:solidFill>
              </a:rPr>
              <a:t>c</a:t>
            </a:r>
            <a:r>
              <a:rPr lang="sl-SI" altLang="en-US" sz="1600" dirty="0" err="1" smtClean="0">
                <a:solidFill>
                  <a:srgbClr val="FF0000"/>
                </a:solidFill>
              </a:rPr>
              <a:t>hesse</a:t>
            </a:r>
            <a:r>
              <a:rPr lang="sl-SI" altLang="en-US" sz="1600" dirty="0" smtClean="0">
                <a:solidFill>
                  <a:srgbClr val="FF0000"/>
                </a:solidFill>
              </a:rPr>
              <a:t> pogača (</a:t>
            </a:r>
            <a:r>
              <a:rPr lang="sl-SI" altLang="en-US" sz="1600" dirty="0" err="1" smtClean="0">
                <a:solidFill>
                  <a:srgbClr val="FF0000"/>
                </a:solidFill>
              </a:rPr>
              <a:t>cake</a:t>
            </a:r>
            <a:r>
              <a:rPr lang="sl-SI" altLang="en-US" sz="1600" dirty="0" smtClean="0">
                <a:solidFill>
                  <a:srgbClr val="FF0000"/>
                </a:solidFill>
              </a:rPr>
              <a:t>)</a:t>
            </a:r>
            <a:r>
              <a:rPr lang="sl-SI" altLang="en-US" sz="1600" dirty="0">
                <a:solidFill>
                  <a:srgbClr val="FF0000"/>
                </a:solidFill>
              </a:rPr>
              <a:t/>
            </a:r>
            <a:br>
              <a:rPr lang="sl-SI" altLang="en-US" sz="1600" dirty="0">
                <a:solidFill>
                  <a:srgbClr val="FF0000"/>
                </a:solidFill>
              </a:rPr>
            </a:br>
            <a:r>
              <a:rPr lang="sl-SI" altLang="en-US" sz="1600" dirty="0">
                <a:solidFill>
                  <a:srgbClr val="FF0000"/>
                </a:solidFill>
              </a:rPr>
              <a:t> </a:t>
            </a:r>
            <a:r>
              <a:rPr lang="sl-SI" altLang="en-US" sz="1600" dirty="0" err="1" smtClean="0">
                <a:solidFill>
                  <a:srgbClr val="FF0000"/>
                </a:solidFill>
              </a:rPr>
              <a:t>bread</a:t>
            </a:r>
            <a:r>
              <a:rPr lang="sl-SI" altLang="en-US" sz="1600" dirty="0" smtClean="0">
                <a:solidFill>
                  <a:srgbClr val="FF0000"/>
                </a:solidFill>
              </a:rPr>
              <a:t> </a:t>
            </a:r>
            <a:r>
              <a:rPr lang="sl-SI" altLang="en-US" sz="1600" dirty="0" err="1" smtClean="0">
                <a:solidFill>
                  <a:srgbClr val="FF0000"/>
                </a:solidFill>
              </a:rPr>
              <a:t>from</a:t>
            </a:r>
            <a:r>
              <a:rPr lang="sl-SI" altLang="en-US" sz="1600" dirty="0" smtClean="0">
                <a:solidFill>
                  <a:srgbClr val="FF0000"/>
                </a:solidFill>
              </a:rPr>
              <a:t> </a:t>
            </a:r>
            <a:r>
              <a:rPr lang="sl-SI" altLang="en-US" sz="1600" dirty="0" err="1" smtClean="0">
                <a:solidFill>
                  <a:srgbClr val="FF0000"/>
                </a:solidFill>
              </a:rPr>
              <a:t>buckewheat</a:t>
            </a:r>
            <a:r>
              <a:rPr lang="sl-SI" altLang="en-US" sz="1600" dirty="0" smtClean="0">
                <a:solidFill>
                  <a:srgbClr val="FF0000"/>
                </a:solidFill>
              </a:rPr>
              <a:t> + </a:t>
            </a:r>
            <a:r>
              <a:rPr lang="sl-SI" altLang="en-US" sz="1600" dirty="0" err="1" smtClean="0">
                <a:solidFill>
                  <a:srgbClr val="FF0000"/>
                </a:solidFill>
              </a:rPr>
              <a:t>other</a:t>
            </a:r>
            <a:r>
              <a:rPr lang="sl-SI" altLang="en-US" sz="1600" dirty="0" smtClean="0">
                <a:solidFill>
                  <a:srgbClr val="FF0000"/>
                </a:solidFill>
              </a:rPr>
              <a:t> </a:t>
            </a:r>
            <a:r>
              <a:rPr lang="sl-SI" altLang="en-US" sz="1600" dirty="0" err="1" smtClean="0">
                <a:solidFill>
                  <a:srgbClr val="FF0000"/>
                </a:solidFill>
              </a:rPr>
              <a:t>cereales</a:t>
            </a:r>
            <a:r>
              <a:rPr lang="sl-SI" altLang="en-US" sz="1600" dirty="0" smtClean="0">
                <a:solidFill>
                  <a:srgbClr val="FF0000"/>
                </a:solidFill>
              </a:rPr>
              <a:t>, </a:t>
            </a:r>
            <a:r>
              <a:rPr lang="sl-SI" altLang="en-US" sz="1600" dirty="0" err="1" smtClean="0">
                <a:solidFill>
                  <a:srgbClr val="FF0000"/>
                </a:solidFill>
              </a:rPr>
              <a:t>buckweat</a:t>
            </a:r>
            <a:r>
              <a:rPr lang="sl-SI" altLang="en-US" sz="1600" dirty="0" smtClean="0">
                <a:solidFill>
                  <a:srgbClr val="FF0000"/>
                </a:solidFill>
              </a:rPr>
              <a:t> </a:t>
            </a:r>
            <a:r>
              <a:rPr lang="sl-SI" altLang="en-US" sz="1600" dirty="0" err="1" smtClean="0">
                <a:solidFill>
                  <a:srgbClr val="FF0000"/>
                </a:solidFill>
              </a:rPr>
              <a:t>groat</a:t>
            </a:r>
            <a:r>
              <a:rPr lang="sl-SI" altLang="en-US" sz="1600" dirty="0" smtClean="0">
                <a:solidFill>
                  <a:srgbClr val="FF0000"/>
                </a:solidFill>
              </a:rPr>
              <a:t>, soba </a:t>
            </a:r>
            <a:r>
              <a:rPr lang="sl-SI" altLang="en-US" sz="1600" dirty="0" err="1" smtClean="0">
                <a:solidFill>
                  <a:srgbClr val="FF0000"/>
                </a:solidFill>
              </a:rPr>
              <a:t>noodles</a:t>
            </a:r>
            <a:r>
              <a:rPr lang="sl-SI" altLang="en-US" sz="1600" dirty="0" smtClean="0">
                <a:solidFill>
                  <a:srgbClr val="FF0000"/>
                </a:solidFill>
              </a:rPr>
              <a:t>,…</a:t>
            </a:r>
            <a:endParaRPr lang="sl-SI" altLang="en-US" sz="1600" dirty="0">
              <a:solidFill>
                <a:srgbClr val="FF0000"/>
              </a:solidFill>
            </a:endParaRPr>
          </a:p>
        </p:txBody>
      </p:sp>
      <p:pic>
        <p:nvPicPr>
          <p:cNvPr id="44035" name="Picture 5" descr="327edf2c06fb1397f91c24601d370eb5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244" y="3561567"/>
            <a:ext cx="16811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pictures%5Cprogram%5C1%5C2007%5Cajdo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232" y="4098801"/>
            <a:ext cx="2554893" cy="204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bdf1a33d7346a2c434cb6445ba49b5fc_content_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25" y="4607169"/>
            <a:ext cx="2047875" cy="225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8acf955bd2953236963dd8e3fd73602b_blow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407" y="3561567"/>
            <a:ext cx="2663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descr="ajda seme"/>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6841332" y="916104"/>
            <a:ext cx="28813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3" descr="ajda socvetje"/>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1654176" y="916104"/>
            <a:ext cx="31321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Pravokotnik 8"/>
          <p:cNvSpPr>
            <a:spLocks noChangeArrowheads="1"/>
          </p:cNvSpPr>
          <p:nvPr/>
        </p:nvSpPr>
        <p:spPr bwMode="auto">
          <a:xfrm>
            <a:off x="1791312" y="300257"/>
            <a:ext cx="2714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err="1" smtClean="0">
                <a:solidFill>
                  <a:srgbClr val="0000FF"/>
                </a:solidFill>
                <a:latin typeface="Bradley Hand ITC" panose="03070402050302030203" pitchFamily="66" charset="0"/>
              </a:rPr>
              <a:t>Production</a:t>
            </a:r>
            <a:r>
              <a:rPr lang="sl-SI" altLang="en-US" sz="3200" b="1" dirty="0" smtClean="0">
                <a:solidFill>
                  <a:srgbClr val="0000FF"/>
                </a:solidFill>
                <a:latin typeface="Bradley Hand ITC" panose="03070402050302030203" pitchFamily="66" charset="0"/>
              </a:rPr>
              <a:t>?</a:t>
            </a:r>
            <a:endParaRPr lang="sl-SI" altLang="en-US" sz="3200" b="1" dirty="0">
              <a:solidFill>
                <a:srgbClr val="0000FF"/>
              </a:solidFill>
              <a:latin typeface="Bradley Hand ITC" panose="03070402050302030203" pitchFamily="66" charset="0"/>
            </a:endParaRPr>
          </a:p>
        </p:txBody>
      </p:sp>
      <p:sp>
        <p:nvSpPr>
          <p:cNvPr id="10" name="Pravokotnik 8"/>
          <p:cNvSpPr>
            <a:spLocks noChangeArrowheads="1"/>
          </p:cNvSpPr>
          <p:nvPr/>
        </p:nvSpPr>
        <p:spPr bwMode="auto">
          <a:xfrm>
            <a:off x="4726782" y="1702415"/>
            <a:ext cx="2714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err="1" smtClean="0">
                <a:solidFill>
                  <a:srgbClr val="0000FF"/>
                </a:solidFill>
                <a:latin typeface="Bradley Hand ITC" panose="03070402050302030203" pitchFamily="66" charset="0"/>
              </a:rPr>
              <a:t>Processing</a:t>
            </a:r>
            <a:r>
              <a:rPr lang="sl-SI" altLang="en-US" sz="3200" b="1" dirty="0" smtClean="0">
                <a:solidFill>
                  <a:srgbClr val="0000FF"/>
                </a:solidFill>
                <a:latin typeface="Bradley Hand ITC" panose="03070402050302030203" pitchFamily="66" charset="0"/>
              </a:rPr>
              <a:t>?</a:t>
            </a:r>
            <a:endParaRPr lang="sl-SI" altLang="en-US" sz="3200" b="1" dirty="0">
              <a:solidFill>
                <a:srgbClr val="0000FF"/>
              </a:solidFill>
              <a:latin typeface="Bradley Hand ITC" panose="03070402050302030203" pitchFamily="66" charset="0"/>
            </a:endParaRPr>
          </a:p>
        </p:txBody>
      </p:sp>
      <p:sp>
        <p:nvSpPr>
          <p:cNvPr id="11" name="Pravokotnik 8"/>
          <p:cNvSpPr>
            <a:spLocks noChangeArrowheads="1"/>
          </p:cNvSpPr>
          <p:nvPr/>
        </p:nvSpPr>
        <p:spPr bwMode="auto">
          <a:xfrm>
            <a:off x="9142413" y="3574188"/>
            <a:ext cx="2714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smtClean="0">
                <a:solidFill>
                  <a:srgbClr val="0000FF"/>
                </a:solidFill>
                <a:latin typeface="Bradley Hand ITC" panose="03070402050302030203" pitchFamily="66" charset="0"/>
              </a:rPr>
              <a:t>Marketing?</a:t>
            </a:r>
            <a:endParaRPr lang="sl-SI" altLang="en-US" sz="3200" b="1" dirty="0">
              <a:solidFill>
                <a:srgbClr val="0000FF"/>
              </a:solidFill>
              <a:latin typeface="Bradley Hand ITC" panose="03070402050302030203" pitchFamily="66" charset="0"/>
            </a:endParaRPr>
          </a:p>
        </p:txBody>
      </p:sp>
      <p:sp>
        <p:nvSpPr>
          <p:cNvPr id="12" name="Pravokotnik 8"/>
          <p:cNvSpPr>
            <a:spLocks noChangeArrowheads="1"/>
          </p:cNvSpPr>
          <p:nvPr/>
        </p:nvSpPr>
        <p:spPr bwMode="auto">
          <a:xfrm>
            <a:off x="689351" y="4092804"/>
            <a:ext cx="2714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err="1" smtClean="0">
                <a:solidFill>
                  <a:srgbClr val="0000FF"/>
                </a:solidFill>
                <a:latin typeface="Bradley Hand ITC" panose="03070402050302030203" pitchFamily="66" charset="0"/>
              </a:rPr>
              <a:t>Gastronomy</a:t>
            </a:r>
            <a:r>
              <a:rPr lang="sl-SI" altLang="en-US" sz="3200" b="1" dirty="0" smtClean="0">
                <a:solidFill>
                  <a:srgbClr val="0000FF"/>
                </a:solidFill>
                <a:latin typeface="Bradley Hand ITC" panose="03070402050302030203" pitchFamily="66" charset="0"/>
              </a:rPr>
              <a:t>?</a:t>
            </a:r>
            <a:endParaRPr lang="sl-SI" altLang="en-US" sz="3200" b="1" dirty="0">
              <a:solidFill>
                <a:srgbClr val="0000FF"/>
              </a:solidFill>
              <a:latin typeface="Bradley Hand ITC" panose="03070402050302030203" pitchFamily="66" charset="0"/>
            </a:endParaRPr>
          </a:p>
        </p:txBody>
      </p:sp>
      <p:sp>
        <p:nvSpPr>
          <p:cNvPr id="14" name="Pravokotnik 8"/>
          <p:cNvSpPr>
            <a:spLocks noChangeArrowheads="1"/>
          </p:cNvSpPr>
          <p:nvPr/>
        </p:nvSpPr>
        <p:spPr bwMode="auto">
          <a:xfrm>
            <a:off x="10408995" y="752090"/>
            <a:ext cx="136866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err="1" smtClean="0">
                <a:solidFill>
                  <a:srgbClr val="0000FF"/>
                </a:solidFill>
                <a:latin typeface="Bradley Hand ITC" panose="03070402050302030203" pitchFamily="66" charset="0"/>
              </a:rPr>
              <a:t>Health</a:t>
            </a:r>
            <a:r>
              <a:rPr lang="sl-SI" altLang="en-US" sz="3200" b="1" dirty="0" smtClean="0">
                <a:solidFill>
                  <a:srgbClr val="0000FF"/>
                </a:solidFill>
                <a:latin typeface="Bradley Hand ITC" panose="03070402050302030203" pitchFamily="66" charset="0"/>
              </a:rPr>
              <a:t> </a:t>
            </a:r>
            <a:r>
              <a:rPr lang="sl-SI" altLang="en-US" sz="3200" b="1" dirty="0" err="1" smtClean="0">
                <a:solidFill>
                  <a:srgbClr val="0000FF"/>
                </a:solidFill>
                <a:latin typeface="Bradley Hand ITC" panose="03070402050302030203" pitchFamily="66" charset="0"/>
              </a:rPr>
              <a:t>food</a:t>
            </a:r>
            <a:r>
              <a:rPr lang="sl-SI" altLang="en-US" sz="3200" b="1" dirty="0" smtClean="0">
                <a:solidFill>
                  <a:srgbClr val="0000FF"/>
                </a:solidFill>
                <a:latin typeface="Bradley Hand ITC" panose="03070402050302030203" pitchFamily="66" charset="0"/>
              </a:rPr>
              <a:t>?</a:t>
            </a:r>
            <a:endParaRPr lang="sl-SI" altLang="en-US" sz="3200" b="1" dirty="0">
              <a:solidFill>
                <a:srgbClr val="0000FF"/>
              </a:solidFill>
              <a:latin typeface="Bradley Hand ITC" panose="03070402050302030203" pitchFamily="66" charset="0"/>
            </a:endParaRPr>
          </a:p>
        </p:txBody>
      </p:sp>
    </p:spTree>
    <p:extLst>
      <p:ext uri="{BB962C8B-B14F-4D97-AF65-F5344CB8AC3E}">
        <p14:creationId xmlns:p14="http://schemas.microsoft.com/office/powerpoint/2010/main" val="2907165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19288" y="4632326"/>
            <a:ext cx="7581900" cy="2225675"/>
          </a:xfrm>
          <a:noFill/>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58788"/>
            <a:ext cx="6913562"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230439"/>
            <a:ext cx="69723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7"/>
          <p:cNvSpPr>
            <a:spLocks noChangeArrowheads="1"/>
          </p:cNvSpPr>
          <p:nvPr/>
        </p:nvSpPr>
        <p:spPr bwMode="auto">
          <a:xfrm>
            <a:off x="7248525" y="2133600"/>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1800" b="1">
                <a:solidFill>
                  <a:srgbClr val="FF0000"/>
                </a:solidFill>
              </a:rPr>
              <a:t>10%AFS</a:t>
            </a:r>
          </a:p>
        </p:txBody>
      </p:sp>
      <p:sp>
        <p:nvSpPr>
          <p:cNvPr id="68614" name="Rectangle 8"/>
          <p:cNvSpPr>
            <a:spLocks noChangeArrowheads="1"/>
          </p:cNvSpPr>
          <p:nvPr/>
        </p:nvSpPr>
        <p:spPr bwMode="auto">
          <a:xfrm>
            <a:off x="6024563" y="-39687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1800" b="1">
                <a:solidFill>
                  <a:srgbClr val="FF0000"/>
                </a:solidFill>
              </a:rPr>
              <a:t>10%AFS</a:t>
            </a:r>
          </a:p>
        </p:txBody>
      </p:sp>
      <p:sp>
        <p:nvSpPr>
          <p:cNvPr id="68615" name="Rectangle 9"/>
          <p:cNvSpPr>
            <a:spLocks noChangeArrowheads="1"/>
          </p:cNvSpPr>
          <p:nvPr/>
        </p:nvSpPr>
        <p:spPr bwMode="auto">
          <a:xfrm>
            <a:off x="6311900" y="458152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en-US" sz="1800" b="1">
                <a:solidFill>
                  <a:srgbClr val="FF0000"/>
                </a:solidFill>
              </a:rPr>
              <a:t>10%AFS</a:t>
            </a:r>
          </a:p>
        </p:txBody>
      </p:sp>
    </p:spTree>
    <p:extLst>
      <p:ext uri="{BB962C8B-B14F-4D97-AF65-F5344CB8AC3E}">
        <p14:creationId xmlns:p14="http://schemas.microsoft.com/office/powerpoint/2010/main" val="1111894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1810511" y="886968"/>
          <a:ext cx="9226296" cy="5806440"/>
        </p:xfrm>
        <a:graphic>
          <a:graphicData uri="http://schemas.openxmlformats.org/drawingml/2006/table">
            <a:tbl>
              <a:tblPr firstRow="1" firstCol="1" bandRow="1">
                <a:tableStyleId>{5C22544A-7EE6-4342-B048-85BDC9FD1C3A}</a:tableStyleId>
              </a:tblPr>
              <a:tblGrid>
                <a:gridCol w="4613148"/>
                <a:gridCol w="4613148"/>
              </a:tblGrid>
              <a:tr h="3081528">
                <a:tc>
                  <a:txBody>
                    <a:bodyPr/>
                    <a:lstStyle/>
                    <a:p>
                      <a:pPr>
                        <a:lnSpc>
                          <a:spcPct val="115000"/>
                        </a:lnSpc>
                        <a:spcAft>
                          <a:spcPts val="1000"/>
                        </a:spcAft>
                      </a:pPr>
                      <a:r>
                        <a:rPr lang="en-GB" sz="1400" dirty="0">
                          <a:effectLst/>
                        </a:rPr>
                        <a:t>STRENGHTS</a:t>
                      </a:r>
                    </a:p>
                    <a:p>
                      <a:pPr>
                        <a:lnSpc>
                          <a:spcPct val="115000"/>
                        </a:lnSpc>
                        <a:spcAft>
                          <a:spcPts val="1000"/>
                        </a:spcAft>
                      </a:pPr>
                      <a:r>
                        <a:rPr lang="en-GB" sz="1400" dirty="0">
                          <a:effectLst/>
                        </a:rPr>
                        <a:t>Rich crop rotation</a:t>
                      </a:r>
                    </a:p>
                    <a:p>
                      <a:pPr>
                        <a:lnSpc>
                          <a:spcPct val="115000"/>
                        </a:lnSpc>
                        <a:spcAft>
                          <a:spcPts val="1000"/>
                        </a:spcAft>
                      </a:pPr>
                      <a:r>
                        <a:rPr lang="en-GB" sz="1400" dirty="0">
                          <a:effectLst/>
                        </a:rPr>
                        <a:t>Less plant diseases, pests and weed populations</a:t>
                      </a:r>
                    </a:p>
                    <a:p>
                      <a:pPr>
                        <a:lnSpc>
                          <a:spcPct val="115000"/>
                        </a:lnSpc>
                        <a:spcAft>
                          <a:spcPts val="1000"/>
                        </a:spcAft>
                      </a:pPr>
                      <a:r>
                        <a:rPr lang="en-GB" sz="1400" dirty="0">
                          <a:effectLst/>
                        </a:rPr>
                        <a:t>No synthetic chemistry in process</a:t>
                      </a:r>
                    </a:p>
                    <a:p>
                      <a:pPr>
                        <a:lnSpc>
                          <a:spcPct val="115000"/>
                        </a:lnSpc>
                        <a:spcAft>
                          <a:spcPts val="1000"/>
                        </a:spcAft>
                      </a:pPr>
                      <a:r>
                        <a:rPr lang="en-GB" sz="1400" dirty="0">
                          <a:effectLst/>
                        </a:rPr>
                        <a:t>No transgenic plants </a:t>
                      </a:r>
                    </a:p>
                    <a:p>
                      <a:pPr>
                        <a:lnSpc>
                          <a:spcPct val="115000"/>
                        </a:lnSpc>
                        <a:spcAft>
                          <a:spcPts val="1000"/>
                        </a:spcAft>
                      </a:pPr>
                      <a:r>
                        <a:rPr lang="en-GB" sz="1400" dirty="0">
                          <a:effectLst/>
                        </a:rPr>
                        <a:t>More niche product</a:t>
                      </a:r>
                    </a:p>
                    <a:p>
                      <a:pPr>
                        <a:lnSpc>
                          <a:spcPct val="115000"/>
                        </a:lnSpc>
                        <a:spcAft>
                          <a:spcPts val="1000"/>
                        </a:spcAft>
                      </a:pPr>
                      <a:r>
                        <a:rPr lang="en-GB" sz="1400" dirty="0">
                          <a:effectLst/>
                        </a:rPr>
                        <a:t>Nutritional and healthy food</a:t>
                      </a:r>
                    </a:p>
                    <a:p>
                      <a:pPr>
                        <a:lnSpc>
                          <a:spcPct val="115000"/>
                        </a:lnSpc>
                        <a:spcAft>
                          <a:spcPts val="1000"/>
                        </a:spcAft>
                      </a:pPr>
                      <a:r>
                        <a:rPr lang="en-GB" sz="1400" dirty="0">
                          <a:effectLst/>
                        </a:rPr>
                        <a:t>Higher prices of products than conventional</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0154" marR="50154" marT="0" marB="0"/>
                </a:tc>
                <a:tc>
                  <a:txBody>
                    <a:bodyPr/>
                    <a:lstStyle/>
                    <a:p>
                      <a:pPr>
                        <a:lnSpc>
                          <a:spcPct val="115000"/>
                        </a:lnSpc>
                        <a:spcAft>
                          <a:spcPts val="1000"/>
                        </a:spcAft>
                      </a:pPr>
                      <a:r>
                        <a:rPr lang="en-GB" sz="1400" dirty="0">
                          <a:effectLst/>
                        </a:rPr>
                        <a:t>WEAKNESSES</a:t>
                      </a:r>
                    </a:p>
                    <a:p>
                      <a:pPr>
                        <a:lnSpc>
                          <a:spcPct val="115000"/>
                        </a:lnSpc>
                        <a:spcAft>
                          <a:spcPts val="1000"/>
                        </a:spcAft>
                      </a:pPr>
                      <a:r>
                        <a:rPr lang="en-GB" sz="1400" dirty="0">
                          <a:effectLst/>
                        </a:rPr>
                        <a:t>Loss of genetic materials</a:t>
                      </a:r>
                    </a:p>
                    <a:p>
                      <a:pPr>
                        <a:lnSpc>
                          <a:spcPct val="115000"/>
                        </a:lnSpc>
                        <a:spcAft>
                          <a:spcPts val="1000"/>
                        </a:spcAft>
                      </a:pPr>
                      <a:r>
                        <a:rPr lang="en-GB" sz="1400" dirty="0">
                          <a:effectLst/>
                        </a:rPr>
                        <a:t>Not well organized breeding</a:t>
                      </a:r>
                    </a:p>
                    <a:p>
                      <a:pPr>
                        <a:lnSpc>
                          <a:spcPct val="115000"/>
                        </a:lnSpc>
                        <a:spcAft>
                          <a:spcPts val="1000"/>
                        </a:spcAft>
                      </a:pPr>
                      <a:r>
                        <a:rPr lang="en-GB" sz="1400" dirty="0">
                          <a:effectLst/>
                        </a:rPr>
                        <a:t>In some cases bad adaptation to environment</a:t>
                      </a:r>
                    </a:p>
                    <a:p>
                      <a:pPr>
                        <a:lnSpc>
                          <a:spcPct val="115000"/>
                        </a:lnSpc>
                        <a:spcAft>
                          <a:spcPts val="1000"/>
                        </a:spcAft>
                      </a:pPr>
                      <a:r>
                        <a:rPr lang="en-GB" sz="1400" dirty="0">
                          <a:effectLst/>
                        </a:rPr>
                        <a:t>Lack of whole chain knowledge</a:t>
                      </a:r>
                    </a:p>
                    <a:p>
                      <a:pPr>
                        <a:lnSpc>
                          <a:spcPct val="115000"/>
                        </a:lnSpc>
                        <a:spcAft>
                          <a:spcPts val="1000"/>
                        </a:spcAft>
                      </a:pPr>
                      <a:r>
                        <a:rPr lang="en-GB" sz="1400" dirty="0">
                          <a:effectLst/>
                        </a:rPr>
                        <a:t>Lack of knowledge about nutritional and health value of products</a:t>
                      </a:r>
                    </a:p>
                    <a:p>
                      <a:pPr>
                        <a:lnSpc>
                          <a:spcPct val="115000"/>
                        </a:lnSpc>
                        <a:spcAft>
                          <a:spcPts val="1000"/>
                        </a:spcAft>
                      </a:pPr>
                      <a:r>
                        <a:rPr lang="en-GB" sz="1400" dirty="0">
                          <a:effectLst/>
                        </a:rPr>
                        <a:t>Less specialized mechanization than in conventional </a:t>
                      </a:r>
                      <a:r>
                        <a:rPr lang="en-GB" sz="1400" dirty="0" smtClean="0">
                          <a:effectLst/>
                        </a:rPr>
                        <a:t>production</a:t>
                      </a:r>
                      <a:endParaRPr lang="sl-SI" sz="1400" dirty="0" smtClean="0">
                        <a:effectLst/>
                      </a:endParaRPr>
                    </a:p>
                  </a:txBody>
                  <a:tcPr marL="50154" marR="50154" marT="0" marB="0"/>
                </a:tc>
              </a:tr>
              <a:tr h="2544509">
                <a:tc>
                  <a:txBody>
                    <a:bodyPr/>
                    <a:lstStyle/>
                    <a:p>
                      <a:pPr>
                        <a:lnSpc>
                          <a:spcPct val="115000"/>
                        </a:lnSpc>
                        <a:spcAft>
                          <a:spcPts val="1000"/>
                        </a:spcAft>
                      </a:pPr>
                      <a:r>
                        <a:rPr lang="en-GB" sz="1400" dirty="0" smtClean="0">
                          <a:effectLst/>
                        </a:rPr>
                        <a:t>OPPORTUNITIES</a:t>
                      </a:r>
                      <a:endParaRPr lang="en-GB" sz="1400" dirty="0">
                        <a:effectLst/>
                      </a:endParaRPr>
                    </a:p>
                    <a:p>
                      <a:pPr>
                        <a:lnSpc>
                          <a:spcPct val="115000"/>
                        </a:lnSpc>
                        <a:spcAft>
                          <a:spcPts val="1000"/>
                        </a:spcAft>
                      </a:pPr>
                      <a:r>
                        <a:rPr lang="en-GB" sz="1400" dirty="0">
                          <a:effectLst/>
                        </a:rPr>
                        <a:t>Les risks with sell prices</a:t>
                      </a:r>
                    </a:p>
                    <a:p>
                      <a:pPr>
                        <a:lnSpc>
                          <a:spcPct val="115000"/>
                        </a:lnSpc>
                        <a:spcAft>
                          <a:spcPts val="1000"/>
                        </a:spcAft>
                      </a:pPr>
                      <a:r>
                        <a:rPr lang="en-GB" sz="1400" dirty="0">
                          <a:effectLst/>
                        </a:rPr>
                        <a:t>Increasing employment</a:t>
                      </a:r>
                    </a:p>
                    <a:p>
                      <a:pPr>
                        <a:lnSpc>
                          <a:spcPct val="115000"/>
                        </a:lnSpc>
                        <a:spcAft>
                          <a:spcPts val="1000"/>
                        </a:spcAft>
                      </a:pPr>
                      <a:r>
                        <a:rPr lang="en-GB" sz="1400" dirty="0">
                          <a:effectLst/>
                        </a:rPr>
                        <a:t>Organize production whole chain (from seed to sell the product)</a:t>
                      </a:r>
                    </a:p>
                    <a:p>
                      <a:pPr>
                        <a:lnSpc>
                          <a:spcPct val="115000"/>
                        </a:lnSpc>
                        <a:spcAft>
                          <a:spcPts val="1000"/>
                        </a:spcAft>
                      </a:pPr>
                      <a:r>
                        <a:rPr lang="en-GB" sz="1400" dirty="0">
                          <a:effectLst/>
                        </a:rPr>
                        <a:t>Increasing production of diverse food</a:t>
                      </a:r>
                    </a:p>
                    <a:p>
                      <a:pPr>
                        <a:lnSpc>
                          <a:spcPct val="115000"/>
                        </a:lnSpc>
                        <a:spcAft>
                          <a:spcPts val="1000"/>
                        </a:spcAft>
                      </a:pPr>
                      <a:r>
                        <a:rPr lang="en-GB" sz="1400" dirty="0">
                          <a:effectLst/>
                        </a:rPr>
                        <a:t>Development of new tastes by consumers</a:t>
                      </a:r>
                    </a:p>
                    <a:p>
                      <a:pPr>
                        <a:lnSpc>
                          <a:spcPct val="115000"/>
                        </a:lnSpc>
                        <a:spcAft>
                          <a:spcPts val="1000"/>
                        </a:spcAft>
                      </a:pPr>
                      <a:r>
                        <a:rPr lang="en-GB" sz="1400" dirty="0">
                          <a:effectLst/>
                        </a:rPr>
                        <a:t>New trading possibilities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0154" marR="50154" marT="0" marB="0"/>
                </a:tc>
                <a:tc>
                  <a:txBody>
                    <a:bodyPr/>
                    <a:lstStyle/>
                    <a:p>
                      <a:pPr>
                        <a:lnSpc>
                          <a:spcPct val="115000"/>
                        </a:lnSpc>
                        <a:spcAft>
                          <a:spcPts val="1000"/>
                        </a:spcAft>
                      </a:pPr>
                      <a:r>
                        <a:rPr lang="en-GB" sz="1400" b="1" dirty="0" smtClean="0">
                          <a:effectLst/>
                        </a:rPr>
                        <a:t>THREATS</a:t>
                      </a:r>
                      <a:endParaRPr lang="en-GB" sz="1400" b="1" dirty="0">
                        <a:effectLst/>
                      </a:endParaRPr>
                    </a:p>
                    <a:p>
                      <a:pPr>
                        <a:lnSpc>
                          <a:spcPct val="115000"/>
                        </a:lnSpc>
                        <a:spcAft>
                          <a:spcPts val="1000"/>
                        </a:spcAft>
                      </a:pPr>
                      <a:r>
                        <a:rPr lang="en-GB" sz="1400" b="1" dirty="0">
                          <a:effectLst/>
                        </a:rPr>
                        <a:t>Low yields</a:t>
                      </a:r>
                    </a:p>
                    <a:p>
                      <a:pPr>
                        <a:lnSpc>
                          <a:spcPct val="115000"/>
                        </a:lnSpc>
                        <a:spcAft>
                          <a:spcPts val="1000"/>
                        </a:spcAft>
                      </a:pPr>
                      <a:r>
                        <a:rPr lang="en-GB" sz="1400" b="1" dirty="0">
                          <a:effectLst/>
                        </a:rPr>
                        <a:t>Unknown products as a food</a:t>
                      </a:r>
                    </a:p>
                    <a:p>
                      <a:pPr>
                        <a:lnSpc>
                          <a:spcPct val="115000"/>
                        </a:lnSpc>
                        <a:spcAft>
                          <a:spcPts val="1000"/>
                        </a:spcAft>
                      </a:pPr>
                      <a:r>
                        <a:rPr lang="en-GB" sz="1400" b="1" dirty="0">
                          <a:effectLst/>
                        </a:rPr>
                        <a:t>Opposition  from intensive sector and multinational corporations </a:t>
                      </a:r>
                    </a:p>
                    <a:p>
                      <a:pPr>
                        <a:lnSpc>
                          <a:spcPct val="115000"/>
                        </a:lnSpc>
                        <a:spcAft>
                          <a:spcPts val="100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0154" marR="50154" marT="0" marB="0"/>
                </a:tc>
              </a:tr>
            </a:tbl>
          </a:graphicData>
        </a:graphic>
      </p:graphicFrame>
      <p:sp>
        <p:nvSpPr>
          <p:cNvPr id="6" name="Pravokotnik 5"/>
          <p:cNvSpPr/>
          <p:nvPr/>
        </p:nvSpPr>
        <p:spPr>
          <a:xfrm>
            <a:off x="1719073" y="170955"/>
            <a:ext cx="9912096" cy="1282402"/>
          </a:xfrm>
          <a:prstGeom prst="rect">
            <a:avLst/>
          </a:prstGeom>
        </p:spPr>
        <p:txBody>
          <a:bodyPr wrap="square">
            <a:spAutoFit/>
          </a:bodyPr>
          <a:lstStyle/>
          <a:p>
            <a:pPr>
              <a:lnSpc>
                <a:spcPct val="115000"/>
              </a:lnSpc>
              <a:spcAft>
                <a:spcPts val="1000"/>
              </a:spcAft>
            </a:pPr>
            <a:r>
              <a:rPr lang="en-GB" sz="1600" b="1" dirty="0">
                <a:latin typeface="Palatino Linotype" panose="02040502050505030304" pitchFamily="18" charset="0"/>
                <a:ea typeface="Times New Roman" panose="02020603050405020304" pitchFamily="18" charset="0"/>
                <a:cs typeface="Times New Roman" panose="02020603050405020304" pitchFamily="18" charset="0"/>
              </a:rPr>
              <a:t>Table 2: SWOT analyses of crop rotations with more underutilized crops on main agronomic, social and economic </a:t>
            </a:r>
            <a:r>
              <a:rPr lang="en-GB" sz="1600" b="1" dirty="0" smtClean="0">
                <a:latin typeface="Palatino Linotype" panose="02040502050505030304" pitchFamily="18" charset="0"/>
                <a:ea typeface="Times New Roman" panose="02020603050405020304" pitchFamily="18" charset="0"/>
                <a:cs typeface="Times New Roman" panose="02020603050405020304" pitchFamily="18" charset="0"/>
              </a:rPr>
              <a:t>parameters</a:t>
            </a:r>
            <a:r>
              <a:rPr lang="sl-SI" sz="1600" b="1" dirty="0">
                <a:latin typeface="Palatino Linotype" panose="02040502050505030304" pitchFamily="18" charset="0"/>
                <a:ea typeface="Times New Roman" panose="02020603050405020304" pitchFamily="18" charset="0"/>
                <a:cs typeface="Times New Roman" panose="02020603050405020304" pitchFamily="18" charset="0"/>
              </a:rPr>
              <a:t>  </a:t>
            </a:r>
            <a:r>
              <a:rPr lang="sl-SI" sz="900" dirty="0"/>
              <a:t>In: B</a:t>
            </a:r>
            <a:r>
              <a:rPr lang="en-GB" sz="900" dirty="0"/>
              <a:t>AVEC, Franc, LISEC, Urška, BAVEC, Martina. Importance of underutilized field crops for increasing functional biodiversity : Chapter 18. V: ŞEN, </a:t>
            </a:r>
            <a:r>
              <a:rPr lang="en-GB" sz="900" dirty="0" err="1"/>
              <a:t>Bülent</a:t>
            </a:r>
            <a:r>
              <a:rPr lang="en-GB" sz="900" dirty="0"/>
              <a:t> (</a:t>
            </a:r>
            <a:r>
              <a:rPr lang="en-GB" sz="900" dirty="0" err="1"/>
              <a:t>ur</a:t>
            </a:r>
            <a:r>
              <a:rPr lang="en-GB" sz="900" dirty="0"/>
              <a:t>.), GRILLO, Oscar (</a:t>
            </a:r>
            <a:r>
              <a:rPr lang="en-GB" sz="900" dirty="0" err="1"/>
              <a:t>ur</a:t>
            </a:r>
            <a:r>
              <a:rPr lang="en-GB" sz="900" dirty="0"/>
              <a:t>.). </a:t>
            </a:r>
            <a:r>
              <a:rPr lang="en-GB" sz="900" i="1" dirty="0"/>
              <a:t>Selected studies in biodiversity</a:t>
            </a:r>
            <a:r>
              <a:rPr lang="en-GB" sz="900" dirty="0"/>
              <a:t>. London, UK: </a:t>
            </a:r>
            <a:r>
              <a:rPr lang="en-GB" sz="900" dirty="0" err="1"/>
              <a:t>IntechOpen</a:t>
            </a:r>
            <a:r>
              <a:rPr lang="en-GB" sz="900" dirty="0"/>
              <a:t>. cop. 2018, str. 377-388</a:t>
            </a:r>
            <a:endParaRPr lang="en-GB" sz="900" b="1" dirty="0">
              <a:latin typeface="Andalus" panose="02020603050405020304" pitchFamily="18" charset="-78"/>
              <a:ea typeface="Times New Roman" panose="02020603050405020304" pitchFamily="18" charset="0"/>
              <a:cs typeface="Andalus" panose="02020603050405020304" pitchFamily="18" charset="-78"/>
            </a:endParaRPr>
          </a:p>
          <a:p>
            <a:pPr>
              <a:lnSpc>
                <a:spcPct val="115000"/>
              </a:lnSpc>
              <a:spcAft>
                <a:spcPts val="1000"/>
              </a:spcAft>
            </a:pPr>
            <a:endParaRPr lang="en-GB"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169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1965957" y="1858010"/>
          <a:ext cx="9317738" cy="4852243"/>
        </p:xfrm>
        <a:graphic>
          <a:graphicData uri="http://schemas.openxmlformats.org/drawingml/2006/table">
            <a:tbl>
              <a:tblPr firstRow="1" firstCol="1" bandRow="1">
                <a:tableStyleId>{5C22544A-7EE6-4342-B048-85BDC9FD1C3A}</a:tableStyleId>
              </a:tblPr>
              <a:tblGrid>
                <a:gridCol w="4892043"/>
                <a:gridCol w="4425695"/>
              </a:tblGrid>
              <a:tr h="2689779">
                <a:tc>
                  <a:txBody>
                    <a:bodyPr/>
                    <a:lstStyle/>
                    <a:p>
                      <a:pPr>
                        <a:lnSpc>
                          <a:spcPct val="115000"/>
                        </a:lnSpc>
                        <a:spcAft>
                          <a:spcPts val="1000"/>
                        </a:spcAft>
                      </a:pPr>
                      <a:r>
                        <a:rPr lang="en-GB" sz="1400" dirty="0">
                          <a:effectLst/>
                        </a:rPr>
                        <a:t>STRENGHTS</a:t>
                      </a:r>
                    </a:p>
                    <a:p>
                      <a:pPr>
                        <a:lnSpc>
                          <a:spcPct val="115000"/>
                        </a:lnSpc>
                        <a:spcAft>
                          <a:spcPts val="1000"/>
                        </a:spcAft>
                      </a:pPr>
                      <a:r>
                        <a:rPr lang="en-GB" sz="1400" dirty="0">
                          <a:effectLst/>
                        </a:rPr>
                        <a:t>Increasing usable crops in the fields</a:t>
                      </a:r>
                    </a:p>
                    <a:p>
                      <a:pPr>
                        <a:lnSpc>
                          <a:spcPct val="115000"/>
                        </a:lnSpc>
                        <a:spcAft>
                          <a:spcPts val="1000"/>
                        </a:spcAft>
                      </a:pPr>
                      <a:r>
                        <a:rPr lang="en-GB" sz="1400" dirty="0">
                          <a:effectLst/>
                        </a:rPr>
                        <a:t>Natural populations of predators and pests, natural regulation of plant diseases  and weed populations</a:t>
                      </a:r>
                    </a:p>
                    <a:p>
                      <a:pPr>
                        <a:lnSpc>
                          <a:spcPct val="115000"/>
                        </a:lnSpc>
                        <a:spcAft>
                          <a:spcPts val="1000"/>
                        </a:spcAft>
                      </a:pPr>
                      <a:r>
                        <a:rPr lang="en-GB" sz="1400" dirty="0">
                          <a:effectLst/>
                        </a:rPr>
                        <a:t>Increasing pollinator plants  </a:t>
                      </a:r>
                    </a:p>
                    <a:p>
                      <a:pPr>
                        <a:lnSpc>
                          <a:spcPct val="115000"/>
                        </a:lnSpc>
                        <a:spcAft>
                          <a:spcPts val="1000"/>
                        </a:spcAft>
                      </a:pPr>
                      <a:r>
                        <a:rPr lang="en-GB" sz="1400" dirty="0">
                          <a:effectLst/>
                        </a:rPr>
                        <a:t>Green covered field during longer period</a:t>
                      </a:r>
                    </a:p>
                    <a:p>
                      <a:pPr>
                        <a:lnSpc>
                          <a:spcPct val="115000"/>
                        </a:lnSpc>
                        <a:spcAft>
                          <a:spcPts val="1000"/>
                        </a:spcAft>
                      </a:pPr>
                      <a:r>
                        <a:rPr lang="en-GB" sz="1400" dirty="0">
                          <a:effectLst/>
                        </a:rPr>
                        <a:t>More plant rests with different effects on the soil cycles</a:t>
                      </a:r>
                    </a:p>
                    <a:p>
                      <a:pPr>
                        <a:lnSpc>
                          <a:spcPct val="115000"/>
                        </a:lnSpc>
                        <a:spcAft>
                          <a:spcPts val="1000"/>
                        </a:spcAft>
                      </a:pPr>
                      <a:r>
                        <a:rPr lang="en-GB" sz="1400" dirty="0">
                          <a:effectLst/>
                        </a:rPr>
                        <a:t>More microorganisms in the soil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758" marR="54758" marT="0" marB="0"/>
                </a:tc>
                <a:tc>
                  <a:txBody>
                    <a:bodyPr/>
                    <a:lstStyle/>
                    <a:p>
                      <a:pPr>
                        <a:lnSpc>
                          <a:spcPct val="115000"/>
                        </a:lnSpc>
                        <a:spcAft>
                          <a:spcPts val="1000"/>
                        </a:spcAft>
                      </a:pPr>
                      <a:r>
                        <a:rPr lang="en-GB" sz="1400" dirty="0">
                          <a:effectLst/>
                        </a:rPr>
                        <a:t>WEAKNESSES</a:t>
                      </a:r>
                    </a:p>
                    <a:p>
                      <a:pPr>
                        <a:lnSpc>
                          <a:spcPct val="115000"/>
                        </a:lnSpc>
                        <a:spcAft>
                          <a:spcPts val="1000"/>
                        </a:spcAft>
                      </a:pPr>
                      <a:r>
                        <a:rPr lang="en-GB" sz="1400" dirty="0">
                          <a:effectLst/>
                        </a:rPr>
                        <a:t>Bad organized breeding and gene banks exploitation</a:t>
                      </a:r>
                    </a:p>
                    <a:p>
                      <a:pPr>
                        <a:lnSpc>
                          <a:spcPct val="115000"/>
                        </a:lnSpc>
                        <a:spcAft>
                          <a:spcPts val="1000"/>
                        </a:spcAft>
                      </a:pPr>
                      <a:r>
                        <a:rPr lang="en-GB" sz="1400" dirty="0">
                          <a:effectLst/>
                        </a:rPr>
                        <a:t>Bad genetic adaptation to growing conditions</a:t>
                      </a:r>
                    </a:p>
                    <a:p>
                      <a:pPr>
                        <a:lnSpc>
                          <a:spcPct val="115000"/>
                        </a:lnSpc>
                        <a:spcAft>
                          <a:spcPts val="100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758" marR="54758" marT="0" marB="0"/>
                </a:tc>
              </a:tr>
              <a:tr h="2127331">
                <a:tc>
                  <a:txBody>
                    <a:bodyPr/>
                    <a:lstStyle/>
                    <a:p>
                      <a:pPr>
                        <a:lnSpc>
                          <a:spcPct val="115000"/>
                        </a:lnSpc>
                        <a:spcAft>
                          <a:spcPts val="1000"/>
                        </a:spcAft>
                      </a:pPr>
                      <a:r>
                        <a:rPr lang="en-GB" sz="1400" dirty="0">
                          <a:effectLst/>
                        </a:rPr>
                        <a:t> </a:t>
                      </a:r>
                      <a:endParaRPr lang="sl-SI" sz="1400" dirty="0" smtClean="0">
                        <a:effectLst/>
                      </a:endParaRPr>
                    </a:p>
                    <a:p>
                      <a:pPr>
                        <a:lnSpc>
                          <a:spcPct val="115000"/>
                        </a:lnSpc>
                        <a:spcAft>
                          <a:spcPts val="1000"/>
                        </a:spcAft>
                      </a:pPr>
                      <a:r>
                        <a:rPr lang="en-GB" sz="1400" dirty="0" smtClean="0">
                          <a:effectLst/>
                        </a:rPr>
                        <a:t>OPPORTUNITIES</a:t>
                      </a:r>
                      <a:endParaRPr lang="en-GB" sz="1400" dirty="0">
                        <a:effectLst/>
                      </a:endParaRPr>
                    </a:p>
                    <a:p>
                      <a:pPr>
                        <a:lnSpc>
                          <a:spcPct val="115000"/>
                        </a:lnSpc>
                        <a:spcAft>
                          <a:spcPts val="1000"/>
                        </a:spcAft>
                      </a:pPr>
                      <a:r>
                        <a:rPr lang="en-GB" sz="1400" dirty="0">
                          <a:effectLst/>
                        </a:rPr>
                        <a:t>Preservation of honey bees </a:t>
                      </a:r>
                    </a:p>
                    <a:p>
                      <a:pPr>
                        <a:lnSpc>
                          <a:spcPct val="115000"/>
                        </a:lnSpc>
                        <a:spcAft>
                          <a:spcPts val="1000"/>
                        </a:spcAft>
                      </a:pPr>
                      <a:r>
                        <a:rPr lang="en-GB" sz="1400" dirty="0">
                          <a:effectLst/>
                        </a:rPr>
                        <a:t>Increasing soil organic matter and available nutrients </a:t>
                      </a:r>
                    </a:p>
                    <a:p>
                      <a:pPr>
                        <a:lnSpc>
                          <a:spcPct val="115000"/>
                        </a:lnSpc>
                        <a:spcAft>
                          <a:spcPts val="1000"/>
                        </a:spcAft>
                      </a:pPr>
                      <a:r>
                        <a:rPr lang="en-GB" sz="1400" dirty="0">
                          <a:effectLst/>
                        </a:rPr>
                        <a:t>Symbiotic N fixation with legumes in crop rotation</a:t>
                      </a:r>
                    </a:p>
                    <a:p>
                      <a:pPr>
                        <a:lnSpc>
                          <a:spcPct val="115000"/>
                        </a:lnSpc>
                        <a:spcAft>
                          <a:spcPts val="1000"/>
                        </a:spcAft>
                      </a:pPr>
                      <a:r>
                        <a:rPr lang="en-GB" sz="1400" dirty="0">
                          <a:effectLst/>
                        </a:rPr>
                        <a: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758" marR="54758" marT="0" marB="0"/>
                </a:tc>
                <a:tc>
                  <a:txBody>
                    <a:bodyPr/>
                    <a:lstStyle/>
                    <a:p>
                      <a:pPr>
                        <a:lnSpc>
                          <a:spcPct val="115000"/>
                        </a:lnSpc>
                        <a:spcAft>
                          <a:spcPts val="1000"/>
                        </a:spcAft>
                      </a:pPr>
                      <a:endParaRPr lang="sl-SI" sz="1400" dirty="0" smtClean="0">
                        <a:effectLst/>
                      </a:endParaRPr>
                    </a:p>
                    <a:p>
                      <a:pPr>
                        <a:lnSpc>
                          <a:spcPct val="115000"/>
                        </a:lnSpc>
                        <a:spcAft>
                          <a:spcPts val="1000"/>
                        </a:spcAft>
                      </a:pPr>
                      <a:r>
                        <a:rPr lang="en-GB" sz="1400" dirty="0" smtClean="0">
                          <a:effectLst/>
                        </a:rPr>
                        <a:t> </a:t>
                      </a:r>
                      <a:r>
                        <a:rPr lang="en-GB" sz="1400" b="1" dirty="0" smtClean="0">
                          <a:effectLst/>
                        </a:rPr>
                        <a:t>THREATS</a:t>
                      </a:r>
                      <a:endParaRPr lang="en-GB" sz="1400" b="1" dirty="0">
                        <a:effectLst/>
                      </a:endParaRPr>
                    </a:p>
                    <a:p>
                      <a:pPr>
                        <a:lnSpc>
                          <a:spcPct val="115000"/>
                        </a:lnSpc>
                        <a:spcAft>
                          <a:spcPts val="1000"/>
                        </a:spcAft>
                      </a:pPr>
                      <a:r>
                        <a:rPr lang="en-GB" sz="1400" b="1" dirty="0">
                          <a:effectLst/>
                        </a:rPr>
                        <a:t>Misunderstanding of policy makers about biodiversity benefits for support</a:t>
                      </a:r>
                    </a:p>
                    <a:p>
                      <a:pPr>
                        <a:lnSpc>
                          <a:spcPct val="115000"/>
                        </a:lnSpc>
                        <a:spcAft>
                          <a:spcPts val="1000"/>
                        </a:spcAft>
                      </a:pPr>
                      <a:r>
                        <a:rPr lang="en-GB" sz="1400" b="1" dirty="0">
                          <a:effectLst/>
                        </a:rPr>
                        <a:t>Use underutilized crops just for genetic modification of plants</a:t>
                      </a:r>
                      <a:endParaRPr lang="en-GB"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4758" marR="54758" marT="0" marB="0"/>
                </a:tc>
              </a:tr>
            </a:tbl>
          </a:graphicData>
        </a:graphic>
      </p:graphicFrame>
      <p:sp>
        <p:nvSpPr>
          <p:cNvPr id="3" name="Pravokotnik 2"/>
          <p:cNvSpPr/>
          <p:nvPr/>
        </p:nvSpPr>
        <p:spPr>
          <a:xfrm>
            <a:off x="2069591" y="558829"/>
            <a:ext cx="9214103" cy="984885"/>
          </a:xfrm>
          <a:prstGeom prst="rect">
            <a:avLst/>
          </a:prstGeom>
        </p:spPr>
        <p:txBody>
          <a:bodyPr wrap="square">
            <a:spAutoFit/>
          </a:bodyPr>
          <a:lstStyle/>
          <a:p>
            <a:r>
              <a:rPr lang="en-GB" b="1" dirty="0">
                <a:latin typeface="Palatino Linotype" panose="02040502050505030304" pitchFamily="18" charset="0"/>
                <a:ea typeface="Times New Roman" panose="02020603050405020304" pitchFamily="18" charset="0"/>
                <a:cs typeface="Times New Roman" panose="02020603050405020304" pitchFamily="18" charset="0"/>
              </a:rPr>
              <a:t>Table 3: SWOT analyses of functional biodiversity of underutilized crops in total agricultural </a:t>
            </a:r>
            <a:r>
              <a:rPr lang="en-GB" b="1" dirty="0" smtClean="0">
                <a:latin typeface="Palatino Linotype" panose="02040502050505030304" pitchFamily="18" charset="0"/>
                <a:ea typeface="Times New Roman" panose="02020603050405020304" pitchFamily="18" charset="0"/>
                <a:cs typeface="Times New Roman" panose="02020603050405020304" pitchFamily="18" charset="0"/>
              </a:rPr>
              <a:t>biodiversity</a:t>
            </a:r>
            <a:r>
              <a:rPr lang="sl-SI" b="1" dirty="0" smtClean="0">
                <a:latin typeface="Palatino Linotype" panose="02040502050505030304" pitchFamily="18" charset="0"/>
                <a:ea typeface="Times New Roman" panose="02020603050405020304" pitchFamily="18" charset="0"/>
                <a:cs typeface="Times New Roman" panose="02020603050405020304" pitchFamily="18" charset="0"/>
              </a:rPr>
              <a:t>. </a:t>
            </a:r>
            <a:r>
              <a:rPr lang="sl-SI" sz="1100" dirty="0"/>
              <a:t>I</a:t>
            </a:r>
            <a:r>
              <a:rPr lang="sl-SI" sz="1100" dirty="0" smtClean="0"/>
              <a:t>n: B</a:t>
            </a:r>
            <a:r>
              <a:rPr lang="en-GB" sz="1100" dirty="0" smtClean="0"/>
              <a:t>AVEC</a:t>
            </a:r>
            <a:r>
              <a:rPr lang="en-GB" sz="1100" dirty="0"/>
              <a:t>, Franc, LISEC, Urška, BAVEC, Martina. Importance of underutilized field crops for increasing functional biodiversity : Chapter 18. V: ŞEN, </a:t>
            </a:r>
            <a:r>
              <a:rPr lang="en-GB" sz="1100" dirty="0" err="1"/>
              <a:t>Bülent</a:t>
            </a:r>
            <a:r>
              <a:rPr lang="en-GB" sz="1100" dirty="0"/>
              <a:t> (</a:t>
            </a:r>
            <a:r>
              <a:rPr lang="en-GB" sz="1100" dirty="0" err="1"/>
              <a:t>ur</a:t>
            </a:r>
            <a:r>
              <a:rPr lang="en-GB" sz="1100" dirty="0"/>
              <a:t>.), GRILLO, Oscar (</a:t>
            </a:r>
            <a:r>
              <a:rPr lang="en-GB" sz="1100" dirty="0" err="1"/>
              <a:t>ur</a:t>
            </a:r>
            <a:r>
              <a:rPr lang="en-GB" sz="1100" dirty="0"/>
              <a:t>.). </a:t>
            </a:r>
            <a:r>
              <a:rPr lang="en-GB" sz="1100" i="1" dirty="0"/>
              <a:t>Selected studies in biodiversity</a:t>
            </a:r>
            <a:r>
              <a:rPr lang="en-GB" sz="1100" dirty="0"/>
              <a:t>. London, UK: </a:t>
            </a:r>
            <a:r>
              <a:rPr lang="en-GB" sz="1100" dirty="0" err="1"/>
              <a:t>IntechOpen</a:t>
            </a:r>
            <a:r>
              <a:rPr lang="en-GB" sz="1100" dirty="0"/>
              <a:t>. cop. 2018, str. 377-388</a:t>
            </a:r>
            <a:endParaRPr lang="en-GB" sz="1100" b="1" dirty="0">
              <a:effectLst/>
              <a:latin typeface="Andalus" panose="02020603050405020304" pitchFamily="18" charset="-78"/>
              <a:ea typeface="Times New Roman" panose="02020603050405020304" pitchFamily="18" charset="0"/>
              <a:cs typeface="Andalus" panose="02020603050405020304" pitchFamily="18" charset="-78"/>
            </a:endParaRPr>
          </a:p>
        </p:txBody>
      </p:sp>
    </p:spTree>
    <p:extLst>
      <p:ext uri="{BB962C8B-B14F-4D97-AF65-F5344CB8AC3E}">
        <p14:creationId xmlns:p14="http://schemas.microsoft.com/office/powerpoint/2010/main" val="2243287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040572" y="505968"/>
            <a:ext cx="8915400" cy="5638800"/>
          </a:xfrm>
        </p:spPr>
        <p:txBody>
          <a:bodyPr>
            <a:normAutofit fontScale="85000" lnSpcReduction="20000"/>
          </a:bodyPr>
          <a:lstStyle/>
          <a:p>
            <a:r>
              <a:rPr lang="en-GB" sz="3000" b="1" dirty="0"/>
              <a:t>Importance of underutilized field crops for increasing </a:t>
            </a:r>
            <a:r>
              <a:rPr lang="en-GB" sz="3000" b="1" dirty="0">
                <a:solidFill>
                  <a:srgbClr val="FF0000"/>
                </a:solidFill>
              </a:rPr>
              <a:t>functional biodiversity</a:t>
            </a:r>
            <a:r>
              <a:rPr lang="en-GB" b="1" dirty="0"/>
              <a:t> </a:t>
            </a:r>
            <a:r>
              <a:rPr lang="sl-SI" b="1" dirty="0" smtClean="0"/>
              <a:t> </a:t>
            </a:r>
            <a:endParaRPr lang="en-GB" dirty="0"/>
          </a:p>
          <a:p>
            <a:r>
              <a:rPr lang="en-GB" dirty="0"/>
              <a:t>Franc Bavec*, Urška Lisec, Martina Bavec </a:t>
            </a:r>
          </a:p>
          <a:p>
            <a:r>
              <a:rPr lang="en-GB" dirty="0"/>
              <a:t>All : Faculty of Agriculture and Life Sciences; University of Maribor, </a:t>
            </a:r>
            <a:r>
              <a:rPr lang="en-GB" dirty="0" err="1" smtClean="0"/>
              <a:t>Hoče</a:t>
            </a:r>
            <a:r>
              <a:rPr lang="en-GB" dirty="0" smtClean="0"/>
              <a:t>/Maribor,</a:t>
            </a:r>
            <a:r>
              <a:rPr lang="sl-SI" dirty="0" smtClean="0"/>
              <a:t> </a:t>
            </a:r>
            <a:r>
              <a:rPr lang="en-GB" dirty="0" smtClean="0"/>
              <a:t>Slovenia</a:t>
            </a:r>
            <a:endParaRPr lang="en-GB" dirty="0"/>
          </a:p>
          <a:p>
            <a:r>
              <a:rPr lang="en-GB" dirty="0"/>
              <a:t> *Corresponding author: franci.bavec@um.si </a:t>
            </a:r>
          </a:p>
          <a:p>
            <a:r>
              <a:rPr lang="en-GB" b="1" dirty="0"/>
              <a:t> </a:t>
            </a:r>
            <a:endParaRPr lang="en-GB" dirty="0"/>
          </a:p>
          <a:p>
            <a:r>
              <a:rPr lang="en-GB" b="1" dirty="0"/>
              <a:t>Abstract:</a:t>
            </a:r>
            <a:r>
              <a:rPr lang="en-GB" dirty="0"/>
              <a:t> Despite the suggestions to include two or three crops into crop rotation that is widely considered to support the richer biodiversity on fields, industrial field crop production systems are still based mainly on monoculture where the farmers produce permanently mainly one crop.</a:t>
            </a:r>
            <a:r>
              <a:rPr lang="en-GB" b="1" dirty="0"/>
              <a:t> </a:t>
            </a:r>
            <a:r>
              <a:rPr lang="en-GB" dirty="0"/>
              <a:t> Review and analyses of different possibilities showed that more diverse functional (also important for diverse nutritional and health products of food) biodiversity of underutilized field crops needs to be established, especially if beneficial social and economic effects of introduction underutilized crops into small scale farms are taken into account. We can conclude that functional biodiversity based on rich crop rotations associated with underutilized crops increases biodiversity in the soil and has effect richer and sustainable behaviour of cultural plants with good balance of pests and plant diseases. </a:t>
            </a:r>
            <a:endParaRPr lang="sl-SI" dirty="0" smtClean="0"/>
          </a:p>
          <a:p>
            <a:endParaRPr lang="sl-SI" dirty="0"/>
          </a:p>
          <a:p>
            <a:r>
              <a:rPr lang="sl-SI" sz="4300" dirty="0" smtClean="0">
                <a:solidFill>
                  <a:srgbClr val="FF0000"/>
                </a:solidFill>
                <a:latin typeface="Blackadder ITC" panose="04020505051007020D02" pitchFamily="82" charset="0"/>
              </a:rPr>
              <a:t>Ali je uporabna  funkcionalna </a:t>
            </a:r>
            <a:r>
              <a:rPr lang="sl-SI" sz="4300" dirty="0" err="1" smtClean="0">
                <a:solidFill>
                  <a:srgbClr val="FF0000"/>
                </a:solidFill>
                <a:latin typeface="Blackadder ITC" panose="04020505051007020D02" pitchFamily="82" charset="0"/>
              </a:rPr>
              <a:t>biodiverziteta</a:t>
            </a:r>
            <a:r>
              <a:rPr lang="sl-SI" sz="4300" dirty="0" smtClean="0">
                <a:solidFill>
                  <a:srgbClr val="FF0000"/>
                </a:solidFill>
                <a:latin typeface="Blackadder ITC" panose="04020505051007020D02" pitchFamily="82" charset="0"/>
              </a:rPr>
              <a:t> </a:t>
            </a:r>
          </a:p>
          <a:p>
            <a:pPr marL="0" indent="0">
              <a:buNone/>
            </a:pPr>
            <a:r>
              <a:rPr lang="sl-SI" sz="4300" dirty="0" smtClean="0">
                <a:solidFill>
                  <a:srgbClr val="FF0000"/>
                </a:solidFill>
                <a:latin typeface="Blackadder ITC" panose="04020505051007020D02" pitchFamily="82" charset="0"/>
              </a:rPr>
              <a:t>izziv  za SKP? </a:t>
            </a:r>
            <a:endParaRPr lang="en-GB" sz="4300" dirty="0">
              <a:solidFill>
                <a:srgbClr val="FF0000"/>
              </a:solidFill>
              <a:latin typeface="Blackadder ITC" panose="04020505051007020D02" pitchFamily="82" charset="0"/>
            </a:endParaRPr>
          </a:p>
          <a:p>
            <a:endParaRPr lang="en-GB" dirty="0"/>
          </a:p>
        </p:txBody>
      </p:sp>
      <p:pic>
        <p:nvPicPr>
          <p:cNvPr id="4" name="Picture 5" descr="C:\Users\FKBV\Pictures\pix-smesko-20120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300" y="4943475"/>
            <a:ext cx="21717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nozrnica klas1"/>
          <p:cNvPicPr>
            <a:picLocks noChangeAspect="1" noChangeArrowheads="1"/>
          </p:cNvPicPr>
          <p:nvPr/>
        </p:nvPicPr>
        <p:blipFill>
          <a:blip r:embed="rId3">
            <a:extLst>
              <a:ext uri="{28A0092B-C50C-407E-A947-70E740481C1C}">
                <a14:useLocalDpi xmlns:a14="http://schemas.microsoft.com/office/drawing/2010/main" val="0"/>
              </a:ext>
            </a:extLst>
          </a:blip>
          <a:srcRect l="22435" t="26689" r="18936" b="15889"/>
          <a:stretch>
            <a:fillRect/>
          </a:stretch>
        </p:blipFill>
        <p:spPr bwMode="auto">
          <a:xfrm>
            <a:off x="1" y="1298448"/>
            <a:ext cx="1527047" cy="1133856"/>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lan seme cvet socvetje"/>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9419431" y="1"/>
            <a:ext cx="1201737" cy="1082230"/>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proso lat1"/>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a:xfrm>
            <a:off x="0" y="2432304"/>
            <a:ext cx="1527048" cy="1097280"/>
          </a:xfrm>
          <a:prstGeom prst="rect">
            <a:avLst/>
          </a:prstGeom>
          <a:noFill/>
          <a:ln w="25400">
            <a:solidFill>
              <a:schemeClr val="folHlink"/>
            </a:solidFill>
            <a:miter lim="800000"/>
            <a:headEnd/>
            <a:tailEnd/>
          </a:ln>
        </p:spPr>
      </p:pic>
      <p:pic>
        <p:nvPicPr>
          <p:cNvPr id="8" name="Picture 5" descr="bela gorjusica seme cvet"/>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a:xfrm>
            <a:off x="10642600" y="50355"/>
            <a:ext cx="1549400" cy="1031875"/>
          </a:xfrm>
          <a:prstGeom prst="rect">
            <a:avLst/>
          </a:prstGeom>
          <a:noFill/>
          <a:ln w="25400">
            <a:solidFill>
              <a:schemeClr val="folHlink"/>
            </a:solidFill>
            <a:miter lim="800000"/>
            <a:headEnd/>
            <a:tailEnd/>
          </a:ln>
        </p:spPr>
      </p:pic>
      <p:pic>
        <p:nvPicPr>
          <p:cNvPr id="9" name="Picture 5" descr="amarant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66160"/>
            <a:ext cx="1527048" cy="1098550"/>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BHelianthustuberosusL3">
            <a:hlinkClick r:id="rId8"/>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t="22047" b="15048"/>
          <a:stretch>
            <a:fillRect/>
          </a:stretch>
        </p:blipFill>
        <p:spPr bwMode="auto">
          <a:xfrm>
            <a:off x="0" y="4701286"/>
            <a:ext cx="1550988" cy="1082675"/>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Img2003-06-25 144804DSCN1320"/>
          <p:cNvPicPr>
            <a:picLocks noChangeAspect="1" noChangeArrowheads="1"/>
          </p:cNvPicPr>
          <p:nvPr/>
        </p:nvPicPr>
        <p:blipFill>
          <a:blip r:embed="rId10">
            <a:extLst>
              <a:ext uri="{28A0092B-C50C-407E-A947-70E740481C1C}">
                <a14:useLocalDpi xmlns:a14="http://schemas.microsoft.com/office/drawing/2010/main" val="0"/>
              </a:ext>
            </a:extLst>
          </a:blip>
          <a:srcRect l="20891" t="9343" r="21703" b="6879"/>
          <a:stretch>
            <a:fillRect/>
          </a:stretch>
        </p:blipFill>
        <p:spPr>
          <a:xfrm>
            <a:off x="0" y="5783961"/>
            <a:ext cx="1550988" cy="1074039"/>
          </a:xfrm>
          <a:prstGeom prst="rect">
            <a:avLst/>
          </a:prstGeom>
          <a:noFill/>
          <a:ln w="25400">
            <a:solidFill>
              <a:schemeClr val="folHlink"/>
            </a:solidFill>
            <a:miter lim="800000"/>
            <a:headEnd/>
            <a:tailEnd/>
          </a:ln>
        </p:spPr>
      </p:pic>
      <p:pic>
        <p:nvPicPr>
          <p:cNvPr id="12" name="Picture 13" descr="ajda socvetje"/>
          <p:cNvPicPr>
            <a:picLocks noChangeAspect="1" noChangeArrowheads="1"/>
          </p:cNvPicPr>
          <p:nvPr/>
        </p:nvPicPr>
        <p:blipFill>
          <a:blip r:embed="rId11">
            <a:lum bright="12000"/>
            <a:extLst>
              <a:ext uri="{28A0092B-C50C-407E-A947-70E740481C1C}">
                <a14:useLocalDpi xmlns:a14="http://schemas.microsoft.com/office/drawing/2010/main" val="0"/>
              </a:ext>
            </a:extLst>
          </a:blip>
          <a:srcRect/>
          <a:stretch>
            <a:fillRect/>
          </a:stretch>
        </p:blipFill>
        <p:spPr bwMode="auto">
          <a:xfrm>
            <a:off x="10621168" y="1139285"/>
            <a:ext cx="1566068" cy="122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392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a:xfrm>
            <a:off x="2166938" y="1"/>
            <a:ext cx="8501062" cy="1571625"/>
          </a:xfrm>
        </p:spPr>
        <p:txBody>
          <a:bodyPr/>
          <a:lstStyle/>
          <a:p>
            <a:pPr>
              <a:lnSpc>
                <a:spcPct val="80000"/>
              </a:lnSpc>
              <a:spcBef>
                <a:spcPct val="50000"/>
              </a:spcBef>
            </a:pPr>
            <a:r>
              <a:rPr lang="sl-SI" altLang="en-US" sz="1600" b="1" dirty="0"/>
              <a:t>Ajdove jedi:</a:t>
            </a:r>
            <a:br>
              <a:rPr lang="sl-SI" altLang="en-US" sz="1600" b="1" dirty="0"/>
            </a:br>
            <a:r>
              <a:rPr lang="sl-SI" altLang="en-US" sz="1600" dirty="0">
                <a:solidFill>
                  <a:srgbClr val="FF0000"/>
                </a:solidFill>
              </a:rPr>
              <a:t> tradicionalni v vodi kuhani in “koroški” žganci, ajdovi štruklji </a:t>
            </a:r>
            <a:br>
              <a:rPr lang="sl-SI" altLang="en-US" sz="1600" dirty="0">
                <a:solidFill>
                  <a:srgbClr val="FF0000"/>
                </a:solidFill>
              </a:rPr>
            </a:br>
            <a:r>
              <a:rPr lang="sl-SI" altLang="en-US" sz="1600" dirty="0">
                <a:solidFill>
                  <a:srgbClr val="FF0000"/>
                </a:solidFill>
              </a:rPr>
              <a:t> ajdova – skutina pogača</a:t>
            </a:r>
            <a:br>
              <a:rPr lang="sl-SI" altLang="en-US" sz="1600" dirty="0">
                <a:solidFill>
                  <a:srgbClr val="FF0000"/>
                </a:solidFill>
              </a:rPr>
            </a:br>
            <a:r>
              <a:rPr lang="sl-SI" altLang="en-US" sz="1600" dirty="0">
                <a:solidFill>
                  <a:srgbClr val="FF0000"/>
                </a:solidFill>
              </a:rPr>
              <a:t> kruh s primesjo moke drugih vrst žit </a:t>
            </a:r>
            <a:br>
              <a:rPr lang="sl-SI" altLang="en-US" sz="1600" dirty="0">
                <a:solidFill>
                  <a:srgbClr val="FF0000"/>
                </a:solidFill>
              </a:rPr>
            </a:br>
            <a:r>
              <a:rPr lang="sl-SI" altLang="en-US" sz="1600" dirty="0">
                <a:solidFill>
                  <a:srgbClr val="FF0000"/>
                </a:solidFill>
              </a:rPr>
              <a:t> ajdova kaša (kot priloga, samostojna jed, za enolončnice, juhe, ….)</a:t>
            </a:r>
            <a:br>
              <a:rPr lang="sl-SI" altLang="en-US" sz="1600" dirty="0">
                <a:solidFill>
                  <a:srgbClr val="FF0000"/>
                </a:solidFill>
              </a:rPr>
            </a:br>
            <a:r>
              <a:rPr lang="sl-SI" altLang="en-US" sz="1600" dirty="0">
                <a:solidFill>
                  <a:srgbClr val="FF0000"/>
                </a:solidFill>
              </a:rPr>
              <a:t> moderni ‘soba’ rezanci</a:t>
            </a:r>
          </a:p>
        </p:txBody>
      </p:sp>
      <p:pic>
        <p:nvPicPr>
          <p:cNvPr id="44035" name="Picture 5" descr="327edf2c06fb1397f91c24601d370eb5_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5084764"/>
            <a:ext cx="16811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pictures%5Cprogram%5C1%5C2007%5Cajdo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4265614"/>
            <a:ext cx="30241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bdf1a33d7346a2c434cb6445ba49b5fc_content_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51" y="5084764"/>
            <a:ext cx="20478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8acf955bd2953236963dd8e3fd73602b_blow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2708276"/>
            <a:ext cx="2663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descr="ajda seme"/>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477257" y="1385889"/>
            <a:ext cx="288131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3" descr="ajda socvetje"/>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917005" y="1179515"/>
            <a:ext cx="31321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Pravokotnik 8"/>
          <p:cNvSpPr>
            <a:spLocks noChangeArrowheads="1"/>
          </p:cNvSpPr>
          <p:nvPr/>
        </p:nvSpPr>
        <p:spPr bwMode="auto">
          <a:xfrm>
            <a:off x="7953376" y="1643063"/>
            <a:ext cx="2714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sl-SI" altLang="en-US" sz="3200" b="1" dirty="0" err="1" smtClean="0">
                <a:solidFill>
                  <a:srgbClr val="0000FF"/>
                </a:solidFill>
                <a:latin typeface="Bradley Hand ITC" panose="03070402050302030203" pitchFamily="66" charset="0"/>
              </a:rPr>
              <a:t>Biodiverziteta</a:t>
            </a:r>
            <a:r>
              <a:rPr lang="sl-SI" altLang="en-US" sz="3200" b="1" dirty="0" smtClean="0">
                <a:solidFill>
                  <a:srgbClr val="0000FF"/>
                </a:solidFill>
                <a:latin typeface="Bradley Hand ITC" panose="03070402050302030203" pitchFamily="66" charset="0"/>
              </a:rPr>
              <a:t> v funkciji !</a:t>
            </a:r>
            <a:endParaRPr lang="sl-SI" altLang="en-US" sz="3200" dirty="0">
              <a:solidFill>
                <a:srgbClr val="0000FF"/>
              </a:solidFill>
            </a:endParaRPr>
          </a:p>
        </p:txBody>
      </p:sp>
    </p:spTree>
    <p:extLst>
      <p:ext uri="{BB962C8B-B14F-4D97-AF65-F5344CB8AC3E}">
        <p14:creationId xmlns:p14="http://schemas.microsoft.com/office/powerpoint/2010/main" val="392470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469556"/>
            <a:ext cx="8596668" cy="832022"/>
          </a:xfrm>
        </p:spPr>
        <p:txBody>
          <a:bodyPr>
            <a:noAutofit/>
          </a:bodyPr>
          <a:lstStyle/>
          <a:p>
            <a:pPr algn="just"/>
            <a:r>
              <a:rPr lang="sl-SI" sz="3200" dirty="0" smtClean="0">
                <a:latin typeface="Arial" panose="020B0604020202020204" pitchFamily="34" charset="0"/>
                <a:cs typeface="Arial" panose="020B0604020202020204" pitchFamily="34" charset="0"/>
              </a:rPr>
              <a:t>Predlog: Poleg glavnih poljščin oz. </a:t>
            </a:r>
            <a:r>
              <a:rPr lang="sl-SI" sz="3200" dirty="0" err="1" smtClean="0">
                <a:latin typeface="Arial" panose="020B0604020202020204" pitchFamily="34" charset="0"/>
                <a:cs typeface="Arial" panose="020B0604020202020204" pitchFamily="34" charset="0"/>
              </a:rPr>
              <a:t>zelenjavnic</a:t>
            </a:r>
            <a:r>
              <a:rPr lang="sl-SI" sz="3200" dirty="0" smtClean="0">
                <a:latin typeface="Arial" panose="020B0604020202020204" pitchFamily="34" charset="0"/>
                <a:cs typeface="Arial" panose="020B0604020202020204" pitchFamily="34" charset="0"/>
              </a:rPr>
              <a:t> v kolobarju še uporabne alternativne rastline</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 lahko dodatni ukrep kolobarju)</a:t>
            </a:r>
            <a:endParaRPr lang="en-GB" sz="3200" dirty="0">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p:txBody>
          <a:bodyPr>
            <a:normAutofit lnSpcReduction="10000"/>
          </a:bodyPr>
          <a:lstStyle/>
          <a:p>
            <a:r>
              <a:rPr lang="sl-SI" dirty="0"/>
              <a:t>Najmanj 4</a:t>
            </a:r>
            <a:r>
              <a:rPr lang="sl-SI" dirty="0" smtClean="0"/>
              <a:t>0</a:t>
            </a:r>
            <a:r>
              <a:rPr lang="sl-SI" dirty="0"/>
              <a:t>% njivskih površin (npr. kolobarja v 5. letih</a:t>
            </a:r>
            <a:r>
              <a:rPr lang="sl-SI" dirty="0" smtClean="0"/>
              <a:t>) zasejanih/posajenih z alternativnimi poljščinami ali </a:t>
            </a:r>
            <a:r>
              <a:rPr lang="sl-SI" dirty="0" err="1" smtClean="0"/>
              <a:t>zelenjavnicami</a:t>
            </a:r>
            <a:r>
              <a:rPr lang="sl-SI" dirty="0" smtClean="0"/>
              <a:t> kot glavni ali (in) strniščni posevek). </a:t>
            </a:r>
            <a:endParaRPr lang="sl-SI" dirty="0"/>
          </a:p>
          <a:p>
            <a:endParaRPr lang="sl-SI" dirty="0" smtClean="0"/>
          </a:p>
          <a:p>
            <a:endParaRPr lang="sl-SI" dirty="0"/>
          </a:p>
          <a:p>
            <a:endParaRPr lang="sl-SI" dirty="0" smtClean="0"/>
          </a:p>
          <a:p>
            <a:endParaRPr lang="sl-SI" dirty="0"/>
          </a:p>
          <a:p>
            <a:endParaRPr lang="sl-SI" dirty="0" smtClean="0"/>
          </a:p>
          <a:p>
            <a:endParaRPr lang="sl-SI" dirty="0"/>
          </a:p>
          <a:p>
            <a:r>
              <a:rPr lang="sl-SI" sz="1600" dirty="0" smtClean="0"/>
              <a:t>?**alternativna </a:t>
            </a:r>
            <a:r>
              <a:rPr lang="sl-SI" sz="1600" dirty="0" err="1" smtClean="0"/>
              <a:t>zelenjavnica</a:t>
            </a:r>
            <a:r>
              <a:rPr lang="sl-SI" sz="1600" dirty="0" smtClean="0"/>
              <a:t>: </a:t>
            </a:r>
            <a:r>
              <a:rPr lang="sl-SI" sz="1600" dirty="0" err="1" smtClean="0"/>
              <a:t>zelenjavnica</a:t>
            </a:r>
            <a:r>
              <a:rPr lang="sl-SI" sz="1600" dirty="0" smtClean="0"/>
              <a:t>, ki ne pokriva s pridelavo npr. 60% slovenskih potreb</a:t>
            </a:r>
            <a:endParaRPr lang="sl-SI" sz="1600" dirty="0"/>
          </a:p>
          <a:p>
            <a:endParaRPr lang="en-GB" dirty="0"/>
          </a:p>
        </p:txBody>
      </p:sp>
    </p:spTree>
    <p:extLst>
      <p:ext uri="{BB962C8B-B14F-4D97-AF65-F5344CB8AC3E}">
        <p14:creationId xmlns:p14="http://schemas.microsoft.com/office/powerpoint/2010/main" val="345295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12278" y="88901"/>
            <a:ext cx="9965958" cy="1816099"/>
          </a:xfrm>
        </p:spPr>
        <p:txBody>
          <a:bodyPr>
            <a:normAutofit/>
          </a:bodyPr>
          <a:lstStyle/>
          <a:p>
            <a:r>
              <a:rPr lang="sl-SI" altLang="en-US" sz="2400" b="1" dirty="0" err="1" smtClean="0">
                <a:solidFill>
                  <a:srgbClr val="0000CC"/>
                </a:solidFill>
                <a:latin typeface="Bradley Hand ITC" panose="03070402050302030203" pitchFamily="66" charset="0"/>
              </a:rPr>
              <a:t>Welcome</a:t>
            </a:r>
            <a:r>
              <a:rPr lang="sl-SI" altLang="en-US" sz="2400" b="1" dirty="0" smtClean="0">
                <a:solidFill>
                  <a:srgbClr val="0000CC"/>
                </a:solidFill>
                <a:latin typeface="Bradley Hand ITC" panose="03070402050302030203" pitchFamily="66" charset="0"/>
              </a:rPr>
              <a:t> to </a:t>
            </a:r>
            <a:r>
              <a:rPr lang="sl-SI" altLang="en-US" sz="2800" b="1" dirty="0" smtClean="0">
                <a:solidFill>
                  <a:srgbClr val="FF0000"/>
                </a:solidFill>
                <a:latin typeface="Bradley Hand ITC" panose="03070402050302030203" pitchFamily="66" charset="0"/>
              </a:rPr>
              <a:t>4th International </a:t>
            </a:r>
            <a:r>
              <a:rPr lang="sl-SI" altLang="en-US" sz="2800" b="1" dirty="0" err="1" smtClean="0">
                <a:solidFill>
                  <a:srgbClr val="FF0000"/>
                </a:solidFill>
                <a:latin typeface="Bradley Hand ITC" panose="03070402050302030203" pitchFamily="66" charset="0"/>
              </a:rPr>
              <a:t>Symposium</a:t>
            </a:r>
            <a:r>
              <a:rPr lang="sl-SI" altLang="en-US" sz="2800" b="1" dirty="0" smtClean="0">
                <a:solidFill>
                  <a:srgbClr val="FF0000"/>
                </a:solidFill>
                <a:latin typeface="Bradley Hand ITC" panose="03070402050302030203" pitchFamily="66" charset="0"/>
              </a:rPr>
              <a:t> on </a:t>
            </a:r>
            <a:r>
              <a:rPr lang="sl-SI" altLang="en-US" sz="2800" b="1" dirty="0" err="1" smtClean="0">
                <a:solidFill>
                  <a:srgbClr val="FF0000"/>
                </a:solidFill>
                <a:latin typeface="Bradley Hand ITC" panose="03070402050302030203" pitchFamily="66" charset="0"/>
              </a:rPr>
              <a:t>Underutilized</a:t>
            </a:r>
            <a:r>
              <a:rPr lang="sl-SI" altLang="en-US" sz="2800" b="1" dirty="0" smtClean="0">
                <a:solidFill>
                  <a:srgbClr val="FF0000"/>
                </a:solidFill>
                <a:latin typeface="Bradley Hand ITC" panose="03070402050302030203" pitchFamily="66" charset="0"/>
              </a:rPr>
              <a:t>  Plant </a:t>
            </a:r>
            <a:r>
              <a:rPr lang="sl-SI" altLang="en-US" sz="2800" b="1" dirty="0" err="1" smtClean="0">
                <a:solidFill>
                  <a:srgbClr val="FF0000"/>
                </a:solidFill>
                <a:latin typeface="Bradley Hand ITC" panose="03070402050302030203" pitchFamily="66" charset="0"/>
              </a:rPr>
              <a:t>Species</a:t>
            </a:r>
            <a:r>
              <a:rPr lang="sl-SI" altLang="en-US" sz="2400" b="1" dirty="0" smtClean="0">
                <a:solidFill>
                  <a:srgbClr val="0000CC"/>
                </a:solidFill>
                <a:latin typeface="Bradley Hand ITC" panose="03070402050302030203" pitchFamily="66" charset="0"/>
              </a:rPr>
              <a:t>, Maribor (</a:t>
            </a:r>
            <a:r>
              <a:rPr lang="sl-SI" altLang="en-US" sz="2400" b="1" dirty="0" err="1">
                <a:solidFill>
                  <a:srgbClr val="0000CC"/>
                </a:solidFill>
                <a:latin typeface="Bradley Hand ITC" panose="03070402050302030203" pitchFamily="66" charset="0"/>
              </a:rPr>
              <a:t>S</a:t>
            </a:r>
            <a:r>
              <a:rPr lang="sl-SI" altLang="en-US" sz="2400" b="1" dirty="0" err="1" smtClean="0">
                <a:solidFill>
                  <a:srgbClr val="0000CC"/>
                </a:solidFill>
                <a:latin typeface="Bradley Hand ITC" panose="03070402050302030203" pitchFamily="66" charset="0"/>
              </a:rPr>
              <a:t>lovenia</a:t>
            </a:r>
            <a:r>
              <a:rPr lang="sl-SI" altLang="en-US" sz="2400" b="1" dirty="0" smtClean="0">
                <a:solidFill>
                  <a:srgbClr val="0000CC"/>
                </a:solidFill>
                <a:latin typeface="Bradley Hand ITC" panose="03070402050302030203" pitchFamily="66" charset="0"/>
              </a:rPr>
              <a:t>), 18th to 21st </a:t>
            </a:r>
            <a:r>
              <a:rPr lang="sl-SI" altLang="en-US" sz="2400" b="1" dirty="0" err="1" smtClean="0">
                <a:solidFill>
                  <a:srgbClr val="0000CC"/>
                </a:solidFill>
                <a:latin typeface="Bradley Hand ITC" panose="03070402050302030203" pitchFamily="66" charset="0"/>
              </a:rPr>
              <a:t>June</a:t>
            </a:r>
            <a:r>
              <a:rPr lang="sl-SI" altLang="en-US" sz="2400" b="1" dirty="0" smtClean="0">
                <a:solidFill>
                  <a:srgbClr val="0000CC"/>
                </a:solidFill>
                <a:latin typeface="Bradley Hand ITC" panose="03070402050302030203" pitchFamily="66" charset="0"/>
              </a:rPr>
              <a:t> 2019, </a:t>
            </a:r>
            <a:r>
              <a:rPr lang="sl-SI" altLang="en-US" sz="2400" b="1" dirty="0" err="1" smtClean="0">
                <a:solidFill>
                  <a:srgbClr val="0000CC"/>
                </a:solidFill>
                <a:latin typeface="Bradley Hand ITC" panose="03070402050302030203" pitchFamily="66" charset="0"/>
              </a:rPr>
              <a:t>Convener</a:t>
            </a:r>
            <a:r>
              <a:rPr lang="sl-SI" altLang="en-US" sz="2400" b="1" dirty="0" smtClean="0">
                <a:solidFill>
                  <a:srgbClr val="0000CC"/>
                </a:solidFill>
                <a:latin typeface="Bradley Hand ITC" panose="03070402050302030203" pitchFamily="66" charset="0"/>
              </a:rPr>
              <a:t>: F. </a:t>
            </a:r>
            <a:r>
              <a:rPr lang="sl-SI" altLang="en-US" sz="2400" b="1" dirty="0">
                <a:solidFill>
                  <a:srgbClr val="0000CC"/>
                </a:solidFill>
                <a:latin typeface="Bradley Hand ITC" panose="03070402050302030203" pitchFamily="66" charset="0"/>
              </a:rPr>
              <a:t>B</a:t>
            </a:r>
            <a:r>
              <a:rPr lang="sl-SI" altLang="en-US" sz="2400" b="1" dirty="0" smtClean="0">
                <a:solidFill>
                  <a:srgbClr val="0000CC"/>
                </a:solidFill>
                <a:latin typeface="Bradley Hand ITC" panose="03070402050302030203" pitchFamily="66" charset="0"/>
              </a:rPr>
              <a:t>avec</a:t>
            </a:r>
            <a:endParaRPr lang="sl-SI" altLang="en-US" sz="2400" b="1" dirty="0">
              <a:solidFill>
                <a:srgbClr val="0000CC"/>
              </a:solidFill>
              <a:latin typeface="Bradley Hand ITC" panose="03070402050302030203" pitchFamily="66" charset="0"/>
            </a:endParaRPr>
          </a:p>
        </p:txBody>
      </p:sp>
      <p:sp>
        <p:nvSpPr>
          <p:cNvPr id="13315" name="Rectangle 3"/>
          <p:cNvSpPr>
            <a:spLocks noGrp="1" noChangeArrowheads="1"/>
          </p:cNvSpPr>
          <p:nvPr>
            <p:ph type="body" idx="1"/>
          </p:nvPr>
        </p:nvSpPr>
        <p:spPr>
          <a:xfrm>
            <a:off x="986361" y="3039716"/>
            <a:ext cx="8915400" cy="3777622"/>
          </a:xfrm>
        </p:spPr>
        <p:txBody>
          <a:bodyPr>
            <a:normAutofit fontScale="92500" lnSpcReduction="10000"/>
          </a:bodyPr>
          <a:lstStyle/>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None/>
            </a:pPr>
            <a:r>
              <a:rPr lang="sl-SI" sz="1600" dirty="0" smtClean="0">
                <a:solidFill>
                  <a:srgbClr val="0070C0"/>
                </a:solidFill>
                <a:latin typeface="Bradley Hand ITC" panose="03070402050302030203" pitchFamily="66" charset="0"/>
              </a:rPr>
              <a:t>                  </a:t>
            </a:r>
          </a:p>
          <a:p>
            <a:pPr>
              <a:lnSpc>
                <a:spcPct val="80000"/>
              </a:lnSpc>
              <a:buNone/>
            </a:pPr>
            <a:endParaRPr lang="sl-SI" sz="1600" dirty="0" smtClean="0">
              <a:solidFill>
                <a:srgbClr val="0070C0"/>
              </a:solidFill>
              <a:latin typeface="Bradley Hand ITC" panose="03070402050302030203" pitchFamily="66" charset="0"/>
            </a:endParaRPr>
          </a:p>
          <a:p>
            <a:pPr>
              <a:lnSpc>
                <a:spcPct val="80000"/>
              </a:lnSpc>
              <a:buNone/>
            </a:pPr>
            <a:endParaRPr lang="sl-SI" sz="1600" dirty="0">
              <a:solidFill>
                <a:srgbClr val="0070C0"/>
              </a:solidFill>
              <a:latin typeface="Bradley Hand ITC" panose="03070402050302030203" pitchFamily="66" charset="0"/>
            </a:endParaRPr>
          </a:p>
          <a:p>
            <a:pPr>
              <a:lnSpc>
                <a:spcPct val="80000"/>
              </a:lnSpc>
              <a:buNone/>
            </a:pPr>
            <a:endParaRPr lang="sl-SI" sz="1600" dirty="0">
              <a:solidFill>
                <a:srgbClr val="0070C0"/>
              </a:solidFill>
              <a:latin typeface="Bradley Hand ITC" panose="03070402050302030203" pitchFamily="66" charset="0"/>
            </a:endParaRPr>
          </a:p>
          <a:p>
            <a:pPr>
              <a:lnSpc>
                <a:spcPct val="80000"/>
              </a:lnSpc>
              <a:buNone/>
            </a:pPr>
            <a:r>
              <a:rPr lang="sl-SI" sz="1600" dirty="0" smtClean="0">
                <a:solidFill>
                  <a:srgbClr val="0070C0"/>
                </a:solidFill>
                <a:latin typeface="Bradley Hand ITC" panose="03070402050302030203" pitchFamily="66" charset="0"/>
              </a:rPr>
              <a:t>        </a:t>
            </a:r>
            <a:r>
              <a:rPr lang="sl-SI" sz="1600" dirty="0" err="1" smtClean="0">
                <a:solidFill>
                  <a:srgbClr val="0070C0"/>
                </a:solidFill>
                <a:latin typeface="Bradley Hand ITC" panose="03070402050302030203" pitchFamily="66" charset="0"/>
              </a:rPr>
              <a:t>Thank</a:t>
            </a:r>
            <a:r>
              <a:rPr lang="sl-SI" sz="1600" dirty="0" smtClean="0">
                <a:solidFill>
                  <a:srgbClr val="0070C0"/>
                </a:solidFill>
                <a:latin typeface="Bradley Hand ITC" panose="03070402050302030203" pitchFamily="66" charset="0"/>
              </a:rPr>
              <a:t> </a:t>
            </a:r>
            <a:r>
              <a:rPr lang="sl-SI" sz="1600" dirty="0" err="1">
                <a:solidFill>
                  <a:srgbClr val="0070C0"/>
                </a:solidFill>
                <a:latin typeface="Bradley Hand ITC" panose="03070402050302030203" pitchFamily="66" charset="0"/>
              </a:rPr>
              <a:t>Y</a:t>
            </a:r>
            <a:r>
              <a:rPr lang="sl-SI" sz="1600" dirty="0" err="1" smtClean="0">
                <a:solidFill>
                  <a:srgbClr val="0070C0"/>
                </a:solidFill>
                <a:latin typeface="Bradley Hand ITC" panose="03070402050302030203" pitchFamily="66" charset="0"/>
              </a:rPr>
              <a:t>ou</a:t>
            </a:r>
            <a:r>
              <a:rPr lang="sl-SI" sz="1600" dirty="0" smtClean="0">
                <a:solidFill>
                  <a:srgbClr val="0070C0"/>
                </a:solidFill>
                <a:latin typeface="Bradley Hand ITC" panose="03070402050302030203" pitchFamily="66" charset="0"/>
              </a:rPr>
              <a:t> </a:t>
            </a:r>
            <a:r>
              <a:rPr lang="sl-SI" sz="1600" dirty="0" err="1" smtClean="0">
                <a:solidFill>
                  <a:srgbClr val="0070C0"/>
                </a:solidFill>
                <a:latin typeface="Bradley Hand ITC" panose="03070402050302030203" pitchFamily="66" charset="0"/>
              </a:rPr>
              <a:t>for</a:t>
            </a:r>
            <a:r>
              <a:rPr lang="sl-SI" sz="1600" dirty="0" smtClean="0">
                <a:solidFill>
                  <a:srgbClr val="0070C0"/>
                </a:solidFill>
                <a:latin typeface="Bradley Hand ITC" panose="03070402050302030203" pitchFamily="66" charset="0"/>
              </a:rPr>
              <a:t> </a:t>
            </a:r>
            <a:r>
              <a:rPr lang="sl-SI" sz="1600" dirty="0" err="1">
                <a:solidFill>
                  <a:srgbClr val="0070C0"/>
                </a:solidFill>
                <a:latin typeface="Bradley Hand ITC" panose="03070402050302030203" pitchFamily="66" charset="0"/>
              </a:rPr>
              <a:t>attention</a:t>
            </a:r>
            <a:r>
              <a:rPr lang="sl-SI" sz="1600" dirty="0">
                <a:solidFill>
                  <a:srgbClr val="0070C0"/>
                </a:solidFill>
                <a:latin typeface="Bradley Hand ITC" panose="03070402050302030203" pitchFamily="66" charset="0"/>
              </a:rPr>
              <a:t>!</a:t>
            </a:r>
            <a:endParaRPr lang="en-GB" sz="1600" dirty="0">
              <a:solidFill>
                <a:srgbClr val="0070C0"/>
              </a:solidFill>
              <a:latin typeface="Bradley Hand ITC" panose="03070402050302030203" pitchFamily="66" charset="0"/>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dirty="0">
              <a:solidFill>
                <a:srgbClr val="FF0000"/>
              </a:solidFill>
            </a:endParaRPr>
          </a:p>
          <a:p>
            <a:pPr>
              <a:lnSpc>
                <a:spcPct val="80000"/>
              </a:lnSpc>
              <a:buFontTx/>
              <a:buNone/>
            </a:pPr>
            <a:endParaRPr lang="sl-SI" altLang="en-US" sz="1600" b="1" dirty="0">
              <a:solidFill>
                <a:srgbClr val="FF0000"/>
              </a:solidFill>
            </a:endParaRPr>
          </a:p>
          <a:p>
            <a:pPr>
              <a:lnSpc>
                <a:spcPct val="80000"/>
              </a:lnSpc>
              <a:buFontTx/>
              <a:buNone/>
            </a:pPr>
            <a:endParaRPr lang="sl-SI" altLang="en-US" sz="1600" b="1" dirty="0">
              <a:solidFill>
                <a:srgbClr val="FF0000"/>
              </a:solidFill>
            </a:endParaRPr>
          </a:p>
          <a:p>
            <a:pPr>
              <a:lnSpc>
                <a:spcPct val="80000"/>
              </a:lnSpc>
              <a:buFontTx/>
              <a:buNone/>
            </a:pPr>
            <a:endParaRPr lang="sl-SI" altLang="en-US" sz="1600" b="1" dirty="0"/>
          </a:p>
          <a:p>
            <a:pPr>
              <a:lnSpc>
                <a:spcPct val="80000"/>
              </a:lnSpc>
              <a:buFontTx/>
              <a:buNone/>
            </a:pPr>
            <a:endParaRPr lang="sl-SI" altLang="en-US" sz="1600" b="1" dirty="0"/>
          </a:p>
        </p:txBody>
      </p:sp>
      <p:pic>
        <p:nvPicPr>
          <p:cNvPr id="13316" name="Picture 4" descr="v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7" y="1144663"/>
            <a:ext cx="42672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IMG_7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1125539"/>
            <a:ext cx="3489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tritik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898" y="2941638"/>
            <a:ext cx="2593974" cy="1708240"/>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8" descr="amaran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3304816"/>
            <a:ext cx="2736850" cy="2563813"/>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3322" name="Picture 10" descr="Img2003-06-25 144804DSCN1320"/>
          <p:cNvPicPr>
            <a:picLocks noChangeAspect="1" noChangeArrowheads="1"/>
          </p:cNvPicPr>
          <p:nvPr/>
        </p:nvPicPr>
        <p:blipFill>
          <a:blip r:embed="rId6">
            <a:extLst>
              <a:ext uri="{28A0092B-C50C-407E-A947-70E740481C1C}">
                <a14:useLocalDpi xmlns:a14="http://schemas.microsoft.com/office/drawing/2010/main" val="0"/>
              </a:ext>
            </a:extLst>
          </a:blip>
          <a:srcRect l="20891" t="9343" r="21703" b="6879"/>
          <a:stretch>
            <a:fillRect/>
          </a:stretch>
        </p:blipFill>
        <p:spPr bwMode="auto">
          <a:xfrm>
            <a:off x="10120584" y="3304816"/>
            <a:ext cx="2071416" cy="2234339"/>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3323" name="Picture 11" descr="bela gorjusica seme cvet"/>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5012531" y="4690540"/>
            <a:ext cx="2601912" cy="2167460"/>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https://www.um.si/CGP/FKBV/Documents/logo-um-fkbv-a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670" y="1196976"/>
            <a:ext cx="2532063" cy="1518625"/>
          </a:xfrm>
          <a:prstGeom prst="rect">
            <a:avLst/>
          </a:prstGeom>
          <a:noFill/>
          <a:extLst>
            <a:ext uri="{909E8E84-426E-40DD-AFC4-6F175D3DCCD1}">
              <a14:hiddenFill xmlns:a14="http://schemas.microsoft.com/office/drawing/2010/main">
                <a:solidFill>
                  <a:srgbClr val="FFFFFF"/>
                </a:solidFill>
              </a14:hiddenFill>
            </a:ext>
          </a:extLst>
        </p:spPr>
      </p:pic>
      <p:pic>
        <p:nvPicPr>
          <p:cNvPr id="12" name="Slika 11"/>
          <p:cNvPicPr/>
          <p:nvPr/>
        </p:nvPicPr>
        <p:blipFill>
          <a:blip r:embed="rId9" cstate="print">
            <a:extLst>
              <a:ext uri="{28A0092B-C50C-407E-A947-70E740481C1C}">
                <a14:useLocalDpi xmlns:a14="http://schemas.microsoft.com/office/drawing/2010/main" val="0"/>
              </a:ext>
            </a:extLst>
          </a:blip>
          <a:stretch>
            <a:fillRect/>
          </a:stretch>
        </p:blipFill>
        <p:spPr>
          <a:xfrm>
            <a:off x="9666441" y="1118219"/>
            <a:ext cx="2522581" cy="2186598"/>
          </a:xfrm>
          <a:prstGeom prst="rect">
            <a:avLst/>
          </a:prstGeom>
        </p:spPr>
      </p:pic>
      <p:pic>
        <p:nvPicPr>
          <p:cNvPr id="13" name="Picture 2" descr="Francis Thicke used a culti-packer to roll his cereal rye cover crop ahead of soybeans. This photo was taken on July 2, 2015 near Fairfield.">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9288" y="4423492"/>
            <a:ext cx="3110609" cy="1831258"/>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3872" y="5539156"/>
            <a:ext cx="4568128" cy="1313774"/>
          </a:xfrm>
          <a:prstGeom prst="rect">
            <a:avLst/>
          </a:prstGeom>
        </p:spPr>
      </p:pic>
      <p:sp>
        <p:nvSpPr>
          <p:cNvPr id="5" name="AutoShape 2" descr="Povezana slika">
            <a:hlinkClick r:id="rId13"/>
          </p:cNvPr>
          <p:cNvSpPr>
            <a:spLocks noChangeAspect="1" noChangeArrowheads="1"/>
          </p:cNvSpPr>
          <p:nvPr/>
        </p:nvSpPr>
        <p:spPr bwMode="auto">
          <a:xfrm>
            <a:off x="5935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Povezana slika">
            <a:hlinkClick r:id="rId13"/>
          </p:cNvPr>
          <p:cNvSpPr>
            <a:spLocks noChangeAspect="1" noChangeArrowheads="1"/>
          </p:cNvSpPr>
          <p:nvPr/>
        </p:nvSpPr>
        <p:spPr bwMode="auto">
          <a:xfrm>
            <a:off x="60880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Slik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874" y="2928713"/>
            <a:ext cx="1744413" cy="1557564"/>
          </a:xfrm>
          <a:prstGeom prst="rect">
            <a:avLst/>
          </a:prstGeom>
        </p:spPr>
      </p:pic>
      <p:pic>
        <p:nvPicPr>
          <p:cNvPr id="8" name="Slika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522" y="4494215"/>
            <a:ext cx="1734765" cy="1760536"/>
          </a:xfrm>
          <a:prstGeom prst="rect">
            <a:avLst/>
          </a:prstGeom>
        </p:spPr>
      </p:pic>
    </p:spTree>
    <p:extLst>
      <p:ext uri="{BB962C8B-B14F-4D97-AF65-F5344CB8AC3E}">
        <p14:creationId xmlns:p14="http://schemas.microsoft.com/office/powerpoint/2010/main" val="201584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7470" y="609600"/>
            <a:ext cx="6036532" cy="659027"/>
          </a:xfrm>
        </p:spPr>
        <p:txBody>
          <a:bodyPr>
            <a:normAutofit fontScale="90000"/>
          </a:bodyPr>
          <a:lstStyle/>
          <a:p>
            <a:r>
              <a:rPr lang="sl-SI" dirty="0" smtClean="0"/>
              <a:t>Združene setve (</a:t>
            </a:r>
            <a:r>
              <a:rPr lang="sl-SI" dirty="0" err="1" smtClean="0"/>
              <a:t>Intercropping</a:t>
            </a:r>
            <a:r>
              <a:rPr lang="sl-SI" dirty="0" smtClean="0"/>
              <a:t>)</a:t>
            </a:r>
            <a:endParaRPr lang="en-GB" dirty="0"/>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324689" cy="2353003"/>
          </a:xfrm>
        </p:spPr>
      </p:pic>
      <p:sp>
        <p:nvSpPr>
          <p:cNvPr id="3" name="Pravokotnik 2"/>
          <p:cNvSpPr/>
          <p:nvPr/>
        </p:nvSpPr>
        <p:spPr>
          <a:xfrm>
            <a:off x="428369" y="2488275"/>
            <a:ext cx="9621794" cy="2301656"/>
          </a:xfrm>
          <a:prstGeom prst="rect">
            <a:avLst/>
          </a:prstGeom>
        </p:spPr>
        <p:txBody>
          <a:bodyPr wrap="square">
            <a:spAutoFit/>
          </a:bodyPr>
          <a:lstStyle/>
          <a:p>
            <a:pPr algn="just">
              <a:lnSpc>
                <a:spcPct val="115000"/>
              </a:lnSpc>
              <a:spcAft>
                <a:spcPts val="1000"/>
              </a:spcAft>
            </a:pPr>
            <a:r>
              <a:rPr lang="sl-SI" b="1" dirty="0">
                <a:latin typeface="TimesNewRoman"/>
                <a:ea typeface="Calibri" panose="020F0502020204030204" pitchFamily="34" charset="0"/>
                <a:cs typeface="TimesNewRoman"/>
              </a:rPr>
              <a:t>Gre za združevanje dveh ali več rastlinskih </a:t>
            </a:r>
            <a:r>
              <a:rPr lang="sl-SI" b="1" dirty="0" smtClean="0">
                <a:latin typeface="TimesNewRoman"/>
                <a:ea typeface="Calibri" panose="020F0502020204030204" pitchFamily="34" charset="0"/>
                <a:cs typeface="TimesNewRoman"/>
              </a:rPr>
              <a:t>vrst </a:t>
            </a:r>
            <a:r>
              <a:rPr lang="sl-SI" b="1" dirty="0">
                <a:latin typeface="TimesNewRoman"/>
                <a:ea typeface="Calibri" panose="020F0502020204030204" pitchFamily="34" charset="0"/>
                <a:cs typeface="TimesNewRoman"/>
              </a:rPr>
              <a:t>na isti njivi</a:t>
            </a:r>
            <a:r>
              <a:rPr lang="sl-SI" dirty="0">
                <a:solidFill>
                  <a:srgbClr val="0070C0"/>
                </a:solidFill>
                <a:latin typeface="TimesNewRoman"/>
                <a:ea typeface="Calibri" panose="020F0502020204030204" pitchFamily="34" charset="0"/>
                <a:cs typeface="TimesNewRoman"/>
              </a:rPr>
              <a:t>, pri čemer rastejo skupaj vsaj  en del rastne dobe. Prednosti združenih posevkov so lahko naslednje: večja </a:t>
            </a:r>
            <a:r>
              <a:rPr lang="sl-SI" dirty="0" err="1">
                <a:solidFill>
                  <a:srgbClr val="0070C0"/>
                </a:solidFill>
                <a:latin typeface="TimesNewRoman"/>
                <a:ea typeface="Calibri" panose="020F0502020204030204" pitchFamily="34" charset="0"/>
                <a:cs typeface="TimesNewRoman"/>
              </a:rPr>
              <a:t>biodiverziteta</a:t>
            </a:r>
            <a:r>
              <a:rPr lang="sl-SI" dirty="0">
                <a:solidFill>
                  <a:srgbClr val="0070C0"/>
                </a:solidFill>
                <a:latin typeface="TimesNewRoman"/>
                <a:ea typeface="Calibri" panose="020F0502020204030204" pitchFamily="34" charset="0"/>
                <a:cs typeface="TimesNewRoman"/>
              </a:rPr>
              <a:t> kultiviranih rastlin, </a:t>
            </a:r>
            <a:r>
              <a:rPr lang="sl-SI" dirty="0" smtClean="0">
                <a:solidFill>
                  <a:srgbClr val="0070C0"/>
                </a:solidFill>
                <a:latin typeface="TimesNewRoman"/>
                <a:ea typeface="Calibri" panose="020F0502020204030204" pitchFamily="34" charset="0"/>
                <a:cs typeface="TimesNewRoman"/>
              </a:rPr>
              <a:t>večja biotska pestrost v tleh, simbiotska </a:t>
            </a:r>
            <a:r>
              <a:rPr lang="sl-SI" dirty="0">
                <a:solidFill>
                  <a:srgbClr val="0070C0"/>
                </a:solidFill>
                <a:latin typeface="TimesNewRoman"/>
                <a:ea typeface="Calibri" panose="020F0502020204030204" pitchFamily="34" charset="0"/>
                <a:cs typeface="TimesNewRoman"/>
              </a:rPr>
              <a:t>fiksacija dušika če združujemo posevke z </a:t>
            </a:r>
            <a:r>
              <a:rPr lang="sl-SI" dirty="0" err="1">
                <a:solidFill>
                  <a:srgbClr val="0070C0"/>
                </a:solidFill>
                <a:latin typeface="TimesNewRoman"/>
                <a:ea typeface="Calibri" panose="020F0502020204030204" pitchFamily="34" charset="0"/>
                <a:cs typeface="TimesNewRoman"/>
              </a:rPr>
              <a:t>leguminozami</a:t>
            </a:r>
            <a:r>
              <a:rPr lang="sl-SI" dirty="0">
                <a:solidFill>
                  <a:srgbClr val="0070C0"/>
                </a:solidFill>
                <a:latin typeface="TimesNewRoman"/>
                <a:ea typeface="Calibri" panose="020F0502020204030204" pitchFamily="34" charset="0"/>
                <a:cs typeface="TimesNewRoman"/>
              </a:rPr>
              <a:t>, večje biološko ravnotežje v primeru škodljivcev in bolezni ter posledično stabilnejši pridelki, povečana konkurenčnost plevelom, večja biološka pestrost živinske krme, pri čemer se odločamo za združevanje posevkov, ki omogoča večjo </a:t>
            </a:r>
            <a:r>
              <a:rPr lang="sl-SI" dirty="0" err="1">
                <a:solidFill>
                  <a:srgbClr val="0070C0"/>
                </a:solidFill>
                <a:latin typeface="TimesNewRoman"/>
                <a:ea typeface="Calibri" panose="020F0502020204030204" pitchFamily="34" charset="0"/>
                <a:cs typeface="TimesNewRoman"/>
              </a:rPr>
              <a:t>izkoristljivost</a:t>
            </a:r>
            <a:r>
              <a:rPr lang="sl-SI" dirty="0">
                <a:solidFill>
                  <a:srgbClr val="0070C0"/>
                </a:solidFill>
                <a:latin typeface="TimesNewRoman"/>
                <a:ea typeface="Calibri" panose="020F0502020204030204" pitchFamily="34" charset="0"/>
                <a:cs typeface="TimesNewRoman"/>
              </a:rPr>
              <a:t> prostora in klimatskih dejavnikov kot pridelava samostojnih posevkov (LER).   </a:t>
            </a:r>
            <a:endParaRPr lang="en-GB"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27" y="4789931"/>
            <a:ext cx="1890584" cy="2010403"/>
          </a:xfrm>
          <a:prstGeom prst="rect">
            <a:avLst/>
          </a:prstGeom>
        </p:spPr>
      </p:pic>
    </p:spTree>
    <p:extLst>
      <p:ext uri="{BB962C8B-B14F-4D97-AF65-F5344CB8AC3E}">
        <p14:creationId xmlns:p14="http://schemas.microsoft.com/office/powerpoint/2010/main" val="374400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675503"/>
          </a:xfrm>
        </p:spPr>
        <p:txBody>
          <a:bodyPr>
            <a:normAutofit/>
          </a:bodyPr>
          <a:lstStyle/>
          <a:p>
            <a:r>
              <a:rPr lang="sl-SI" sz="3200" dirty="0" smtClean="0"/>
              <a:t>Nekaj rezultatov s FKBV</a:t>
            </a:r>
            <a:endParaRPr lang="en-GB" sz="3200" dirty="0"/>
          </a:p>
        </p:txBody>
      </p:sp>
      <p:sp>
        <p:nvSpPr>
          <p:cNvPr id="3" name="Označba mesta vsebine 2"/>
          <p:cNvSpPr>
            <a:spLocks noGrp="1"/>
          </p:cNvSpPr>
          <p:nvPr>
            <p:ph idx="1"/>
          </p:nvPr>
        </p:nvSpPr>
        <p:spPr>
          <a:xfrm>
            <a:off x="677334" y="1361518"/>
            <a:ext cx="8596668" cy="3880773"/>
          </a:xfrm>
        </p:spPr>
        <p:txBody>
          <a:bodyPr/>
          <a:lstStyle/>
          <a:p>
            <a:r>
              <a:rPr lang="sl-SI" dirty="0" smtClean="0"/>
              <a:t>Združene setve koruza in visoki fižol, rž in pšenica, krmni grah in ječmen, koruza in zrnati ščiri  (CRP: </a:t>
            </a:r>
            <a:r>
              <a:rPr lang="sl-SI" dirty="0" err="1" smtClean="0"/>
              <a:t>Intercropping</a:t>
            </a:r>
            <a:r>
              <a:rPr lang="sl-SI" dirty="0" smtClean="0"/>
              <a:t> -  alternativa za zmanjšanje </a:t>
            </a:r>
            <a:r>
              <a:rPr lang="sl-SI" dirty="0" err="1" smtClean="0"/>
              <a:t>inputov</a:t>
            </a:r>
            <a:r>
              <a:rPr lang="sl-SI" dirty="0" smtClean="0"/>
              <a:t> v pridelavi zelenjave in poljščin, 2006 – 2009). </a:t>
            </a:r>
          </a:p>
          <a:p>
            <a:pPr marL="0" indent="0">
              <a:buNone/>
            </a:pPr>
            <a:r>
              <a:rPr lang="sl-SI" dirty="0"/>
              <a:t> </a:t>
            </a:r>
            <a:r>
              <a:rPr lang="sl-SI" dirty="0" smtClean="0"/>
              <a:t>    (koruza + fižol: LER večji od 1, oplemeniten pridelek,….)</a:t>
            </a:r>
          </a:p>
          <a:p>
            <a:r>
              <a:rPr lang="sl-SI" dirty="0"/>
              <a:t>Združevanje belega zelja + glavnata solata, z. + nizki fižol, z. + rdeča pesa, z. + paradižnik, z. + por ( Skupni pridelek višji kot v samostojnem nasadu/posevku – vrednosti LER pri vse večje od 1,  do 1.45 (Žuljan, mag. delo, 2009).</a:t>
            </a:r>
          </a:p>
          <a:p>
            <a:r>
              <a:rPr lang="sl-SI" dirty="0" smtClean="0"/>
              <a:t>Pridelek poljščin in zelenjadnic v odvisnosti od kolobarja v različnih pridelovalnih sistemih, (</a:t>
            </a:r>
            <a:r>
              <a:rPr lang="sl-SI" dirty="0"/>
              <a:t>S</a:t>
            </a:r>
            <a:r>
              <a:rPr lang="sl-SI" dirty="0" smtClean="0"/>
              <a:t>etinšek, mag. delo, FKBV, 2019).</a:t>
            </a:r>
            <a:endParaRPr lang="en-GB" dirty="0"/>
          </a:p>
        </p:txBody>
      </p:sp>
    </p:spTree>
    <p:extLst>
      <p:ext uri="{BB962C8B-B14F-4D97-AF65-F5344CB8AC3E}">
        <p14:creationId xmlns:p14="http://schemas.microsoft.com/office/powerpoint/2010/main" val="57457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166939" y="0"/>
            <a:ext cx="8040687" cy="1143000"/>
          </a:xfrm>
        </p:spPr>
        <p:txBody>
          <a:bodyPr/>
          <a:lstStyle/>
          <a:p>
            <a:r>
              <a:rPr lang="sl-SI" altLang="en-US" sz="2400" b="1" dirty="0">
                <a:solidFill>
                  <a:srgbClr val="CC3300"/>
                </a:solidFill>
              </a:rPr>
              <a:t>Združena setev – grah + žita           </a:t>
            </a:r>
            <a:r>
              <a:rPr lang="sl-SI" altLang="en-US" sz="2800" b="1" dirty="0">
                <a:solidFill>
                  <a:srgbClr val="CC3300"/>
                </a:solidFill>
              </a:rPr>
              <a:t>koruza + </a:t>
            </a:r>
            <a:r>
              <a:rPr lang="sl-SI" altLang="en-US" sz="2800" b="1" dirty="0" smtClean="0">
                <a:solidFill>
                  <a:srgbClr val="CC3300"/>
                </a:solidFill>
              </a:rPr>
              <a:t>fižol …</a:t>
            </a:r>
            <a:endParaRPr lang="sl-SI" altLang="en-US" sz="2800" b="1" dirty="0">
              <a:solidFill>
                <a:srgbClr val="CC3300"/>
              </a:solidFill>
            </a:endParaRPr>
          </a:p>
        </p:txBody>
      </p:sp>
      <p:pic>
        <p:nvPicPr>
          <p:cNvPr id="11267" name="Picture 1" descr="C:\Users\Franci BAVEC\Pictures\wheat_fieldpe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6420"/>
            <a:ext cx="2759676" cy="241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110-1087_IMG"/>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70688" y="919163"/>
            <a:ext cx="2540000" cy="3387725"/>
          </a:xfrm>
          <a:ln w="25400">
            <a:solidFill>
              <a:schemeClr val="folHlink"/>
            </a:solidFill>
            <a:miter lim="800000"/>
            <a:headEnd/>
            <a:tailEnd/>
          </a:ln>
        </p:spPr>
      </p:pic>
      <p:pic>
        <p:nvPicPr>
          <p:cNvPr id="11269" name="Picture 5" descr="110-1086_IM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514" y="4306888"/>
            <a:ext cx="2376487" cy="1782762"/>
          </a:xfrm>
          <a:prstGeom prst="rect">
            <a:avLst/>
          </a:prstGeom>
          <a:noFill/>
          <a:ln w="254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5" descr="C:\Users\FKBV\Pictures\pix-smesko-201200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0688" y="1143001"/>
            <a:ext cx="13573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654378" y="4777946"/>
            <a:ext cx="3163330" cy="2080054"/>
          </a:xfrm>
          <a:prstGeom prst="rect">
            <a:avLst/>
          </a:prstGeom>
        </p:spPr>
      </p:pic>
      <p:pic>
        <p:nvPicPr>
          <p:cNvPr id="3" name="Slika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3859"/>
            <a:ext cx="4654378" cy="3085070"/>
          </a:xfrm>
          <a:prstGeom prst="rect">
            <a:avLst/>
          </a:prstGeom>
        </p:spPr>
      </p:pic>
    </p:spTree>
    <p:extLst>
      <p:ext uri="{BB962C8B-B14F-4D97-AF65-F5344CB8AC3E}">
        <p14:creationId xmlns:p14="http://schemas.microsoft.com/office/powerpoint/2010/main" val="124000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GB" sz="1400" b="1" dirty="0"/>
              <a:t>TD-O_09 Needs for production of grain protein crops </a:t>
            </a:r>
            <a:r>
              <a:rPr lang="en-GB" sz="1400" b="1" dirty="0" smtClean="0"/>
              <a:t>in</a:t>
            </a:r>
            <a:r>
              <a:rPr lang="sl-SI" sz="1400" b="1" dirty="0" smtClean="0"/>
              <a:t> </a:t>
            </a:r>
            <a:r>
              <a:rPr lang="en-GB" sz="1400" b="1" dirty="0" smtClean="0"/>
              <a:t>Europe </a:t>
            </a:r>
            <a:r>
              <a:rPr lang="en-GB" sz="1400" b="1" dirty="0"/>
              <a:t>and possibilities for more bio-based</a:t>
            </a:r>
            <a:br>
              <a:rPr lang="en-GB" sz="1400" b="1" dirty="0"/>
            </a:br>
            <a:r>
              <a:rPr lang="en-GB" sz="1400" b="1" dirty="0"/>
              <a:t>green economy including nitrogen use</a:t>
            </a:r>
            <a:r>
              <a:rPr lang="en-GB" sz="1200" b="1" dirty="0"/>
              <a:t/>
            </a:r>
            <a:br>
              <a:rPr lang="en-GB" sz="1200" b="1" dirty="0"/>
            </a:br>
            <a:r>
              <a:rPr lang="en-GB" sz="1000" dirty="0">
                <a:solidFill>
                  <a:schemeClr val="tx1"/>
                </a:solidFill>
              </a:rPr>
              <a:t>Bavec, F.; Bavec, S.; Grobelnik, S.; Jakop, M.; Robacer, M.; Rozman, Č.; Bavec, M.</a:t>
            </a:r>
            <a:r>
              <a:rPr lang="en-GB" sz="1200" b="1" dirty="0"/>
              <a:t/>
            </a:r>
            <a:br>
              <a:rPr lang="en-GB" sz="1200" b="1" dirty="0"/>
            </a:br>
            <a:endParaRPr lang="en-GB" sz="1200" dirty="0"/>
          </a:p>
        </p:txBody>
      </p:sp>
      <p:sp>
        <p:nvSpPr>
          <p:cNvPr id="3" name="Označba mesta vsebine 2"/>
          <p:cNvSpPr>
            <a:spLocks noGrp="1"/>
          </p:cNvSpPr>
          <p:nvPr>
            <p:ph idx="1"/>
          </p:nvPr>
        </p:nvSpPr>
        <p:spPr>
          <a:xfrm>
            <a:off x="677334" y="1606378"/>
            <a:ext cx="8596668" cy="4654378"/>
          </a:xfrm>
        </p:spPr>
        <p:txBody>
          <a:bodyPr>
            <a:normAutofit lnSpcReduction="10000"/>
          </a:bodyPr>
          <a:lstStyle/>
          <a:p>
            <a:pPr marL="0" indent="0">
              <a:buNone/>
            </a:pPr>
            <a:endParaRPr lang="sl-SI" dirty="0" smtClean="0"/>
          </a:p>
          <a:p>
            <a:endParaRPr lang="sl-SI" dirty="0"/>
          </a:p>
          <a:p>
            <a:endParaRPr lang="sl-SI" dirty="0" smtClean="0"/>
          </a:p>
          <a:p>
            <a:endParaRPr lang="sl-SI" dirty="0"/>
          </a:p>
          <a:p>
            <a:endParaRPr lang="sl-SI" dirty="0" smtClean="0"/>
          </a:p>
          <a:p>
            <a:endParaRPr lang="sl-SI" dirty="0"/>
          </a:p>
          <a:p>
            <a:endParaRPr lang="sl-SI" dirty="0" smtClean="0"/>
          </a:p>
          <a:p>
            <a:pPr marL="0" indent="0">
              <a:buNone/>
            </a:pPr>
            <a:endParaRPr lang="sl-SI" dirty="0" smtClean="0"/>
          </a:p>
          <a:p>
            <a:pPr marL="0" indent="0">
              <a:buNone/>
            </a:pPr>
            <a:endParaRPr lang="sl-SI" dirty="0" smtClean="0"/>
          </a:p>
          <a:p>
            <a:pPr marL="0" indent="0">
              <a:buNone/>
            </a:pPr>
            <a:endParaRPr lang="sl-SI" sz="1000" dirty="0" smtClean="0"/>
          </a:p>
          <a:p>
            <a:pPr marL="0" indent="0">
              <a:buNone/>
            </a:pPr>
            <a:endParaRPr lang="sl-SI" sz="1000" dirty="0"/>
          </a:p>
          <a:p>
            <a:pPr marL="0" indent="0">
              <a:buNone/>
            </a:pPr>
            <a:endParaRPr lang="sl-SI" sz="1000" dirty="0" smtClean="0"/>
          </a:p>
          <a:p>
            <a:pPr marL="0" indent="0">
              <a:buNone/>
            </a:pPr>
            <a:endParaRPr lang="sl-SI" sz="1000" dirty="0"/>
          </a:p>
          <a:p>
            <a:pPr marL="0" indent="0">
              <a:buNone/>
            </a:pPr>
            <a:r>
              <a:rPr lang="en-GB" sz="1000" dirty="0" smtClean="0"/>
              <a:t>RAMIRAN </a:t>
            </a:r>
            <a:r>
              <a:rPr lang="en-GB" sz="1000" dirty="0"/>
              <a:t>2015 – 16th International </a:t>
            </a:r>
            <a:r>
              <a:rPr lang="en-GB" sz="1000" dirty="0" smtClean="0"/>
              <a:t>Conference</a:t>
            </a:r>
            <a:r>
              <a:rPr lang="sl-SI" sz="1000" dirty="0" smtClean="0"/>
              <a:t> </a:t>
            </a:r>
            <a:r>
              <a:rPr lang="en-GB" sz="1000" dirty="0" smtClean="0"/>
              <a:t>Rural-Urban Symbiosis</a:t>
            </a:r>
            <a:r>
              <a:rPr lang="sl-SI" sz="1000" dirty="0" smtClean="0"/>
              <a:t>, </a:t>
            </a:r>
            <a:r>
              <a:rPr lang="sl-SI" sz="1000" dirty="0"/>
              <a:t>H</a:t>
            </a:r>
            <a:r>
              <a:rPr lang="sl-SI" sz="1000" dirty="0" smtClean="0"/>
              <a:t>amburg</a:t>
            </a:r>
            <a:endParaRPr lang="en-GB" sz="1000" dirty="0"/>
          </a:p>
        </p:txBody>
      </p:sp>
      <p:pic>
        <p:nvPicPr>
          <p:cNvPr id="4" name="Slika 3"/>
          <p:cNvPicPr>
            <a:picLocks noChangeAspect="1"/>
          </p:cNvPicPr>
          <p:nvPr/>
        </p:nvPicPr>
        <p:blipFill>
          <a:blip r:embed="rId2"/>
          <a:stretch>
            <a:fillRect/>
          </a:stretch>
        </p:blipFill>
        <p:spPr>
          <a:xfrm>
            <a:off x="1161536" y="1706828"/>
            <a:ext cx="8443784" cy="3466534"/>
          </a:xfrm>
          <a:prstGeom prst="rect">
            <a:avLst/>
          </a:prstGeom>
        </p:spPr>
      </p:pic>
    </p:spTree>
    <p:extLst>
      <p:ext uri="{BB962C8B-B14F-4D97-AF65-F5344CB8AC3E}">
        <p14:creationId xmlns:p14="http://schemas.microsoft.com/office/powerpoint/2010/main" val="55856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3200" dirty="0" smtClean="0"/>
              <a:t>Predlog: </a:t>
            </a:r>
            <a:r>
              <a:rPr lang="sl-SI" sz="2800" dirty="0"/>
              <a:t>Najmanj 20% njivskih </a:t>
            </a:r>
            <a:r>
              <a:rPr lang="sl-SI" sz="2800" dirty="0" smtClean="0"/>
              <a:t>površin/leto </a:t>
            </a:r>
            <a:r>
              <a:rPr lang="sl-SI" sz="2800" dirty="0"/>
              <a:t>(npr. kolobarja v 5. letih) v sistemu </a:t>
            </a:r>
            <a:r>
              <a:rPr lang="sl-SI" sz="2800" dirty="0" smtClean="0"/>
              <a:t>združenih setev. </a:t>
            </a:r>
            <a:br>
              <a:rPr lang="sl-SI" sz="2800" dirty="0" smtClean="0"/>
            </a:br>
            <a:r>
              <a:rPr lang="sl-SI" sz="2800" dirty="0" smtClean="0"/>
              <a:t>(lahko, kot dodatna mera obveznemu kolobarju)</a:t>
            </a:r>
            <a:r>
              <a:rPr lang="sl-SI" sz="2800" dirty="0"/>
              <a:t/>
            </a:r>
            <a:br>
              <a:rPr lang="sl-SI" sz="2800" dirty="0"/>
            </a:br>
            <a:r>
              <a:rPr lang="sl-SI" sz="3200" dirty="0" smtClean="0"/>
              <a:t/>
            </a:r>
            <a:br>
              <a:rPr lang="sl-SI" sz="3200" dirty="0" smtClean="0"/>
            </a:br>
            <a:r>
              <a:rPr lang="sl-SI" sz="3200" dirty="0"/>
              <a:t/>
            </a:r>
            <a:br>
              <a:rPr lang="sl-SI" sz="3200" dirty="0"/>
            </a:br>
            <a:r>
              <a:rPr lang="sl-SI" sz="3200" dirty="0" smtClean="0"/>
              <a:t> </a:t>
            </a:r>
            <a:endParaRPr lang="en-GB" sz="3200" dirty="0"/>
          </a:p>
        </p:txBody>
      </p:sp>
      <p:sp>
        <p:nvSpPr>
          <p:cNvPr id="3" name="Označba mesta vsebine 2"/>
          <p:cNvSpPr>
            <a:spLocks noGrp="1"/>
          </p:cNvSpPr>
          <p:nvPr>
            <p:ph idx="1"/>
          </p:nvPr>
        </p:nvSpPr>
        <p:spPr>
          <a:xfrm>
            <a:off x="677334" y="1869989"/>
            <a:ext cx="8596668" cy="4756259"/>
          </a:xfrm>
        </p:spPr>
        <p:txBody>
          <a:bodyPr>
            <a:normAutofit/>
          </a:bodyPr>
          <a:lstStyle/>
          <a:p>
            <a:pPr>
              <a:lnSpc>
                <a:spcPct val="115000"/>
              </a:lnSpc>
              <a:spcAft>
                <a:spcPts val="1000"/>
              </a:spcAft>
            </a:pPr>
            <a:r>
              <a:rPr lang="sl-SI" b="1" i="1" dirty="0" smtClean="0">
                <a:latin typeface="TimesNewRoman"/>
                <a:ea typeface="Calibri" panose="020F0502020204030204" pitchFamily="34" charset="0"/>
                <a:cs typeface="TimesNewRoman"/>
              </a:rPr>
              <a:t>Manj </a:t>
            </a:r>
            <a:r>
              <a:rPr lang="sl-SI" b="1" i="1" dirty="0">
                <a:latin typeface="TimesNewRoman"/>
                <a:ea typeface="Calibri" panose="020F0502020204030204" pitchFamily="34" charset="0"/>
                <a:cs typeface="TimesNewRoman"/>
              </a:rPr>
              <a:t>zahtevna </a:t>
            </a:r>
            <a:r>
              <a:rPr lang="sl-SI" b="1" i="1" dirty="0" smtClean="0">
                <a:latin typeface="TimesNewRoman"/>
                <a:ea typeface="Calibri" panose="020F0502020204030204" pitchFamily="34" charset="0"/>
                <a:cs typeface="TimesNewRoman"/>
              </a:rPr>
              <a:t>skupina - posevki</a:t>
            </a:r>
          </a:p>
          <a:p>
            <a:pPr marL="0" indent="0">
              <a:lnSpc>
                <a:spcPct val="115000"/>
              </a:lnSpc>
              <a:spcAft>
                <a:spcPts val="1000"/>
              </a:spcAft>
              <a:buNone/>
            </a:pPr>
            <a:r>
              <a:rPr lang="sl-SI" dirty="0" smtClean="0">
                <a:latin typeface="TimesNewRoman"/>
                <a:ea typeface="Calibri" panose="020F0502020204030204" pitchFamily="34" charset="0"/>
                <a:cs typeface="TimesNewRoman"/>
              </a:rPr>
              <a:t>Združevanje </a:t>
            </a:r>
            <a:r>
              <a:rPr lang="sl-SI" dirty="0">
                <a:latin typeface="TimesNewRoman"/>
                <a:ea typeface="Calibri" panose="020F0502020204030204" pitchFamily="34" charset="0"/>
                <a:cs typeface="TimesNewRoman"/>
              </a:rPr>
              <a:t>posevkov pravih žit (npr. več sort pšenice, soržica – rž in </a:t>
            </a:r>
            <a:r>
              <a:rPr lang="sl-SI" dirty="0" smtClean="0">
                <a:latin typeface="TimesNewRoman"/>
                <a:ea typeface="Calibri" panose="020F0502020204030204" pitchFamily="34" charset="0"/>
                <a:cs typeface="TimesNewRoman"/>
              </a:rPr>
              <a:t>pšenica,…)  </a:t>
            </a:r>
            <a:r>
              <a:rPr lang="sl-SI" dirty="0">
                <a:latin typeface="TimesNewRoman"/>
                <a:ea typeface="Calibri" panose="020F0502020204030204" pitchFamily="34" charset="0"/>
                <a:cs typeface="TimesNewRoman"/>
              </a:rPr>
              <a:t>, pravih žit in </a:t>
            </a:r>
            <a:r>
              <a:rPr lang="sl-SI" dirty="0" err="1">
                <a:latin typeface="TimesNewRoman"/>
                <a:ea typeface="Calibri" panose="020F0502020204030204" pitchFamily="34" charset="0"/>
                <a:cs typeface="TimesNewRoman"/>
              </a:rPr>
              <a:t>leguminoz</a:t>
            </a:r>
            <a:r>
              <a:rPr lang="sl-SI" dirty="0">
                <a:latin typeface="TimesNewRoman"/>
                <a:ea typeface="Calibri" panose="020F0502020204030204" pitchFamily="34" charset="0"/>
                <a:cs typeface="TimesNewRoman"/>
              </a:rPr>
              <a:t> (npr. ječmen in grah), združevanje podsevkov detelj in ostalih vrst  strnih rastlin (npr. </a:t>
            </a:r>
            <a:r>
              <a:rPr lang="sl-SI" dirty="0" err="1">
                <a:latin typeface="TimesNewRoman"/>
                <a:ea typeface="Calibri" panose="020F0502020204030204" pitchFamily="34" charset="0"/>
                <a:cs typeface="TimesNewRoman"/>
              </a:rPr>
              <a:t>podsev</a:t>
            </a:r>
            <a:r>
              <a:rPr lang="sl-SI" dirty="0">
                <a:latin typeface="TimesNewRoman"/>
                <a:ea typeface="Calibri" panose="020F0502020204030204" pitchFamily="34" charset="0"/>
                <a:cs typeface="TimesNewRoman"/>
              </a:rPr>
              <a:t> detelje v rani pšenici, ječmenu ali ovsu), združevanje posevkov nepravih žit ali </a:t>
            </a:r>
            <a:r>
              <a:rPr lang="sl-SI" dirty="0" smtClean="0">
                <a:latin typeface="TimesNewRoman"/>
                <a:ea typeface="Calibri" panose="020F0502020204030204" pitchFamily="34" charset="0"/>
                <a:cs typeface="TimesNewRoman"/>
              </a:rPr>
              <a:t>oljnic, združevanje posevkov </a:t>
            </a:r>
            <a:r>
              <a:rPr lang="sl-SI" dirty="0" err="1" smtClean="0">
                <a:latin typeface="TimesNewRoman"/>
                <a:ea typeface="Calibri" panose="020F0502020204030204" pitchFamily="34" charset="0"/>
                <a:cs typeface="TimesNewRoman"/>
              </a:rPr>
              <a:t>zelenjavnic</a:t>
            </a:r>
            <a:r>
              <a:rPr lang="sl-SI" dirty="0" smtClean="0">
                <a:latin typeface="TimesNewRoman"/>
                <a:ea typeface="Calibri" panose="020F0502020204030204" pitchFamily="34" charset="0"/>
                <a:cs typeface="TimesNewRoman"/>
              </a:rPr>
              <a:t>,…</a:t>
            </a:r>
            <a:endParaRPr lang="sl-SI" sz="1600" i="1" dirty="0">
              <a:latin typeface="TimesNewRoman"/>
              <a:ea typeface="Calibri" panose="020F0502020204030204" pitchFamily="34" charset="0"/>
              <a:cs typeface="Times New Roman" panose="02020603050405020304" pitchFamily="18" charset="0"/>
            </a:endParaRPr>
          </a:p>
          <a:p>
            <a:pPr>
              <a:lnSpc>
                <a:spcPct val="115000"/>
              </a:lnSpc>
              <a:spcAft>
                <a:spcPts val="10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sl-SI" b="1" i="1" dirty="0">
                <a:latin typeface="TimesNewRoman"/>
                <a:ea typeface="Calibri" panose="020F0502020204030204" pitchFamily="34" charset="0"/>
                <a:cs typeface="TimesNewRoman"/>
              </a:rPr>
              <a:t>Z</a:t>
            </a:r>
            <a:r>
              <a:rPr lang="sl-SI" b="1" i="1" dirty="0" smtClean="0">
                <a:latin typeface="TimesNewRoman"/>
                <a:ea typeface="Calibri" panose="020F0502020204030204" pitchFamily="34" charset="0"/>
                <a:cs typeface="TimesNewRoman"/>
              </a:rPr>
              <a:t>ahtevna skupina - okopavine</a:t>
            </a:r>
            <a:endParaRPr lang="sl-SI" sz="16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sl-SI" dirty="0" smtClean="0">
                <a:latin typeface="TimesNewRoman"/>
                <a:ea typeface="Calibri" panose="020F0502020204030204" pitchFamily="34" charset="0"/>
                <a:cs typeface="TimesNewRoman"/>
              </a:rPr>
              <a:t>Združevanje </a:t>
            </a:r>
            <a:r>
              <a:rPr lang="sl-SI" dirty="0">
                <a:latin typeface="TimesNewRoman"/>
                <a:ea typeface="Calibri" panose="020F0502020204030204" pitchFamily="34" charset="0"/>
                <a:cs typeface="TimesNewRoman"/>
              </a:rPr>
              <a:t>posevkov okopavin (fižol in </a:t>
            </a:r>
            <a:r>
              <a:rPr lang="sl-SI" dirty="0" smtClean="0">
                <a:latin typeface="TimesNewRoman"/>
                <a:ea typeface="Calibri" panose="020F0502020204030204" pitchFamily="34" charset="0"/>
                <a:cs typeface="TimesNewRoman"/>
              </a:rPr>
              <a:t>koruza),  združevanje nasadov vseh vrst </a:t>
            </a:r>
            <a:r>
              <a:rPr lang="sl-SI" dirty="0" err="1" smtClean="0">
                <a:latin typeface="TimesNewRoman"/>
                <a:ea typeface="Calibri" panose="020F0502020204030204" pitchFamily="34" charset="0"/>
                <a:cs typeface="TimesNewRoman"/>
              </a:rPr>
              <a:t>zelenjavnic</a:t>
            </a:r>
            <a:r>
              <a:rPr lang="sl-SI" dirty="0" smtClean="0">
                <a:latin typeface="TimesNewRoman"/>
                <a:ea typeface="Calibri" panose="020F0502020204030204" pitchFamily="34" charset="0"/>
                <a:cs typeface="TimesNewRoman"/>
              </a:rPr>
              <a:t>, </a:t>
            </a:r>
            <a:r>
              <a:rPr lang="sl-SI" dirty="0" err="1" smtClean="0">
                <a:latin typeface="TimesNewRoman"/>
                <a:ea typeface="Calibri" panose="020F0502020204030204" pitchFamily="34" charset="0"/>
                <a:cs typeface="TimesNewRoman"/>
              </a:rPr>
              <a:t>zelenjavnic</a:t>
            </a:r>
            <a:r>
              <a:rPr lang="sl-SI" dirty="0" smtClean="0">
                <a:latin typeface="TimesNewRoman"/>
                <a:ea typeface="Calibri" panose="020F0502020204030204" pitchFamily="34" charset="0"/>
                <a:cs typeface="TimesNewRoman"/>
              </a:rPr>
              <a:t> in aromatskih rastlin,…)</a:t>
            </a:r>
            <a:endParaRPr lang="sl-SI" i="1" dirty="0" smtClean="0">
              <a:latin typeface="TimesNewRoman"/>
              <a:ea typeface="Calibri" panose="020F0502020204030204" pitchFamily="34" charset="0"/>
              <a:cs typeface="TimesNewRoman"/>
            </a:endParaRPr>
          </a:p>
          <a:p>
            <a:endParaRPr lang="en-GB"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5849" y="2596094"/>
            <a:ext cx="2776151" cy="1860578"/>
          </a:xfrm>
          <a:prstGeom prst="rect">
            <a:avLst/>
          </a:prstGeom>
        </p:spPr>
      </p:pic>
    </p:spTree>
    <p:extLst>
      <p:ext uri="{BB962C8B-B14F-4D97-AF65-F5344CB8AC3E}">
        <p14:creationId xmlns:p14="http://schemas.microsoft.com/office/powerpoint/2010/main" val="226688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10464" y="609601"/>
            <a:ext cx="5863537" cy="1598140"/>
          </a:xfrm>
        </p:spPr>
        <p:txBody>
          <a:bodyPr>
            <a:normAutofit fontScale="90000"/>
          </a:bodyPr>
          <a:lstStyle/>
          <a:p>
            <a:r>
              <a:rPr lang="sl-SI" dirty="0" err="1" smtClean="0"/>
              <a:t>Biodiverzitetno</a:t>
            </a:r>
            <a:r>
              <a:rPr lang="sl-SI" dirty="0" smtClean="0"/>
              <a:t> bogat kolobar – </a:t>
            </a:r>
            <a:r>
              <a:rPr lang="sl-SI" dirty="0" smtClean="0">
                <a:solidFill>
                  <a:srgbClr val="FF0000"/>
                </a:solidFill>
              </a:rPr>
              <a:t>več uporabnih alternativnih rastlin na njivah</a:t>
            </a:r>
            <a:endParaRPr lang="en-GB" dirty="0">
              <a:solidFill>
                <a:srgbClr val="FF0000"/>
              </a:solidFill>
            </a:endParaRPr>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324689" cy="2353003"/>
          </a:xfrm>
        </p:spPr>
      </p:pic>
      <p:sp>
        <p:nvSpPr>
          <p:cNvPr id="6" name="Pravokotnik 5"/>
          <p:cNvSpPr/>
          <p:nvPr/>
        </p:nvSpPr>
        <p:spPr>
          <a:xfrm>
            <a:off x="486033" y="2561633"/>
            <a:ext cx="9564130" cy="1976567"/>
          </a:xfrm>
          <a:prstGeom prst="rect">
            <a:avLst/>
          </a:prstGeom>
        </p:spPr>
        <p:txBody>
          <a:bodyPr wrap="square">
            <a:spAutoFit/>
          </a:bodyPr>
          <a:lstStyle/>
          <a:p>
            <a:pPr algn="just">
              <a:lnSpc>
                <a:spcPct val="115000"/>
              </a:lnSpc>
              <a:spcAft>
                <a:spcPts val="0"/>
              </a:spcAft>
            </a:pPr>
            <a:r>
              <a:rPr lang="sl-SI" dirty="0">
                <a:solidFill>
                  <a:srgbClr val="FF0000"/>
                </a:solidFill>
                <a:latin typeface="Arial" panose="020B0604020202020204" pitchFamily="34" charset="0"/>
                <a:ea typeface="Calibri" panose="020F0502020204030204" pitchFamily="34" charset="0"/>
                <a:cs typeface="Arial" panose="020B0604020202020204" pitchFamily="34" charset="0"/>
              </a:rPr>
              <a:t>Kolobar</a:t>
            </a:r>
            <a:r>
              <a:rPr lang="sl-SI" dirty="0">
                <a:latin typeface="Arial" panose="020B0604020202020204" pitchFamily="34" charset="0"/>
                <a:ea typeface="Calibri" panose="020F0502020204030204" pitchFamily="34" charset="0"/>
                <a:cs typeface="Arial" panose="020B0604020202020204" pitchFamily="34" charset="0"/>
              </a:rPr>
              <a:t> (vrstenje, kolobarjenje, </a:t>
            </a:r>
            <a:r>
              <a:rPr lang="sl-SI" dirty="0" smtClean="0">
                <a:latin typeface="Arial" panose="020B0604020202020204" pitchFamily="34" charset="0"/>
                <a:ea typeface="Calibri" panose="020F0502020204030204" pitchFamily="34" charset="0"/>
                <a:cs typeface="Arial" panose="020B0604020202020204" pitchFamily="34" charset="0"/>
              </a:rPr>
              <a:t>menjavanje rastlin) je </a:t>
            </a:r>
            <a:r>
              <a:rPr lang="sl-SI" dirty="0">
                <a:latin typeface="Arial" panose="020B0604020202020204" pitchFamily="34" charset="0"/>
                <a:ea typeface="Calibri" panose="020F0502020204030204" pitchFamily="34" charset="0"/>
                <a:cs typeface="Arial" panose="020B0604020202020204" pitchFamily="34" charset="0"/>
              </a:rPr>
              <a:t>sistem razvrščanja poljščin, krmnih </a:t>
            </a:r>
            <a:r>
              <a:rPr lang="sl-SI" dirty="0" smtClean="0">
                <a:latin typeface="Arial" panose="020B0604020202020204" pitchFamily="34" charset="0"/>
                <a:ea typeface="Calibri" panose="020F0502020204030204" pitchFamily="34" charset="0"/>
                <a:cs typeface="Arial" panose="020B0604020202020204" pitchFamily="34" charset="0"/>
              </a:rPr>
              <a:t>rastlin,</a:t>
            </a:r>
            <a:r>
              <a:rPr lang="sl-SI" dirty="0">
                <a:latin typeface="Arial" panose="020B0604020202020204" pitchFamily="34" charset="0"/>
                <a:ea typeface="Calibri" panose="020F0502020204030204" pitchFamily="34" charset="0"/>
                <a:cs typeface="Arial" panose="020B0604020202020204" pitchFamily="34" charset="0"/>
              </a:rPr>
              <a:t> </a:t>
            </a:r>
            <a:r>
              <a:rPr lang="sl-SI" dirty="0" smtClean="0">
                <a:latin typeface="Arial" panose="020B0604020202020204" pitchFamily="34" charset="0"/>
                <a:ea typeface="Calibri" panose="020F0502020204030204" pitchFamily="34" charset="0"/>
                <a:cs typeface="Arial" panose="020B0604020202020204" pitchFamily="34" charset="0"/>
              </a:rPr>
              <a:t>aromatskih </a:t>
            </a:r>
            <a:r>
              <a:rPr lang="sl-SI" dirty="0">
                <a:latin typeface="Arial" panose="020B0604020202020204" pitchFamily="34" charset="0"/>
                <a:ea typeface="Calibri" panose="020F0502020204030204" pitchFamily="34" charset="0"/>
                <a:cs typeface="Arial" panose="020B0604020202020204" pitchFamily="34" charset="0"/>
              </a:rPr>
              <a:t>rastlin in zelenjadnic, ki ga uporabljamo na njivah, vrtovih ali pokritih prostorih. </a:t>
            </a:r>
            <a:r>
              <a:rPr lang="sl-SI" dirty="0" smtClean="0">
                <a:latin typeface="Arial" panose="020B0604020202020204" pitchFamily="34" charset="0"/>
                <a:ea typeface="Calibri" panose="020F0502020204030204" pitchFamily="34" charset="0"/>
                <a:cs typeface="Arial" panose="020B0604020202020204" pitchFamily="34" charset="0"/>
              </a:rPr>
              <a:t>Z</a:t>
            </a:r>
            <a:r>
              <a:rPr lang="sl-SI" dirty="0">
                <a:latin typeface="Arial" panose="020B0604020202020204" pitchFamily="34" charset="0"/>
                <a:ea typeface="Calibri" panose="020F0502020204030204" pitchFamily="34" charset="0"/>
                <a:cs typeface="Arial" panose="020B0604020202020204" pitchFamily="34" charset="0"/>
              </a:rPr>
              <a:t> </a:t>
            </a:r>
            <a:r>
              <a:rPr lang="sl-SI" dirty="0" smtClean="0">
                <a:latin typeface="Arial" panose="020B0604020202020204" pitchFamily="34" charset="0"/>
                <a:ea typeface="Calibri" panose="020F0502020204030204" pitchFamily="34" charset="0"/>
                <a:cs typeface="Arial" panose="020B0604020202020204" pitchFamily="34" charset="0"/>
              </a:rPr>
              <a:t>njim </a:t>
            </a:r>
            <a:r>
              <a:rPr lang="sl-SI" dirty="0">
                <a:solidFill>
                  <a:srgbClr val="FF0000"/>
                </a:solidFill>
                <a:latin typeface="Arial" panose="020B0604020202020204" pitchFamily="34" charset="0"/>
                <a:ea typeface="Calibri" panose="020F0502020204030204" pitchFamily="34" charset="0"/>
                <a:cs typeface="Arial" panose="020B0604020202020204" pitchFamily="34" charset="0"/>
              </a:rPr>
              <a:t>ustvarjamo kar največjo racionalnost in optimalnost bioloških, organizacijskih </a:t>
            </a:r>
            <a:r>
              <a:rPr lang="sl-SI" dirty="0" smtClean="0">
                <a:solidFill>
                  <a:srgbClr val="FF0000"/>
                </a:solidFill>
                <a:latin typeface="Arial" panose="020B0604020202020204" pitchFamily="34" charset="0"/>
                <a:ea typeface="Calibri" panose="020F0502020204030204" pitchFamily="34" charset="0"/>
                <a:cs typeface="Arial" panose="020B0604020202020204" pitchFamily="34" charset="0"/>
              </a:rPr>
              <a:t>in</a:t>
            </a:r>
            <a:r>
              <a:rPr lang="sl-SI"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sl-SI" dirty="0" smtClean="0">
                <a:solidFill>
                  <a:srgbClr val="FF0000"/>
                </a:solidFill>
                <a:latin typeface="Arial" panose="020B0604020202020204" pitchFamily="34" charset="0"/>
                <a:ea typeface="Calibri" panose="020F0502020204030204" pitchFamily="34" charset="0"/>
                <a:cs typeface="Arial" panose="020B0604020202020204" pitchFamily="34" charset="0"/>
              </a:rPr>
              <a:t>prostorskih </a:t>
            </a:r>
            <a:r>
              <a:rPr lang="sl-SI" dirty="0">
                <a:solidFill>
                  <a:srgbClr val="FF0000"/>
                </a:solidFill>
                <a:latin typeface="Arial" panose="020B0604020202020204" pitchFamily="34" charset="0"/>
                <a:ea typeface="Calibri" panose="020F0502020204030204" pitchFamily="34" charset="0"/>
                <a:cs typeface="Arial" panose="020B0604020202020204" pitchFamily="34" charset="0"/>
              </a:rPr>
              <a:t>vplivov na tla in rastlino. </a:t>
            </a:r>
            <a:r>
              <a:rPr lang="sl-SI" dirty="0">
                <a:latin typeface="Arial" panose="020B0604020202020204" pitchFamily="34" charset="0"/>
                <a:ea typeface="Calibri" panose="020F0502020204030204" pitchFamily="34" charset="0"/>
                <a:cs typeface="Arial" panose="020B0604020202020204" pitchFamily="34" charset="0"/>
              </a:rPr>
              <a:t>S pravilnim kolobarjem želimo ob primerni </a:t>
            </a:r>
            <a:r>
              <a:rPr lang="sl-SI" dirty="0" smtClean="0">
                <a:latin typeface="Arial" panose="020B0604020202020204" pitchFamily="34" charset="0"/>
                <a:ea typeface="Calibri" panose="020F0502020204030204" pitchFamily="34" charset="0"/>
                <a:cs typeface="Arial" panose="020B0604020202020204" pitchFamily="34" charset="0"/>
              </a:rPr>
              <a:t>tehniki</a:t>
            </a:r>
            <a:r>
              <a:rPr lang="sl-SI" dirty="0">
                <a:latin typeface="Arial" panose="020B0604020202020204" pitchFamily="34" charset="0"/>
                <a:ea typeface="Calibri" panose="020F0502020204030204" pitchFamily="34" charset="0"/>
                <a:cs typeface="Arial" panose="020B0604020202020204" pitchFamily="34" charset="0"/>
              </a:rPr>
              <a:t> </a:t>
            </a:r>
            <a:r>
              <a:rPr lang="sl-SI" dirty="0" smtClean="0">
                <a:latin typeface="Arial" panose="020B0604020202020204" pitchFamily="34" charset="0"/>
                <a:ea typeface="Calibri" panose="020F0502020204030204" pitchFamily="34" charset="0"/>
                <a:cs typeface="Arial" panose="020B0604020202020204" pitchFamily="34" charset="0"/>
              </a:rPr>
              <a:t>pridelave </a:t>
            </a:r>
            <a:r>
              <a:rPr lang="sl-SI" dirty="0">
                <a:latin typeface="Arial" panose="020B0604020202020204" pitchFamily="34" charset="0"/>
                <a:ea typeface="Calibri" panose="020F0502020204030204" pitchFamily="34" charset="0"/>
                <a:cs typeface="Arial" panose="020B0604020202020204" pitchFamily="34" charset="0"/>
              </a:rPr>
              <a:t>kar najbolje nadomestiti </a:t>
            </a:r>
            <a:r>
              <a:rPr lang="sl-SI" u="sng" dirty="0">
                <a:latin typeface="Arial" panose="020B0604020202020204" pitchFamily="34" charset="0"/>
                <a:ea typeface="Calibri" panose="020F0502020204030204" pitchFamily="34" charset="0"/>
                <a:cs typeface="Arial" panose="020B0604020202020204" pitchFamily="34" charset="0"/>
              </a:rPr>
              <a:t>biološko ravnotežje spontanih </a:t>
            </a:r>
            <a:r>
              <a:rPr lang="sl-SI" u="sng" dirty="0" err="1">
                <a:latin typeface="Arial" panose="020B0604020202020204" pitchFamily="34" charset="0"/>
                <a:ea typeface="Calibri" panose="020F0502020204030204" pitchFamily="34" charset="0"/>
                <a:cs typeface="Arial" panose="020B0604020202020204" pitchFamily="34" charset="0"/>
              </a:rPr>
              <a:t>fitocenoz</a:t>
            </a:r>
            <a:r>
              <a:rPr lang="sl-SI" u="sng" dirty="0">
                <a:latin typeface="Arial" panose="020B0604020202020204" pitchFamily="34" charset="0"/>
                <a:ea typeface="Calibri" panose="020F0502020204030204" pitchFamily="34" charset="0"/>
                <a:cs typeface="Arial" panose="020B0604020202020204" pitchFamily="34" charset="0"/>
              </a:rPr>
              <a:t>. </a:t>
            </a:r>
            <a:r>
              <a:rPr lang="sl-SI" dirty="0">
                <a:latin typeface="Arial" panose="020B0604020202020204" pitchFamily="34" charset="0"/>
                <a:ea typeface="Calibri" panose="020F0502020204030204" pitchFamily="34" charset="0"/>
                <a:cs typeface="Arial" panose="020B0604020202020204" pitchFamily="34" charset="0"/>
              </a:rPr>
              <a:t>Kolobar </a:t>
            </a:r>
            <a:r>
              <a:rPr lang="sl-SI" dirty="0" smtClean="0">
                <a:latin typeface="Arial" panose="020B0604020202020204" pitchFamily="34" charset="0"/>
                <a:ea typeface="Calibri" panose="020F0502020204030204" pitchFamily="34" charset="0"/>
                <a:cs typeface="Arial" panose="020B0604020202020204" pitchFamily="34" charset="0"/>
              </a:rPr>
              <a:t>ni</a:t>
            </a:r>
            <a:r>
              <a:rPr lang="sl-SI" dirty="0">
                <a:latin typeface="Arial" panose="020B0604020202020204" pitchFamily="34" charset="0"/>
                <a:ea typeface="Calibri" panose="020F0502020204030204" pitchFamily="34" charset="0"/>
                <a:cs typeface="Arial" panose="020B0604020202020204" pitchFamily="34" charset="0"/>
              </a:rPr>
              <a:t> </a:t>
            </a:r>
            <a:r>
              <a:rPr lang="sl-SI" dirty="0" smtClean="0">
                <a:latin typeface="Arial" panose="020B0604020202020204" pitchFamily="34" charset="0"/>
                <a:ea typeface="Calibri" panose="020F0502020204030204" pitchFamily="34" charset="0"/>
                <a:cs typeface="Arial" panose="020B0604020202020204" pitchFamily="34" charset="0"/>
              </a:rPr>
              <a:t>"recept</a:t>
            </a:r>
            <a:r>
              <a:rPr lang="sl-SI" dirty="0">
                <a:latin typeface="Arial" panose="020B0604020202020204" pitchFamily="34" charset="0"/>
                <a:ea typeface="Calibri" panose="020F0502020204030204" pitchFamily="34" charset="0"/>
                <a:cs typeface="Arial" panose="020B0604020202020204" pitchFamily="34" charset="0"/>
              </a:rPr>
              <a:t>", ampak naj predstavlja v danih razmerah najboljšo kompromisno rešitev</a:t>
            </a:r>
            <a:r>
              <a:rPr lang="sl-SI" dirty="0" smtClean="0">
                <a:latin typeface="Arial" panose="020B0604020202020204" pitchFamily="34" charset="0"/>
                <a:ea typeface="Calibri" panose="020F0502020204030204" pitchFamily="34" charset="0"/>
                <a:cs typeface="Arial" panose="020B0604020202020204" pitchFamily="34" charset="0"/>
              </a:rPr>
              <a:t>.</a:t>
            </a:r>
            <a:endParaRPr lang="en-GB"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48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589213" y="423746"/>
            <a:ext cx="8915399" cy="3896435"/>
          </a:xfrm>
        </p:spPr>
        <p:txBody>
          <a:bodyPr>
            <a:normAutofit/>
          </a:bodyPr>
          <a:lstStyle/>
          <a:p>
            <a:pPr algn="ctr"/>
            <a:r>
              <a:rPr lang="sl-SI" dirty="0" smtClean="0"/>
              <a:t/>
            </a:r>
            <a:br>
              <a:rPr lang="sl-SI" dirty="0" smtClean="0"/>
            </a:br>
            <a:r>
              <a:rPr lang="en-GB" dirty="0"/>
              <a:t/>
            </a:r>
            <a:br>
              <a:rPr lang="en-GB" dirty="0"/>
            </a:br>
            <a:endParaRPr lang="en-GB" dirty="0"/>
          </a:p>
        </p:txBody>
      </p:sp>
      <p:sp>
        <p:nvSpPr>
          <p:cNvPr id="3" name="Podnaslov 2"/>
          <p:cNvSpPr>
            <a:spLocks noGrp="1"/>
          </p:cNvSpPr>
          <p:nvPr>
            <p:ph type="subTitle" idx="1"/>
          </p:nvPr>
        </p:nvSpPr>
        <p:spPr>
          <a:xfrm>
            <a:off x="2589212" y="887861"/>
            <a:ext cx="8915399" cy="6345044"/>
          </a:xfrm>
        </p:spPr>
        <p:txBody>
          <a:bodyPr/>
          <a:lstStyle/>
          <a:p>
            <a:endParaRPr lang="sl-SI" b="1" dirty="0" smtClean="0"/>
          </a:p>
          <a:p>
            <a:endParaRPr lang="sl-SI" b="1" dirty="0" smtClean="0"/>
          </a:p>
        </p:txBody>
      </p:sp>
      <p:sp>
        <p:nvSpPr>
          <p:cNvPr id="4" name="Rectangle 2"/>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p:cNvSpPr>
            <a:spLocks noChangeArrowheads="1"/>
          </p:cNvSpPr>
          <p:nvPr/>
        </p:nvSpPr>
        <p:spPr bwMode="auto">
          <a:xfrm>
            <a:off x="2589213" y="713199"/>
            <a:ext cx="439280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2000" b="1" i="0" u="none" strike="noStrike" cap="none" normalizeH="0" dirty="0" smtClean="0">
                <a:ln>
                  <a:noFill/>
                </a:ln>
                <a:solidFill>
                  <a:schemeClr val="tx1"/>
                </a:solidFill>
                <a:effectLst/>
                <a:latin typeface="Calibri" panose="020F0502020204030204" pitchFamily="34" charset="0"/>
                <a:cs typeface="Times New Roman" panose="02020603050405020304" pitchFamily="18" charset="0"/>
              </a:rPr>
              <a:t>                                                            </a:t>
            </a:r>
            <a:endParaRPr kumimoji="0" lang="sl-SI" altLang="en-US" sz="2000" b="1" i="0" u="none" strike="noStrike" cap="none" normalizeH="0" baseline="0" dirty="0" smtClean="0">
              <a:ln>
                <a:noFill/>
              </a:ln>
              <a:solidFill>
                <a:schemeClr val="tx1"/>
              </a:solidFill>
              <a:effectLst/>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ela 5"/>
          <p:cNvGraphicFramePr>
            <a:graphicFrameLocks noGrp="1"/>
          </p:cNvGraphicFramePr>
          <p:nvPr>
            <p:extLst/>
          </p:nvPr>
        </p:nvGraphicFramePr>
        <p:xfrm>
          <a:off x="1782372" y="658642"/>
          <a:ext cx="10366248" cy="6239256"/>
        </p:xfrm>
        <a:graphic>
          <a:graphicData uri="http://schemas.openxmlformats.org/drawingml/2006/table">
            <a:tbl>
              <a:tblPr firstRow="1" firstCol="1" bandRow="1">
                <a:tableStyleId>{5C22544A-7EE6-4342-B048-85BDC9FD1C3A}</a:tableStyleId>
              </a:tblPr>
              <a:tblGrid>
                <a:gridCol w="6109489"/>
                <a:gridCol w="4256759"/>
              </a:tblGrid>
              <a:tr h="328363">
                <a:tc>
                  <a:txBody>
                    <a:bodyPr/>
                    <a:lstStyle/>
                    <a:p>
                      <a:pPr>
                        <a:lnSpc>
                          <a:spcPct val="115000"/>
                        </a:lnSpc>
                        <a:spcAft>
                          <a:spcPts val="0"/>
                        </a:spcAft>
                      </a:pPr>
                      <a:r>
                        <a:rPr lang="en-GB" sz="2000" dirty="0">
                          <a:solidFill>
                            <a:srgbClr val="FFFF00"/>
                          </a:solidFill>
                          <a:effectLst/>
                        </a:rPr>
                        <a:t>Crops</a:t>
                      </a:r>
                      <a:endParaRPr lang="en-GB" sz="20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660" marR="40660" marT="0" marB="0"/>
                </a:tc>
                <a:tc>
                  <a:txBody>
                    <a:bodyPr/>
                    <a:lstStyle/>
                    <a:p>
                      <a:pPr>
                        <a:lnSpc>
                          <a:spcPct val="115000"/>
                        </a:lnSpc>
                        <a:spcAft>
                          <a:spcPts val="0"/>
                        </a:spcAft>
                      </a:pPr>
                      <a:r>
                        <a:rPr lang="en-GB" sz="2000" dirty="0">
                          <a:solidFill>
                            <a:srgbClr val="FFFF00"/>
                          </a:solidFill>
                          <a:effectLst/>
                        </a:rPr>
                        <a:t>Inter-crops</a:t>
                      </a:r>
                      <a:endParaRPr lang="en-GB" sz="20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660" marR="40660" marT="0" marB="0"/>
                </a:tc>
              </a:tr>
              <a:tr h="5698930">
                <a:tc>
                  <a:txBody>
                    <a:bodyPr/>
                    <a:lstStyle/>
                    <a:p>
                      <a:pPr>
                        <a:lnSpc>
                          <a:spcPct val="115000"/>
                        </a:lnSpc>
                        <a:spcAft>
                          <a:spcPts val="0"/>
                        </a:spcAft>
                      </a:pPr>
                      <a:r>
                        <a:rPr lang="en-GB" sz="1200" dirty="0">
                          <a:solidFill>
                            <a:srgbClr val="FFFF00"/>
                          </a:solidFill>
                          <a:effectLst/>
                        </a:rPr>
                        <a:t>Main crops: </a:t>
                      </a:r>
                    </a:p>
                    <a:p>
                      <a:pPr>
                        <a:lnSpc>
                          <a:spcPct val="115000"/>
                        </a:lnSpc>
                        <a:spcAft>
                          <a:spcPts val="0"/>
                        </a:spcAft>
                      </a:pPr>
                      <a:r>
                        <a:rPr lang="en-GB" sz="1200" dirty="0">
                          <a:effectLst/>
                        </a:rPr>
                        <a:t>Maize (</a:t>
                      </a:r>
                      <a:r>
                        <a:rPr lang="en-GB" sz="1200" b="0" i="1" dirty="0" err="1">
                          <a:effectLst/>
                        </a:rPr>
                        <a:t>Zea</a:t>
                      </a:r>
                      <a:r>
                        <a:rPr lang="en-GB" sz="1200" b="0" i="1" dirty="0">
                          <a:effectLst/>
                        </a:rPr>
                        <a:t> mays</a:t>
                      </a:r>
                      <a:r>
                        <a:rPr lang="en-GB" sz="1200" dirty="0">
                          <a:effectLst/>
                        </a:rPr>
                        <a:t>)</a:t>
                      </a:r>
                    </a:p>
                    <a:p>
                      <a:pPr>
                        <a:lnSpc>
                          <a:spcPct val="115000"/>
                        </a:lnSpc>
                        <a:spcAft>
                          <a:spcPts val="0"/>
                        </a:spcAft>
                      </a:pPr>
                      <a:r>
                        <a:rPr lang="en-GB" sz="1200" dirty="0">
                          <a:effectLst/>
                        </a:rPr>
                        <a:t>Cereals: wheat (</a:t>
                      </a:r>
                      <a:r>
                        <a:rPr lang="en-GB" sz="1200" b="0" i="1" dirty="0" err="1">
                          <a:effectLst/>
                        </a:rPr>
                        <a:t>Triticum</a:t>
                      </a:r>
                      <a:r>
                        <a:rPr lang="en-GB" sz="1200" i="0" dirty="0">
                          <a:effectLst/>
                        </a:rPr>
                        <a:t> </a:t>
                      </a:r>
                      <a:r>
                        <a:rPr lang="en-GB" sz="1200" i="1" dirty="0">
                          <a:effectLst/>
                        </a:rPr>
                        <a:t>sp</a:t>
                      </a:r>
                      <a:r>
                        <a:rPr lang="en-GB" sz="1200" dirty="0">
                          <a:effectLst/>
                        </a:rPr>
                        <a:t>.), barley (</a:t>
                      </a:r>
                      <a:r>
                        <a:rPr lang="en-GB" sz="1200" b="0" i="1" dirty="0" err="1">
                          <a:effectLst/>
                        </a:rPr>
                        <a:t>Hordeum</a:t>
                      </a:r>
                      <a:r>
                        <a:rPr lang="en-GB" sz="1200" b="0" i="1" dirty="0">
                          <a:effectLst/>
                        </a:rPr>
                        <a:t> vulgare</a:t>
                      </a:r>
                      <a:r>
                        <a:rPr lang="en-GB" sz="1200" dirty="0">
                          <a:effectLst/>
                        </a:rPr>
                        <a:t>) , rye (</a:t>
                      </a:r>
                      <a:r>
                        <a:rPr lang="en-GB" sz="1200" b="0" i="1" dirty="0" err="1">
                          <a:effectLst/>
                        </a:rPr>
                        <a:t>Secale</a:t>
                      </a:r>
                      <a:r>
                        <a:rPr lang="en-GB" sz="1200" b="0" i="1" dirty="0">
                          <a:effectLst/>
                        </a:rPr>
                        <a:t> </a:t>
                      </a:r>
                      <a:r>
                        <a:rPr lang="en-GB" sz="1200" b="0" i="1" dirty="0" err="1">
                          <a:effectLst/>
                        </a:rPr>
                        <a:t>cereale</a:t>
                      </a:r>
                      <a:r>
                        <a:rPr lang="en-GB" sz="1200" dirty="0">
                          <a:effectLst/>
                        </a:rPr>
                        <a:t>)</a:t>
                      </a:r>
                    </a:p>
                    <a:p>
                      <a:pPr>
                        <a:lnSpc>
                          <a:spcPct val="115000"/>
                        </a:lnSpc>
                        <a:spcAft>
                          <a:spcPts val="0"/>
                        </a:spcAft>
                      </a:pPr>
                      <a:r>
                        <a:rPr lang="en-GB" sz="1200" dirty="0">
                          <a:effectLst/>
                        </a:rPr>
                        <a:t>Potatoes (</a:t>
                      </a:r>
                      <a:r>
                        <a:rPr lang="en-GB" sz="1200" b="0" i="1" dirty="0">
                          <a:effectLst/>
                        </a:rPr>
                        <a:t>Solanum </a:t>
                      </a:r>
                      <a:r>
                        <a:rPr lang="en-GB" sz="1200" b="0" i="1" dirty="0" err="1">
                          <a:effectLst/>
                        </a:rPr>
                        <a:t>tuberosum</a:t>
                      </a:r>
                      <a:r>
                        <a:rPr lang="en-GB" sz="1200" dirty="0">
                          <a:effectLst/>
                        </a:rPr>
                        <a:t>)</a:t>
                      </a:r>
                    </a:p>
                    <a:p>
                      <a:pPr>
                        <a:lnSpc>
                          <a:spcPct val="115000"/>
                        </a:lnSpc>
                        <a:spcAft>
                          <a:spcPts val="0"/>
                        </a:spcAft>
                      </a:pPr>
                      <a:r>
                        <a:rPr lang="en-GB" sz="1200" dirty="0">
                          <a:effectLst/>
                        </a:rPr>
                        <a:t>Hops (</a:t>
                      </a:r>
                      <a:r>
                        <a:rPr lang="en-GB" sz="1200" b="0" i="1" dirty="0" err="1">
                          <a:effectLst/>
                        </a:rPr>
                        <a:t>Humulus</a:t>
                      </a:r>
                      <a:r>
                        <a:rPr lang="en-GB" sz="1200" b="0" i="1" dirty="0">
                          <a:effectLst/>
                        </a:rPr>
                        <a:t> </a:t>
                      </a:r>
                      <a:r>
                        <a:rPr lang="en-GB" sz="1200" b="0" i="1" dirty="0" err="1">
                          <a:effectLst/>
                        </a:rPr>
                        <a:t>lupulus</a:t>
                      </a:r>
                      <a:r>
                        <a:rPr lang="en-GB" sz="1200" dirty="0">
                          <a:effectLst/>
                        </a:rPr>
                        <a:t>) - monoculture</a:t>
                      </a:r>
                    </a:p>
                    <a:p>
                      <a:pPr>
                        <a:lnSpc>
                          <a:spcPct val="115000"/>
                        </a:lnSpc>
                        <a:spcAft>
                          <a:spcPts val="0"/>
                        </a:spcAft>
                      </a:pPr>
                      <a:r>
                        <a:rPr lang="en-GB" sz="1200" dirty="0">
                          <a:effectLst/>
                        </a:rPr>
                        <a:t>Less produced crops:</a:t>
                      </a:r>
                    </a:p>
                    <a:p>
                      <a:pPr>
                        <a:lnSpc>
                          <a:spcPct val="115000"/>
                        </a:lnSpc>
                        <a:spcAft>
                          <a:spcPts val="0"/>
                        </a:spcAft>
                      </a:pPr>
                      <a:r>
                        <a:rPr lang="en-GB" sz="1200" dirty="0">
                          <a:effectLst/>
                        </a:rPr>
                        <a:t>Soybean (</a:t>
                      </a:r>
                      <a:r>
                        <a:rPr lang="en-GB" sz="1200" b="0" i="1" dirty="0">
                          <a:effectLst/>
                        </a:rPr>
                        <a:t>Glycine </a:t>
                      </a:r>
                      <a:r>
                        <a:rPr lang="sl-SI" sz="1200" b="0" i="1" dirty="0" err="1" smtClean="0">
                          <a:effectLst/>
                        </a:rPr>
                        <a:t>max</a:t>
                      </a:r>
                      <a:r>
                        <a:rPr lang="en-GB" sz="1200" dirty="0" smtClean="0">
                          <a:effectLst/>
                        </a:rPr>
                        <a:t>)</a:t>
                      </a:r>
                      <a:endParaRPr lang="en-GB" sz="1200" dirty="0">
                        <a:effectLst/>
                      </a:endParaRPr>
                    </a:p>
                    <a:p>
                      <a:pPr>
                        <a:lnSpc>
                          <a:spcPct val="115000"/>
                        </a:lnSpc>
                        <a:spcAft>
                          <a:spcPts val="0"/>
                        </a:spcAft>
                      </a:pPr>
                      <a:r>
                        <a:rPr lang="en-GB" sz="1200" dirty="0">
                          <a:effectLst/>
                        </a:rPr>
                        <a:t>Pea (</a:t>
                      </a:r>
                      <a:r>
                        <a:rPr lang="en-GB" sz="1200" b="0" i="1" dirty="0" err="1">
                          <a:effectLst/>
                        </a:rPr>
                        <a:t>Pisum</a:t>
                      </a:r>
                      <a:r>
                        <a:rPr lang="en-GB" sz="1200" b="0" i="1" dirty="0">
                          <a:effectLst/>
                        </a:rPr>
                        <a:t> </a:t>
                      </a:r>
                      <a:r>
                        <a:rPr lang="en-GB" sz="1200" b="0" i="1" dirty="0" err="1">
                          <a:effectLst/>
                        </a:rPr>
                        <a:t>sativum</a:t>
                      </a:r>
                      <a:r>
                        <a:rPr lang="en-GB" sz="1200" dirty="0">
                          <a:effectLst/>
                        </a:rPr>
                        <a:t>)</a:t>
                      </a:r>
                    </a:p>
                    <a:p>
                      <a:pPr>
                        <a:lnSpc>
                          <a:spcPct val="115000"/>
                        </a:lnSpc>
                        <a:spcAft>
                          <a:spcPts val="0"/>
                        </a:spcAft>
                      </a:pPr>
                      <a:r>
                        <a:rPr lang="en-GB" sz="1200" dirty="0">
                          <a:effectLst/>
                        </a:rPr>
                        <a:t>Oil (seed) pumpkins </a:t>
                      </a:r>
                      <a:r>
                        <a:rPr lang="en-GB" sz="1200" b="0" i="1" dirty="0">
                          <a:effectLst/>
                        </a:rPr>
                        <a:t>Cucurbita pepo </a:t>
                      </a:r>
                      <a:r>
                        <a:rPr lang="en-GB" sz="1200" dirty="0">
                          <a:effectLst/>
                        </a:rPr>
                        <a:t>group </a:t>
                      </a:r>
                    </a:p>
                    <a:p>
                      <a:pPr>
                        <a:lnSpc>
                          <a:spcPct val="115000"/>
                        </a:lnSpc>
                        <a:spcAft>
                          <a:spcPts val="0"/>
                        </a:spcAft>
                      </a:pPr>
                      <a:r>
                        <a:rPr lang="en-GB" sz="1200" dirty="0">
                          <a:effectLst/>
                        </a:rPr>
                        <a:t>Oil rapeseed (</a:t>
                      </a:r>
                      <a:r>
                        <a:rPr lang="en-GB" sz="1200" b="0" i="1" dirty="0" err="1">
                          <a:effectLst/>
                        </a:rPr>
                        <a:t>Brasica</a:t>
                      </a:r>
                      <a:r>
                        <a:rPr lang="en-GB" sz="1200" b="0" i="1" dirty="0">
                          <a:effectLst/>
                        </a:rPr>
                        <a:t> </a:t>
                      </a:r>
                      <a:r>
                        <a:rPr lang="en-GB" sz="1200" b="0" i="1" dirty="0" err="1">
                          <a:effectLst/>
                        </a:rPr>
                        <a:t>napus</a:t>
                      </a:r>
                      <a:r>
                        <a:rPr lang="en-GB" sz="1200" b="0" i="1" dirty="0">
                          <a:effectLst/>
                        </a:rPr>
                        <a:t> </a:t>
                      </a:r>
                      <a:r>
                        <a:rPr lang="en-GB" sz="1200" dirty="0">
                          <a:effectLst/>
                        </a:rPr>
                        <a:t>var. </a:t>
                      </a:r>
                      <a:r>
                        <a:rPr lang="en-GB" sz="1200" b="0" i="1" dirty="0" err="1">
                          <a:effectLst/>
                        </a:rPr>
                        <a:t>napus</a:t>
                      </a:r>
                      <a:r>
                        <a:rPr lang="en-GB" sz="1200" dirty="0">
                          <a:effectLst/>
                        </a:rPr>
                        <a:t>)</a:t>
                      </a:r>
                    </a:p>
                    <a:p>
                      <a:pPr>
                        <a:lnSpc>
                          <a:spcPct val="115000"/>
                        </a:lnSpc>
                        <a:spcAft>
                          <a:spcPts val="0"/>
                        </a:spcAft>
                      </a:pPr>
                      <a:r>
                        <a:rPr lang="en-GB" sz="1200" dirty="0">
                          <a:effectLst/>
                        </a:rPr>
                        <a:t>Clovers, alfalfa,…     </a:t>
                      </a:r>
                    </a:p>
                    <a:p>
                      <a:pPr>
                        <a:lnSpc>
                          <a:spcPct val="115000"/>
                        </a:lnSpc>
                        <a:spcAft>
                          <a:spcPts val="0"/>
                        </a:spcAft>
                      </a:pPr>
                      <a:r>
                        <a:rPr lang="en-GB" sz="1200" dirty="0">
                          <a:effectLst/>
                        </a:rPr>
                        <a:t>                                  </a:t>
                      </a:r>
                    </a:p>
                    <a:p>
                      <a:pPr>
                        <a:lnSpc>
                          <a:spcPct val="115000"/>
                        </a:lnSpc>
                        <a:spcAft>
                          <a:spcPts val="0"/>
                        </a:spcAft>
                      </a:pPr>
                      <a:r>
                        <a:rPr lang="en-GB" sz="1200" dirty="0">
                          <a:solidFill>
                            <a:srgbClr val="FFFF00"/>
                          </a:solidFill>
                          <a:effectLst/>
                        </a:rPr>
                        <a:t>Underutilized (minor, neglected, alternative) crops:</a:t>
                      </a:r>
                    </a:p>
                    <a:p>
                      <a:pPr>
                        <a:lnSpc>
                          <a:spcPct val="115000"/>
                        </a:lnSpc>
                        <a:spcAft>
                          <a:spcPts val="0"/>
                        </a:spcAft>
                      </a:pPr>
                      <a:r>
                        <a:rPr lang="en-GB" sz="1200" dirty="0">
                          <a:effectLst/>
                        </a:rPr>
                        <a:t>Horse bean (</a:t>
                      </a:r>
                      <a:r>
                        <a:rPr lang="en-GB" sz="1200" b="0" i="1" dirty="0" err="1">
                          <a:effectLst/>
                        </a:rPr>
                        <a:t>Faba</a:t>
                      </a:r>
                      <a:r>
                        <a:rPr lang="en-GB" sz="1200" b="0" i="1" dirty="0">
                          <a:effectLst/>
                        </a:rPr>
                        <a:t> bean</a:t>
                      </a:r>
                      <a:r>
                        <a:rPr lang="en-GB" sz="1200" dirty="0">
                          <a:effectLst/>
                        </a:rPr>
                        <a:t>) </a:t>
                      </a:r>
                    </a:p>
                    <a:p>
                      <a:pPr>
                        <a:lnSpc>
                          <a:spcPct val="115000"/>
                        </a:lnSpc>
                        <a:spcAft>
                          <a:spcPts val="0"/>
                        </a:spcAft>
                      </a:pPr>
                      <a:r>
                        <a:rPr lang="en-GB" sz="1200" dirty="0">
                          <a:effectLst/>
                        </a:rPr>
                        <a:t>Beans (</a:t>
                      </a:r>
                      <a:r>
                        <a:rPr lang="en-GB" sz="1200" dirty="0" err="1">
                          <a:effectLst/>
                        </a:rPr>
                        <a:t>Phaseolus</a:t>
                      </a:r>
                      <a:r>
                        <a:rPr lang="en-GB" sz="1200" dirty="0">
                          <a:effectLst/>
                        </a:rPr>
                        <a:t> sp</a:t>
                      </a:r>
                      <a:r>
                        <a:rPr lang="en-GB" sz="1200" dirty="0" smtClean="0">
                          <a:effectLst/>
                        </a:rPr>
                        <a:t>.)</a:t>
                      </a:r>
                      <a:r>
                        <a:rPr lang="sl-SI" sz="1200" dirty="0" smtClean="0">
                          <a:effectLst/>
                        </a:rPr>
                        <a:t>,</a:t>
                      </a:r>
                      <a:r>
                        <a:rPr lang="sl-SI" sz="1200" baseline="0" dirty="0" smtClean="0">
                          <a:effectLst/>
                        </a:rPr>
                        <a:t> </a:t>
                      </a:r>
                      <a:r>
                        <a:rPr lang="en-GB" sz="1200" dirty="0" smtClean="0">
                          <a:effectLst/>
                        </a:rPr>
                        <a:t>White </a:t>
                      </a:r>
                      <a:r>
                        <a:rPr lang="en-GB" sz="1200" dirty="0">
                          <a:effectLst/>
                        </a:rPr>
                        <a:t>lupine (</a:t>
                      </a:r>
                      <a:r>
                        <a:rPr lang="en-GB" sz="1200" b="0" i="1" dirty="0" err="1">
                          <a:effectLst/>
                        </a:rPr>
                        <a:t>Lupinus</a:t>
                      </a:r>
                      <a:r>
                        <a:rPr lang="en-GB" sz="1200" b="0" i="1" dirty="0">
                          <a:effectLst/>
                        </a:rPr>
                        <a:t> </a:t>
                      </a:r>
                      <a:r>
                        <a:rPr lang="en-GB" sz="1200" b="0" i="1" dirty="0" err="1">
                          <a:effectLst/>
                        </a:rPr>
                        <a:t>albus</a:t>
                      </a:r>
                      <a:r>
                        <a:rPr lang="en-GB" sz="1200" dirty="0">
                          <a:effectLst/>
                        </a:rPr>
                        <a:t>)</a:t>
                      </a:r>
                    </a:p>
                    <a:p>
                      <a:pPr>
                        <a:lnSpc>
                          <a:spcPct val="115000"/>
                        </a:lnSpc>
                        <a:spcAft>
                          <a:spcPts val="0"/>
                        </a:spcAft>
                      </a:pPr>
                      <a:r>
                        <a:rPr lang="en-GB" sz="1200" dirty="0">
                          <a:effectLst/>
                        </a:rPr>
                        <a:t>Buckwheat (</a:t>
                      </a:r>
                      <a:r>
                        <a:rPr lang="en-GB" sz="1200" b="0" i="1" dirty="0" err="1">
                          <a:effectLst/>
                        </a:rPr>
                        <a:t>Fagopyrum</a:t>
                      </a:r>
                      <a:r>
                        <a:rPr lang="en-GB" sz="1200" b="0" i="1" dirty="0">
                          <a:effectLst/>
                        </a:rPr>
                        <a:t> </a:t>
                      </a:r>
                      <a:r>
                        <a:rPr lang="en-GB" sz="1200" b="0" i="1" dirty="0" err="1">
                          <a:effectLst/>
                        </a:rPr>
                        <a:t>esculentum</a:t>
                      </a:r>
                      <a:r>
                        <a:rPr lang="en-GB" sz="1200" dirty="0">
                          <a:effectLst/>
                        </a:rPr>
                        <a:t>)</a:t>
                      </a:r>
                    </a:p>
                    <a:p>
                      <a:pPr>
                        <a:lnSpc>
                          <a:spcPct val="115000"/>
                        </a:lnSpc>
                        <a:spcAft>
                          <a:spcPts val="0"/>
                        </a:spcAft>
                      </a:pPr>
                      <a:r>
                        <a:rPr lang="en-GB" sz="1200" dirty="0" err="1">
                          <a:effectLst/>
                        </a:rPr>
                        <a:t>Proso</a:t>
                      </a:r>
                      <a:r>
                        <a:rPr lang="en-GB" sz="1200" dirty="0">
                          <a:effectLst/>
                        </a:rPr>
                        <a:t> millet (</a:t>
                      </a:r>
                      <a:r>
                        <a:rPr lang="en-GB" sz="1200" b="0" i="1" dirty="0" err="1">
                          <a:effectLst/>
                        </a:rPr>
                        <a:t>Panicum</a:t>
                      </a:r>
                      <a:r>
                        <a:rPr lang="en-GB" sz="1200" b="0" i="1" dirty="0">
                          <a:effectLst/>
                        </a:rPr>
                        <a:t> </a:t>
                      </a:r>
                      <a:r>
                        <a:rPr lang="en-GB" sz="1200" b="0" i="1" dirty="0" err="1">
                          <a:effectLst/>
                        </a:rPr>
                        <a:t>milliaceum</a:t>
                      </a:r>
                      <a:r>
                        <a:rPr lang="en-GB" sz="1200" dirty="0">
                          <a:effectLst/>
                        </a:rPr>
                        <a:t>)</a:t>
                      </a:r>
                    </a:p>
                    <a:p>
                      <a:pPr>
                        <a:lnSpc>
                          <a:spcPct val="115000"/>
                        </a:lnSpc>
                        <a:spcAft>
                          <a:spcPts val="0"/>
                        </a:spcAft>
                      </a:pPr>
                      <a:r>
                        <a:rPr lang="en-GB" sz="1200" dirty="0">
                          <a:effectLst/>
                        </a:rPr>
                        <a:t>Spelt (</a:t>
                      </a:r>
                      <a:r>
                        <a:rPr lang="en-GB" sz="1200" b="0" i="1" dirty="0" err="1">
                          <a:effectLst/>
                        </a:rPr>
                        <a:t>Triticum</a:t>
                      </a:r>
                      <a:r>
                        <a:rPr lang="en-GB" sz="1200" b="0" i="1" dirty="0">
                          <a:effectLst/>
                        </a:rPr>
                        <a:t> </a:t>
                      </a:r>
                      <a:r>
                        <a:rPr lang="en-GB" sz="1200" b="0" i="1" dirty="0" err="1">
                          <a:effectLst/>
                        </a:rPr>
                        <a:t>aestivum</a:t>
                      </a:r>
                      <a:r>
                        <a:rPr lang="en-GB" sz="1200" dirty="0">
                          <a:effectLst/>
                        </a:rPr>
                        <a:t> ssp. </a:t>
                      </a:r>
                      <a:r>
                        <a:rPr lang="en-GB" sz="1200" b="0" i="1" dirty="0" err="1">
                          <a:effectLst/>
                        </a:rPr>
                        <a:t>spelta</a:t>
                      </a:r>
                      <a:r>
                        <a:rPr lang="en-GB" sz="1200" dirty="0">
                          <a:effectLst/>
                        </a:rPr>
                        <a:t>)</a:t>
                      </a:r>
                    </a:p>
                    <a:p>
                      <a:pPr>
                        <a:lnSpc>
                          <a:spcPct val="115000"/>
                        </a:lnSpc>
                        <a:spcAft>
                          <a:spcPts val="0"/>
                        </a:spcAft>
                      </a:pPr>
                      <a:r>
                        <a:rPr lang="en-GB" sz="1200" dirty="0">
                          <a:effectLst/>
                        </a:rPr>
                        <a:t>Einkorn (</a:t>
                      </a:r>
                      <a:r>
                        <a:rPr lang="en-GB" sz="1200" b="0" i="1" dirty="0" err="1">
                          <a:effectLst/>
                        </a:rPr>
                        <a:t>Triticum</a:t>
                      </a:r>
                      <a:r>
                        <a:rPr lang="en-GB" sz="1200" b="0" i="1" dirty="0">
                          <a:effectLst/>
                        </a:rPr>
                        <a:t> </a:t>
                      </a:r>
                      <a:r>
                        <a:rPr lang="en-GB" sz="1200" b="0" i="1" dirty="0" err="1">
                          <a:effectLst/>
                        </a:rPr>
                        <a:t>monococcum</a:t>
                      </a:r>
                      <a:r>
                        <a:rPr lang="en-GB" sz="1200" dirty="0">
                          <a:effectLst/>
                        </a:rPr>
                        <a:t>)</a:t>
                      </a:r>
                    </a:p>
                    <a:p>
                      <a:pPr>
                        <a:lnSpc>
                          <a:spcPct val="115000"/>
                        </a:lnSpc>
                        <a:spcAft>
                          <a:spcPts val="0"/>
                        </a:spcAft>
                      </a:pPr>
                      <a:r>
                        <a:rPr lang="en-GB" sz="1200" dirty="0">
                          <a:effectLst/>
                        </a:rPr>
                        <a:t>Emmer (</a:t>
                      </a:r>
                      <a:r>
                        <a:rPr lang="en-GB" sz="1200" b="0" i="1" dirty="0" err="1">
                          <a:effectLst/>
                        </a:rPr>
                        <a:t>Triticum</a:t>
                      </a:r>
                      <a:r>
                        <a:rPr lang="en-GB" sz="1200" b="0" i="1" dirty="0">
                          <a:effectLst/>
                        </a:rPr>
                        <a:t> </a:t>
                      </a:r>
                      <a:r>
                        <a:rPr lang="en-GB" sz="1200" b="0" i="1" dirty="0" err="1">
                          <a:effectLst/>
                        </a:rPr>
                        <a:t>diccocum</a:t>
                      </a:r>
                      <a:r>
                        <a:rPr lang="en-GB" sz="1200" dirty="0">
                          <a:effectLst/>
                        </a:rPr>
                        <a:t>)</a:t>
                      </a:r>
                    </a:p>
                    <a:p>
                      <a:pPr>
                        <a:lnSpc>
                          <a:spcPct val="115000"/>
                        </a:lnSpc>
                        <a:spcAft>
                          <a:spcPts val="0"/>
                        </a:spcAft>
                      </a:pPr>
                      <a:r>
                        <a:rPr lang="en-GB" sz="1200" dirty="0" err="1">
                          <a:effectLst/>
                        </a:rPr>
                        <a:t>Khorosan</a:t>
                      </a:r>
                      <a:r>
                        <a:rPr lang="en-GB" sz="1200" dirty="0">
                          <a:effectLst/>
                        </a:rPr>
                        <a:t> (</a:t>
                      </a:r>
                      <a:r>
                        <a:rPr lang="en-GB" sz="1200" b="0" i="1" dirty="0" err="1">
                          <a:effectLst/>
                        </a:rPr>
                        <a:t>Triticum</a:t>
                      </a:r>
                      <a:r>
                        <a:rPr lang="en-GB" sz="1200" b="0" i="1" dirty="0">
                          <a:effectLst/>
                        </a:rPr>
                        <a:t> </a:t>
                      </a:r>
                      <a:r>
                        <a:rPr lang="en-GB" sz="1200" b="0" i="1" dirty="0" err="1">
                          <a:effectLst/>
                        </a:rPr>
                        <a:t>turgidum</a:t>
                      </a:r>
                      <a:r>
                        <a:rPr lang="en-GB" sz="1200" b="0" i="1" dirty="0">
                          <a:effectLst/>
                        </a:rPr>
                        <a:t> </a:t>
                      </a:r>
                      <a:r>
                        <a:rPr lang="en-GB" sz="1200" dirty="0">
                          <a:effectLst/>
                        </a:rPr>
                        <a:t>ssp. </a:t>
                      </a:r>
                      <a:r>
                        <a:rPr lang="en-GB" sz="1200" b="0" i="1" dirty="0" err="1">
                          <a:effectLst/>
                        </a:rPr>
                        <a:t>turanicum</a:t>
                      </a:r>
                      <a:r>
                        <a:rPr lang="en-GB" sz="1200" dirty="0">
                          <a:effectLst/>
                        </a:rPr>
                        <a:t>)</a:t>
                      </a:r>
                    </a:p>
                    <a:p>
                      <a:pPr>
                        <a:lnSpc>
                          <a:spcPct val="115000"/>
                        </a:lnSpc>
                        <a:spcAft>
                          <a:spcPts val="0"/>
                        </a:spcAft>
                      </a:pPr>
                      <a:r>
                        <a:rPr lang="en-GB" sz="1200" dirty="0" err="1">
                          <a:effectLst/>
                        </a:rPr>
                        <a:t>Camelina</a:t>
                      </a:r>
                      <a:r>
                        <a:rPr lang="en-GB" sz="1200" dirty="0">
                          <a:effectLst/>
                        </a:rPr>
                        <a:t> (</a:t>
                      </a:r>
                      <a:r>
                        <a:rPr lang="en-GB" sz="1200" b="0" i="1" dirty="0" err="1">
                          <a:effectLst/>
                        </a:rPr>
                        <a:t>Camelina</a:t>
                      </a:r>
                      <a:r>
                        <a:rPr lang="en-GB" sz="1200" b="0" i="1" dirty="0">
                          <a:effectLst/>
                        </a:rPr>
                        <a:t> </a:t>
                      </a:r>
                      <a:r>
                        <a:rPr lang="en-GB" sz="1200" b="0" i="1" dirty="0" err="1">
                          <a:effectLst/>
                        </a:rPr>
                        <a:t>sativa</a:t>
                      </a:r>
                      <a:r>
                        <a:rPr lang="en-GB" sz="1200" dirty="0">
                          <a:effectLst/>
                        </a:rPr>
                        <a:t>)</a:t>
                      </a:r>
                    </a:p>
                    <a:p>
                      <a:pPr>
                        <a:lnSpc>
                          <a:spcPct val="115000"/>
                        </a:lnSpc>
                        <a:spcAft>
                          <a:spcPts val="0"/>
                        </a:spcAft>
                      </a:pPr>
                      <a:r>
                        <a:rPr lang="en-GB" sz="1200" dirty="0">
                          <a:effectLst/>
                        </a:rPr>
                        <a:t>Hemp (</a:t>
                      </a:r>
                      <a:r>
                        <a:rPr lang="en-GB" sz="1200" b="0" i="1" dirty="0" err="1">
                          <a:effectLst/>
                        </a:rPr>
                        <a:t>Canabis</a:t>
                      </a:r>
                      <a:r>
                        <a:rPr lang="en-GB" sz="1200" b="0" i="1" dirty="0">
                          <a:effectLst/>
                        </a:rPr>
                        <a:t> </a:t>
                      </a:r>
                      <a:r>
                        <a:rPr lang="en-GB" sz="1200" b="0" i="1" dirty="0" err="1">
                          <a:effectLst/>
                        </a:rPr>
                        <a:t>sativa</a:t>
                      </a:r>
                      <a:r>
                        <a:rPr lang="en-GB" sz="1200" dirty="0">
                          <a:effectLst/>
                        </a:rPr>
                        <a:t>)</a:t>
                      </a:r>
                    </a:p>
                    <a:p>
                      <a:pPr>
                        <a:lnSpc>
                          <a:spcPct val="115000"/>
                        </a:lnSpc>
                        <a:spcAft>
                          <a:spcPts val="0"/>
                        </a:spcAft>
                      </a:pPr>
                      <a:r>
                        <a:rPr lang="en-GB" sz="1200" dirty="0">
                          <a:effectLst/>
                        </a:rPr>
                        <a:t>Flax (</a:t>
                      </a:r>
                      <a:r>
                        <a:rPr lang="en-GB" sz="1200" b="0" i="1" dirty="0" err="1">
                          <a:effectLst/>
                        </a:rPr>
                        <a:t>Linum</a:t>
                      </a:r>
                      <a:r>
                        <a:rPr lang="en-GB" sz="1200" b="0" i="1" dirty="0">
                          <a:effectLst/>
                        </a:rPr>
                        <a:t> </a:t>
                      </a:r>
                      <a:r>
                        <a:rPr lang="en-GB" sz="1200" b="0" i="1" dirty="0" err="1">
                          <a:effectLst/>
                        </a:rPr>
                        <a:t>ussitatissium</a:t>
                      </a:r>
                      <a:r>
                        <a:rPr lang="en-GB" sz="1200" dirty="0">
                          <a:effectLst/>
                        </a:rPr>
                        <a:t>) </a:t>
                      </a:r>
                    </a:p>
                    <a:p>
                      <a:pPr>
                        <a:lnSpc>
                          <a:spcPct val="115000"/>
                        </a:lnSpc>
                        <a:spcAft>
                          <a:spcPts val="0"/>
                        </a:spcAft>
                      </a:pPr>
                      <a:r>
                        <a:rPr lang="en-GB" sz="1200" dirty="0">
                          <a:effectLst/>
                        </a:rPr>
                        <a:t>Garden poppy (</a:t>
                      </a:r>
                      <a:r>
                        <a:rPr lang="en-GB" sz="1200" b="0" i="1" dirty="0">
                          <a:effectLst/>
                        </a:rPr>
                        <a:t>Papaver </a:t>
                      </a:r>
                      <a:r>
                        <a:rPr lang="en-GB" sz="1200" b="0" i="1" dirty="0" err="1">
                          <a:effectLst/>
                        </a:rPr>
                        <a:t>somniferum</a:t>
                      </a:r>
                      <a:r>
                        <a:rPr lang="en-GB" sz="1200" b="0" i="1" dirty="0">
                          <a:effectLst/>
                        </a:rPr>
                        <a:t> </a:t>
                      </a:r>
                      <a:r>
                        <a:rPr lang="en-GB" sz="1200" dirty="0">
                          <a:effectLst/>
                        </a:rPr>
                        <a:t>ssp. </a:t>
                      </a:r>
                      <a:r>
                        <a:rPr lang="en-GB" sz="1200" b="0" i="1" dirty="0" err="1">
                          <a:effectLst/>
                        </a:rPr>
                        <a:t>somniferm</a:t>
                      </a:r>
                      <a:r>
                        <a:rPr lang="en-GB" sz="1200" dirty="0">
                          <a:effectLst/>
                        </a:rPr>
                        <a:t>)</a:t>
                      </a:r>
                    </a:p>
                    <a:p>
                      <a:pPr>
                        <a:lnSpc>
                          <a:spcPct val="115000"/>
                        </a:lnSpc>
                        <a:spcAft>
                          <a:spcPts val="0"/>
                        </a:spcAft>
                      </a:pPr>
                      <a:r>
                        <a:rPr lang="en-GB" sz="1200" dirty="0" err="1">
                          <a:effectLst/>
                        </a:rPr>
                        <a:t>Saflower</a:t>
                      </a:r>
                      <a:r>
                        <a:rPr lang="en-GB" sz="1200" dirty="0">
                          <a:effectLst/>
                        </a:rPr>
                        <a:t> (</a:t>
                      </a:r>
                      <a:r>
                        <a:rPr lang="en-GB" sz="1200" b="0" i="1" dirty="0" err="1">
                          <a:effectLst/>
                        </a:rPr>
                        <a:t>Charthamus</a:t>
                      </a:r>
                      <a:r>
                        <a:rPr lang="en-GB" sz="1200" b="0" i="1" dirty="0">
                          <a:effectLst/>
                        </a:rPr>
                        <a:t> </a:t>
                      </a:r>
                      <a:r>
                        <a:rPr lang="en-GB" sz="1200" b="0" i="1" dirty="0" err="1" smtClean="0">
                          <a:effectLst/>
                        </a:rPr>
                        <a:t>tinctorius</a:t>
                      </a:r>
                      <a:r>
                        <a:rPr lang="en-GB" sz="1200" dirty="0" smtClean="0">
                          <a:effectLst/>
                        </a:rPr>
                        <a:t>)</a:t>
                      </a:r>
                      <a:r>
                        <a:rPr lang="sl-SI" sz="1200" dirty="0" smtClean="0">
                          <a:effectLst/>
                        </a:rPr>
                        <a:t>,</a:t>
                      </a:r>
                      <a:r>
                        <a:rPr lang="sl-SI" sz="1200" baseline="0" dirty="0" smtClean="0">
                          <a:effectLst/>
                        </a:rPr>
                        <a:t> </a:t>
                      </a:r>
                      <a:r>
                        <a:rPr lang="en-GB" sz="1200" dirty="0" err="1" smtClean="0">
                          <a:effectLst/>
                        </a:rPr>
                        <a:t>Quina</a:t>
                      </a:r>
                      <a:r>
                        <a:rPr lang="en-GB" sz="1200" dirty="0" smtClean="0">
                          <a:effectLst/>
                        </a:rPr>
                        <a:t> (</a:t>
                      </a:r>
                      <a:r>
                        <a:rPr lang="en-GB" sz="1200" b="0" i="1" dirty="0" err="1" smtClean="0">
                          <a:effectLst/>
                        </a:rPr>
                        <a:t>Chenopodium</a:t>
                      </a:r>
                      <a:r>
                        <a:rPr lang="en-GB" sz="1200" b="0" i="1" dirty="0" smtClean="0">
                          <a:effectLst/>
                        </a:rPr>
                        <a:t> </a:t>
                      </a:r>
                      <a:r>
                        <a:rPr lang="en-GB" sz="1200" b="0" i="1" dirty="0">
                          <a:effectLst/>
                        </a:rPr>
                        <a:t>quinoa</a:t>
                      </a:r>
                      <a:r>
                        <a:rPr lang="en-GB" sz="1200" dirty="0">
                          <a:effectLst/>
                        </a:rPr>
                        <a:t>)</a:t>
                      </a:r>
                    </a:p>
                    <a:p>
                      <a:pPr>
                        <a:lnSpc>
                          <a:spcPct val="115000"/>
                        </a:lnSpc>
                        <a:spcAft>
                          <a:spcPts val="0"/>
                        </a:spcAft>
                      </a:pPr>
                      <a:r>
                        <a:rPr lang="en-GB" sz="1200" dirty="0">
                          <a:effectLst/>
                        </a:rPr>
                        <a:t>Grain amaranths (</a:t>
                      </a:r>
                      <a:r>
                        <a:rPr lang="en-GB" sz="1200" b="0" i="1" dirty="0" err="1">
                          <a:effectLst/>
                        </a:rPr>
                        <a:t>Amaranthus</a:t>
                      </a:r>
                      <a:r>
                        <a:rPr lang="en-GB" sz="1200" dirty="0">
                          <a:effectLst/>
                        </a:rPr>
                        <a:t> sp.)</a:t>
                      </a:r>
                    </a:p>
                    <a:p>
                      <a:pPr>
                        <a:lnSpc>
                          <a:spcPct val="115000"/>
                        </a:lnSpc>
                        <a:spcAft>
                          <a:spcPts val="0"/>
                        </a:spcAft>
                      </a:pPr>
                      <a:r>
                        <a:rPr lang="en-GB" sz="1200" dirty="0">
                          <a:effectLst/>
                        </a:rPr>
                        <a:t> </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660" marR="40660" marT="0" marB="0"/>
                </a:tc>
                <a:tc>
                  <a:txBody>
                    <a:bodyPr/>
                    <a:lstStyle/>
                    <a:p>
                      <a:pPr>
                        <a:lnSpc>
                          <a:spcPct val="115000"/>
                        </a:lnSpc>
                        <a:spcAft>
                          <a:spcPts val="0"/>
                        </a:spcAft>
                      </a:pPr>
                      <a:r>
                        <a:rPr lang="en-GB" sz="1200" dirty="0">
                          <a:effectLst/>
                        </a:rPr>
                        <a:t> </a:t>
                      </a:r>
                    </a:p>
                    <a:p>
                      <a:pPr>
                        <a:lnSpc>
                          <a:spcPct val="115000"/>
                        </a:lnSpc>
                        <a:spcAft>
                          <a:spcPts val="0"/>
                        </a:spcAft>
                      </a:pPr>
                      <a:r>
                        <a:rPr lang="en-GB" sz="1200" b="1" dirty="0">
                          <a:effectLst/>
                        </a:rPr>
                        <a:t>Maize x climbing bean</a:t>
                      </a:r>
                    </a:p>
                    <a:p>
                      <a:pPr>
                        <a:lnSpc>
                          <a:spcPct val="115000"/>
                        </a:lnSpc>
                        <a:spcAft>
                          <a:spcPts val="0"/>
                        </a:spcAft>
                      </a:pPr>
                      <a:r>
                        <a:rPr lang="en-GB" sz="1200" b="1" dirty="0">
                          <a:effectLst/>
                        </a:rPr>
                        <a:t>Cereals x pea</a:t>
                      </a:r>
                    </a:p>
                    <a:p>
                      <a:pPr>
                        <a:lnSpc>
                          <a:spcPct val="115000"/>
                        </a:lnSpc>
                        <a:spcAft>
                          <a:spcPts val="0"/>
                        </a:spcAft>
                      </a:pPr>
                      <a:r>
                        <a:rPr lang="en-GB" sz="1200" b="1" dirty="0">
                          <a:effectLst/>
                        </a:rPr>
                        <a:t> </a:t>
                      </a:r>
                    </a:p>
                    <a:p>
                      <a:pPr>
                        <a:lnSpc>
                          <a:spcPct val="115000"/>
                        </a:lnSpc>
                        <a:spcAft>
                          <a:spcPts val="0"/>
                        </a:spcAft>
                      </a:pPr>
                      <a:r>
                        <a:rPr lang="en-GB" sz="1200" b="1" dirty="0">
                          <a:effectLst/>
                        </a:rPr>
                        <a:t>Hops x under sown cover crops</a:t>
                      </a:r>
                    </a:p>
                    <a:p>
                      <a:pPr>
                        <a:lnSpc>
                          <a:spcPct val="115000"/>
                        </a:lnSpc>
                        <a:spcAft>
                          <a:spcPts val="0"/>
                        </a:spcAft>
                      </a:pPr>
                      <a:r>
                        <a:rPr lang="en-GB" sz="1200" b="1" dirty="0">
                          <a:effectLst/>
                        </a:rPr>
                        <a:t>(Clover, buckwheat, white mustard,…)</a:t>
                      </a:r>
                    </a:p>
                    <a:p>
                      <a:pPr>
                        <a:lnSpc>
                          <a:spcPct val="115000"/>
                        </a:lnSpc>
                        <a:spcAft>
                          <a:spcPts val="0"/>
                        </a:spcAft>
                      </a:pPr>
                      <a:r>
                        <a:rPr lang="en-GB" sz="1200" b="1" dirty="0">
                          <a:effectLst/>
                        </a:rPr>
                        <a:t> </a:t>
                      </a:r>
                    </a:p>
                    <a:p>
                      <a:pPr>
                        <a:lnSpc>
                          <a:spcPct val="115000"/>
                        </a:lnSpc>
                        <a:spcAft>
                          <a:spcPts val="0"/>
                        </a:spcAft>
                      </a:pPr>
                      <a:r>
                        <a:rPr lang="en-GB" sz="1200" b="1" dirty="0">
                          <a:effectLst/>
                        </a:rPr>
                        <a:t>Pea x cereals, clover x maize, soybean x maize (strip sowing)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Clover x under sown cereals</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Maize x climbing bean</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a:effectLst/>
                        </a:rPr>
                        <a:t> </a:t>
                      </a:r>
                    </a:p>
                    <a:p>
                      <a:pPr>
                        <a:lnSpc>
                          <a:spcPct val="115000"/>
                        </a:lnSpc>
                        <a:spcAft>
                          <a:spcPts val="0"/>
                        </a:spcAft>
                      </a:pPr>
                      <a:r>
                        <a:rPr lang="en-GB" sz="1200" b="1" dirty="0" err="1">
                          <a:effectLst/>
                        </a:rPr>
                        <a:t>Camelina</a:t>
                      </a:r>
                      <a:r>
                        <a:rPr lang="en-GB" sz="1200" b="1" dirty="0">
                          <a:effectLst/>
                        </a:rPr>
                        <a:t> x barley</a:t>
                      </a: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660" marR="40660" marT="0" marB="0"/>
                </a:tc>
              </a:tr>
            </a:tbl>
          </a:graphicData>
        </a:graphic>
      </p:graphicFrame>
      <p:sp>
        <p:nvSpPr>
          <p:cNvPr id="7" name="Pravokotnik 6"/>
          <p:cNvSpPr/>
          <p:nvPr/>
        </p:nvSpPr>
        <p:spPr>
          <a:xfrm>
            <a:off x="1666548" y="0"/>
            <a:ext cx="10056059" cy="800219"/>
          </a:xfrm>
          <a:prstGeom prst="rect">
            <a:avLst/>
          </a:prstGeom>
        </p:spPr>
        <p:txBody>
          <a:bodyPr wrap="square">
            <a:spAutoFit/>
          </a:bodyPr>
          <a:lstStyle/>
          <a:p>
            <a:pPr>
              <a:lnSpc>
                <a:spcPct val="115000"/>
              </a:lnSpc>
            </a:pPr>
            <a:r>
              <a:rPr lang="en-GB" sz="1200" b="1" dirty="0">
                <a:latin typeface="Palatino Linotype" panose="02040502050505030304" pitchFamily="18" charset="0"/>
                <a:ea typeface="Times New Roman" panose="02020603050405020304" pitchFamily="18" charset="0"/>
                <a:cs typeface="Times New Roman" panose="02020603050405020304" pitchFamily="18" charset="0"/>
              </a:rPr>
              <a:t>Table 1: The list of usable (practically introduced and researched in Slovenia) and economical valuable crops including their inter-crops for increasing functional biodiversity in crop </a:t>
            </a:r>
            <a:r>
              <a:rPr lang="en-GB" sz="1200" b="1" dirty="0" smtClean="0">
                <a:latin typeface="Palatino Linotype" panose="02040502050505030304" pitchFamily="18" charset="0"/>
                <a:ea typeface="Times New Roman" panose="02020603050405020304" pitchFamily="18" charset="0"/>
                <a:cs typeface="Times New Roman" panose="02020603050405020304" pitchFamily="18" charset="0"/>
              </a:rPr>
              <a:t>rotation</a:t>
            </a:r>
            <a:r>
              <a:rPr lang="sl-SI" sz="1200" b="1" dirty="0" smtClean="0">
                <a:latin typeface="Palatino Linotype" panose="02040502050505030304" pitchFamily="18" charset="0"/>
                <a:ea typeface="Times New Roman" panose="02020603050405020304" pitchFamily="18" charset="0"/>
                <a:cs typeface="Times New Roman" panose="02020603050405020304" pitchFamily="18" charset="0"/>
              </a:rPr>
              <a:t> </a:t>
            </a:r>
            <a:r>
              <a:rPr lang="sl-SI" sz="1200" b="1" dirty="0">
                <a:latin typeface="Palatino Linotype" panose="02040502050505030304" pitchFamily="18" charset="0"/>
                <a:ea typeface="Times New Roman" panose="02020603050405020304" pitchFamily="18" charset="0"/>
                <a:cs typeface="Times New Roman" panose="02020603050405020304" pitchFamily="18" charset="0"/>
              </a:rPr>
              <a:t>. </a:t>
            </a:r>
            <a:r>
              <a:rPr lang="sl-SI" sz="800" dirty="0"/>
              <a:t>In: B</a:t>
            </a:r>
            <a:r>
              <a:rPr lang="en-GB" sz="800" dirty="0"/>
              <a:t>AVEC, Franc, LISEC, Urška, BAVEC, Martina. Importance of underutilized field crops for increasing functional biodiversity : Chapter 18. V: ŞEN, </a:t>
            </a:r>
            <a:r>
              <a:rPr lang="en-GB" sz="800" dirty="0" err="1"/>
              <a:t>Bülent</a:t>
            </a:r>
            <a:r>
              <a:rPr lang="en-GB" sz="800" dirty="0"/>
              <a:t> (</a:t>
            </a:r>
            <a:r>
              <a:rPr lang="en-GB" sz="800" dirty="0" err="1"/>
              <a:t>ur</a:t>
            </a:r>
            <a:r>
              <a:rPr lang="en-GB" sz="800" dirty="0"/>
              <a:t>.), GRILLO, Oscar (</a:t>
            </a:r>
            <a:r>
              <a:rPr lang="en-GB" sz="800" dirty="0" err="1"/>
              <a:t>ur</a:t>
            </a:r>
            <a:r>
              <a:rPr lang="en-GB" sz="800" dirty="0"/>
              <a:t>.). </a:t>
            </a:r>
            <a:r>
              <a:rPr lang="en-GB" sz="800" i="1" dirty="0"/>
              <a:t>Selected studies in biodiversity</a:t>
            </a:r>
            <a:r>
              <a:rPr lang="en-GB" sz="800" dirty="0"/>
              <a:t>. London, UK: </a:t>
            </a:r>
            <a:r>
              <a:rPr lang="en-GB" sz="800" dirty="0" err="1"/>
              <a:t>IntechOpen</a:t>
            </a:r>
            <a:r>
              <a:rPr lang="en-GB" sz="800" dirty="0"/>
              <a:t>. cop. 2018, str. 377-388</a:t>
            </a:r>
            <a:endParaRPr lang="en-GB" sz="800" b="1" dirty="0">
              <a:latin typeface="Andalus" panose="02020603050405020304" pitchFamily="18" charset="-78"/>
              <a:ea typeface="Times New Roman" panose="02020603050405020304" pitchFamily="18" charset="0"/>
              <a:cs typeface="Andalus" panose="02020603050405020304" pitchFamily="18" charset="-78"/>
            </a:endParaRPr>
          </a:p>
          <a:p>
            <a:pPr>
              <a:lnSpc>
                <a:spcPct val="115000"/>
              </a:lnSpc>
              <a:spcAft>
                <a:spcPts val="0"/>
              </a:spcAft>
            </a:pP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922641"/>
      </p:ext>
    </p:extLst>
  </p:cSld>
  <p:clrMapOvr>
    <a:masterClrMapping/>
  </p:clrMapOvr>
</p:sld>
</file>

<file path=ppt/theme/theme1.xml><?xml version="1.0" encoding="utf-8"?>
<a:theme xmlns:a="http://schemas.openxmlformats.org/drawingml/2006/main" name="Gladko">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507</TotalTime>
  <Words>1608</Words>
  <Application>Microsoft Office PowerPoint</Application>
  <PresentationFormat>Širokozaslonsko</PresentationFormat>
  <Paragraphs>226</Paragraphs>
  <Slides>27</Slides>
  <Notes>1</Notes>
  <HiddenSlides>0</HiddenSlides>
  <MMClips>0</MMClips>
  <ScaleCrop>false</ScaleCrop>
  <HeadingPairs>
    <vt:vector size="8" baseType="variant">
      <vt:variant>
        <vt:lpstr>Uporabljene pisave</vt:lpstr>
      </vt:variant>
      <vt:variant>
        <vt:i4>15</vt:i4>
      </vt:variant>
      <vt:variant>
        <vt:lpstr>Tema</vt:lpstr>
      </vt:variant>
      <vt:variant>
        <vt:i4>1</vt:i4>
      </vt:variant>
      <vt:variant>
        <vt:lpstr>Vdelani OLE strežniki</vt:lpstr>
      </vt:variant>
      <vt:variant>
        <vt:i4>2</vt:i4>
      </vt:variant>
      <vt:variant>
        <vt:lpstr>Naslovi diapozitivov</vt:lpstr>
      </vt:variant>
      <vt:variant>
        <vt:i4>27</vt:i4>
      </vt:variant>
    </vt:vector>
  </HeadingPairs>
  <TitlesOfParts>
    <vt:vector size="45" baseType="lpstr">
      <vt:lpstr>Andalus</vt:lpstr>
      <vt:lpstr>Arial</vt:lpstr>
      <vt:lpstr>Blackadder ITC</vt:lpstr>
      <vt:lpstr>Bradley Hand ITC</vt:lpstr>
      <vt:lpstr>Calibri</vt:lpstr>
      <vt:lpstr>Comic Sans MS</vt:lpstr>
      <vt:lpstr>Palatino Linotype</vt:lpstr>
      <vt:lpstr>PalatinoLinotype-Bold</vt:lpstr>
      <vt:lpstr>PalatinoLinotype-Roman</vt:lpstr>
      <vt:lpstr>Symbol</vt:lpstr>
      <vt:lpstr>Times New Roman</vt:lpstr>
      <vt:lpstr>TimesNewRoman</vt:lpstr>
      <vt:lpstr>Trebuchet MS</vt:lpstr>
      <vt:lpstr>Verdana</vt:lpstr>
      <vt:lpstr>Wingdings 3</vt:lpstr>
      <vt:lpstr>Gladko</vt:lpstr>
      <vt:lpstr>Dokument</vt:lpstr>
      <vt:lpstr>CorelPhotoPaint.Image.8</vt:lpstr>
      <vt:lpstr>Primeri predlogov za novo SKP: Njivski kolobar za povečanje biodiverzitete (združene setve in alternativne njivske rastline) </vt:lpstr>
      <vt:lpstr>PowerPointova predstavitev</vt:lpstr>
      <vt:lpstr>Združene setve (Intercropping)</vt:lpstr>
      <vt:lpstr>Nekaj rezultatov s FKBV</vt:lpstr>
      <vt:lpstr>Združena setev – grah + žita           koruza + fižol …</vt:lpstr>
      <vt:lpstr>TD-O_09 Needs for production of grain protein crops in Europe and possibilities for more bio-based green economy including nitrogen use Bavec, F.; Bavec, S.; Grobelnik, S.; Jakop, M.; Robacer, M.; Rozman, Č.; Bavec, M. </vt:lpstr>
      <vt:lpstr>Predlog: Najmanj 20% njivskih površin/leto (npr. kolobarja v 5. letih) v sistemu združenih setev.  (lahko, kot dodatna mera obveznemu kolobarju)    </vt:lpstr>
      <vt:lpstr>Biodiverzitetno bogat kolobar – več uporabnih alternativnih rastlin na njivah</vt:lpstr>
      <vt:lpstr>  </vt:lpstr>
      <vt:lpstr>Alternative cereales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Food from buckwheat:   traditional foods, like water boiled    žganci and koroški” žganci (like polenta),   kačamak in Serbia (polenta + cottage cheese)  buckwheat štruklji  (rools,  buckwheat – cottage chesse pogača (cake)  bread from buckewheat + other cereales, buckweat groat, soba noodles,…</vt:lpstr>
      <vt:lpstr>PowerPointova predstavitev</vt:lpstr>
      <vt:lpstr>PowerPointova predstavitev</vt:lpstr>
      <vt:lpstr>PowerPointova predstavitev</vt:lpstr>
      <vt:lpstr>PowerPointova predstavitev</vt:lpstr>
      <vt:lpstr>Ajdove jedi:  tradicionalni v vodi kuhani in “koroški” žganci, ajdovi štruklji   ajdova – skutina pogača  kruh s primesjo moke drugih vrst žit   ajdova kaša (kot priloga, samostojna jed, za enolončnice, juhe, ….)  moderni ‘soba’ rezanci</vt:lpstr>
      <vt:lpstr>Predlog: Poleg glavnih poljščin oz. zelenjavnic v kolobarju še uporabne alternativne rastline (- lahko dodatni ukrep kolobarju)</vt:lpstr>
      <vt:lpstr>Welcome to 4th International Symposium on Underutilized  Plant Species, Maribor (Slovenia), 18th to 21st June 2019, Convener: F. Bavec</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Primeri predlogov za novo SKP: Njivski kolobar za povečanje biodiverzitete (združene setve in alternativne poljščine)</dc:title>
  <dc:creator>Poljedelstvo 3</dc:creator>
  <cp:lastModifiedBy>Poljedelstvo 3</cp:lastModifiedBy>
  <cp:revision>22</cp:revision>
  <dcterms:created xsi:type="dcterms:W3CDTF">2019-01-15T11:23:09Z</dcterms:created>
  <dcterms:modified xsi:type="dcterms:W3CDTF">2019-01-24T12:16:56Z</dcterms:modified>
</cp:coreProperties>
</file>