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1"/>
  </p:notesMasterIdLst>
  <p:handoutMasterIdLst>
    <p:handoutMasterId r:id="rId32"/>
  </p:handoutMasterIdLst>
  <p:sldIdLst>
    <p:sldId id="256" r:id="rId2"/>
    <p:sldId id="401" r:id="rId3"/>
    <p:sldId id="422" r:id="rId4"/>
    <p:sldId id="260" r:id="rId5"/>
    <p:sldId id="432" r:id="rId6"/>
    <p:sldId id="394" r:id="rId7"/>
    <p:sldId id="393" r:id="rId8"/>
    <p:sldId id="402" r:id="rId9"/>
    <p:sldId id="263" r:id="rId10"/>
    <p:sldId id="428" r:id="rId11"/>
    <p:sldId id="418" r:id="rId12"/>
    <p:sldId id="387" r:id="rId13"/>
    <p:sldId id="408" r:id="rId14"/>
    <p:sldId id="415" r:id="rId15"/>
    <p:sldId id="409" r:id="rId16"/>
    <p:sldId id="410" r:id="rId17"/>
    <p:sldId id="411" r:id="rId18"/>
    <p:sldId id="412" r:id="rId19"/>
    <p:sldId id="431" r:id="rId20"/>
    <p:sldId id="433" r:id="rId21"/>
    <p:sldId id="423" r:id="rId22"/>
    <p:sldId id="424" r:id="rId23"/>
    <p:sldId id="430" r:id="rId24"/>
    <p:sldId id="427" r:id="rId25"/>
    <p:sldId id="425" r:id="rId26"/>
    <p:sldId id="413" r:id="rId27"/>
    <p:sldId id="426" r:id="rId28"/>
    <p:sldId id="414" r:id="rId29"/>
    <p:sldId id="429" r:id="rId3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EAB0"/>
    <a:srgbClr val="CC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2" autoAdjust="0"/>
  </p:normalViewPr>
  <p:slideViewPr>
    <p:cSldViewPr>
      <p:cViewPr varScale="1">
        <p:scale>
          <a:sx n="72" d="100"/>
          <a:sy n="72" d="100"/>
        </p:scale>
        <p:origin x="50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2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ov_delovni_lis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84989976755369"/>
          <c:y val="0.21751997666958298"/>
          <c:w val="0.74681152197747447"/>
          <c:h val="0.59351672287254897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Število kmetij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1">
                  <a:alpha val="97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List1!$A$2:$A$19</c:f>
              <c:numCache>
                <c:formatCode>General</c:formatCode>
                <c:ptCount val="18"/>
                <c:pt idx="0">
                  <c:v>98</c:v>
                </c:pt>
                <c:pt idx="1">
                  <c:v>99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</c:v>
                </c:pt>
                <c:pt idx="17">
                  <c:v>15</c:v>
                </c:pt>
              </c:numCache>
            </c:numRef>
          </c:cat>
          <c:val>
            <c:numRef>
              <c:f>List1!$B$2:$B$19</c:f>
              <c:numCache>
                <c:formatCode>General</c:formatCode>
                <c:ptCount val="18"/>
                <c:pt idx="0">
                  <c:v>41</c:v>
                </c:pt>
                <c:pt idx="1">
                  <c:v>300</c:v>
                </c:pt>
                <c:pt idx="2">
                  <c:v>600</c:v>
                </c:pt>
                <c:pt idx="3">
                  <c:v>1000</c:v>
                </c:pt>
                <c:pt idx="4">
                  <c:v>1160</c:v>
                </c:pt>
                <c:pt idx="5">
                  <c:v>1415</c:v>
                </c:pt>
                <c:pt idx="6">
                  <c:v>1582</c:v>
                </c:pt>
                <c:pt idx="7">
                  <c:v>1718</c:v>
                </c:pt>
                <c:pt idx="8">
                  <c:v>1876</c:v>
                </c:pt>
                <c:pt idx="9">
                  <c:v>2000</c:v>
                </c:pt>
                <c:pt idx="10">
                  <c:v>2067</c:v>
                </c:pt>
                <c:pt idx="11">
                  <c:v>2096</c:v>
                </c:pt>
                <c:pt idx="12">
                  <c:v>2218</c:v>
                </c:pt>
                <c:pt idx="13">
                  <c:v>2363</c:v>
                </c:pt>
                <c:pt idx="14">
                  <c:v>2682</c:v>
                </c:pt>
                <c:pt idx="15">
                  <c:v>3049</c:v>
                </c:pt>
                <c:pt idx="16">
                  <c:v>3298</c:v>
                </c:pt>
                <c:pt idx="17">
                  <c:v>3417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03016"/>
        <c:axId val="286094960"/>
      </c:lineChart>
      <c:lineChart>
        <c:grouping val="standar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Površine (ha)</c:v>
                </c:pt>
              </c:strCache>
            </c:strRef>
          </c:tx>
          <c:spPr>
            <a:ln w="28575" cap="rnd">
              <a:solidFill>
                <a:schemeClr val="tx1">
                  <a:alpha val="41000"/>
                </a:schemeClr>
              </a:solidFill>
              <a:round/>
            </a:ln>
            <a:effectLst/>
          </c:spPr>
          <c:marker>
            <c:symbol val="triangle"/>
            <c:size val="4"/>
            <c:spPr>
              <a:solidFill>
                <a:schemeClr val="tx1"/>
              </a:solidFill>
              <a:ln w="9525">
                <a:solidFill>
                  <a:schemeClr val="tx1">
                    <a:alpha val="97000"/>
                  </a:schemeClr>
                </a:solidFill>
              </a:ln>
              <a:effectLst/>
            </c:spPr>
          </c:marker>
          <c:cat>
            <c:numRef>
              <c:f>List1!$A$2:$A$19</c:f>
              <c:numCache>
                <c:formatCode>General</c:formatCode>
                <c:ptCount val="18"/>
                <c:pt idx="0">
                  <c:v>98</c:v>
                </c:pt>
                <c:pt idx="1">
                  <c:v>99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</c:v>
                </c:pt>
                <c:pt idx="17">
                  <c:v>15</c:v>
                </c:pt>
              </c:numCache>
            </c:numRef>
          </c:cat>
          <c:val>
            <c:numRef>
              <c:f>List1!$C$2:$C$19</c:f>
              <c:numCache>
                <c:formatCode>General</c:formatCode>
                <c:ptCount val="18"/>
                <c:pt idx="0">
                  <c:v>0</c:v>
                </c:pt>
                <c:pt idx="1">
                  <c:v>2400</c:v>
                </c:pt>
                <c:pt idx="2">
                  <c:v>5448</c:v>
                </c:pt>
                <c:pt idx="3">
                  <c:v>10828</c:v>
                </c:pt>
                <c:pt idx="4">
                  <c:v>13828</c:v>
                </c:pt>
                <c:pt idx="5">
                  <c:v>20018</c:v>
                </c:pt>
                <c:pt idx="6">
                  <c:v>23019</c:v>
                </c:pt>
                <c:pt idx="7">
                  <c:v>23169</c:v>
                </c:pt>
                <c:pt idx="8">
                  <c:v>26831</c:v>
                </c:pt>
                <c:pt idx="9">
                  <c:v>29322</c:v>
                </c:pt>
                <c:pt idx="10">
                  <c:v>29836</c:v>
                </c:pt>
                <c:pt idx="11">
                  <c:v>29388</c:v>
                </c:pt>
                <c:pt idx="12">
                  <c:v>30689</c:v>
                </c:pt>
                <c:pt idx="13">
                  <c:v>32149</c:v>
                </c:pt>
                <c:pt idx="14">
                  <c:v>35100</c:v>
                </c:pt>
                <c:pt idx="15">
                  <c:v>38664</c:v>
                </c:pt>
                <c:pt idx="16">
                  <c:v>41238</c:v>
                </c:pt>
                <c:pt idx="17">
                  <c:v>42173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4797528"/>
        <c:axId val="286095344"/>
      </c:lineChart>
      <c:catAx>
        <c:axId val="87030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/>
                  <a:t>Leta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094960"/>
        <c:crosses val="autoZero"/>
        <c:auto val="1"/>
        <c:lblAlgn val="ctr"/>
        <c:lblOffset val="100"/>
        <c:noMultiLvlLbl val="0"/>
      </c:catAx>
      <c:valAx>
        <c:axId val="286094960"/>
        <c:scaling>
          <c:orientation val="minMax"/>
          <c:max val="3500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/>
                  <a:t>Število kmetij vključenih v kontrolo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03016"/>
        <c:crosses val="autoZero"/>
        <c:crossBetween val="between"/>
      </c:valAx>
      <c:valAx>
        <c:axId val="28609534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/>
                  <a:t>Površine</a:t>
                </a:r>
                <a:r>
                  <a:rPr lang="sl-SI" baseline="0"/>
                  <a:t> vključene v kontrolo (ha)</a:t>
                </a:r>
                <a:endParaRPr lang="sl-SI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797528"/>
        <c:crosses val="max"/>
        <c:crossBetween val="between"/>
      </c:valAx>
      <c:catAx>
        <c:axId val="254797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60953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265335018639349"/>
          <c:y val="7.8723663282738041E-2"/>
          <c:w val="0.57977834137697803"/>
          <c:h val="9.54338563041215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 anchor="t" anchorCtr="0"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0.91999</cdr:y>
    </cdr:from>
    <cdr:to>
      <cdr:x>1</cdr:x>
      <cdr:y>1</cdr:y>
    </cdr:to>
    <cdr:sp macro="" textlink="">
      <cdr:nvSpPr>
        <cdr:cNvPr id="2" name="Pravokotnik 1"/>
        <cdr:cNvSpPr/>
      </cdr:nvSpPr>
      <cdr:spPr>
        <a:xfrm xmlns:a="http://schemas.openxmlformats.org/drawingml/2006/main">
          <a:off x="0" y="6309320"/>
          <a:ext cx="9144000" cy="54868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sl-SI" sz="1100" dirty="0" smtClean="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Vir grafikona:  </a:t>
          </a:r>
          <a:r>
            <a:rPr lang="sl-SI" dirty="0" smtClean="0">
              <a:solidFill>
                <a:schemeClr val="lt1"/>
              </a:solidFill>
              <a:latin typeface="+mn-lt"/>
              <a:ea typeface="+mn-ea"/>
              <a:cs typeface="+mn-cs"/>
            </a:rPr>
            <a:t>Žerjal </a:t>
          </a:r>
          <a:r>
            <a:rPr lang="sl-SI" dirty="0">
              <a:solidFill>
                <a:schemeClr val="lt1"/>
              </a:solidFill>
              <a:latin typeface="+mn-lt"/>
              <a:ea typeface="+mn-ea"/>
              <a:cs typeface="+mn-cs"/>
            </a:rPr>
            <a:t>G. </a:t>
          </a:r>
          <a:r>
            <a:rPr lang="sl-SI" dirty="0" err="1">
              <a:solidFill>
                <a:schemeClr val="lt1"/>
              </a:solidFill>
              <a:latin typeface="+mn-lt"/>
              <a:ea typeface="+mn-ea"/>
              <a:cs typeface="+mn-cs"/>
            </a:rPr>
            <a:t>Preusmeritveni</a:t>
          </a:r>
          <a:r>
            <a:rPr lang="sl-SI" dirty="0">
              <a:solidFill>
                <a:schemeClr val="lt1"/>
              </a:solidFill>
              <a:latin typeface="+mn-lt"/>
              <a:ea typeface="+mn-ea"/>
              <a:cs typeface="+mn-cs"/>
            </a:rPr>
            <a:t> načrt manjše pretežno poljedelske konvencionalne kmetije v ekološko. 	          </a:t>
          </a:r>
        </a:p>
        <a:p xmlns:a="http://schemas.openxmlformats.org/drawingml/2006/main">
          <a:r>
            <a:rPr lang="sl-SI" dirty="0">
              <a:solidFill>
                <a:schemeClr val="lt1"/>
              </a:solidFill>
              <a:latin typeface="+mn-lt"/>
              <a:ea typeface="+mn-ea"/>
              <a:cs typeface="+mn-cs"/>
            </a:rPr>
            <a:t>   Dipl. delo. Maribor, Univerza v Mariboru, Fakulteta za kmetijstvo in </a:t>
          </a:r>
          <a:r>
            <a:rPr lang="sl-SI" dirty="0" err="1">
              <a:solidFill>
                <a:schemeClr val="lt1"/>
              </a:solidFill>
              <a:latin typeface="+mn-lt"/>
              <a:ea typeface="+mn-ea"/>
              <a:cs typeface="+mn-cs"/>
            </a:rPr>
            <a:t>biosistemske</a:t>
          </a:r>
          <a:r>
            <a:rPr lang="sl-SI" dirty="0">
              <a:solidFill>
                <a:schemeClr val="lt1"/>
              </a:solidFill>
              <a:latin typeface="+mn-lt"/>
              <a:ea typeface="+mn-ea"/>
              <a:cs typeface="+mn-cs"/>
            </a:rPr>
            <a:t> vede, 2016</a:t>
          </a:r>
          <a:r>
            <a:rPr lang="sl-SI" sz="1100" dirty="0" smtClean="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  (modificirano  na </a:t>
          </a:r>
          <a:r>
            <a:rPr lang="sl-SI" dirty="0" smtClean="0"/>
            <a:t>po</a:t>
          </a:r>
          <a:r>
            <a:rPr lang="sl-SI" sz="1100" dirty="0" smtClean="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dlagi podatkov MKGP)</a:t>
          </a:r>
          <a:endParaRPr lang="sl-SI" sz="1100" dirty="0">
            <a:solidFill>
              <a:schemeClr val="lt1"/>
            </a:solidFill>
            <a:effectLst/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0.10101</cdr:y>
    </cdr:to>
    <cdr:sp macro="" textlink="">
      <cdr:nvSpPr>
        <cdr:cNvPr id="3" name="Pravokotnik 2"/>
        <cdr:cNvSpPr/>
      </cdr:nvSpPr>
      <cdr:spPr>
        <a:xfrm xmlns:a="http://schemas.openxmlformats.org/drawingml/2006/main">
          <a:off x="0" y="0"/>
          <a:ext cx="9036496" cy="69269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sl-SI" sz="2400" b="1" dirty="0" smtClean="0">
              <a:solidFill>
                <a:schemeClr val="tx1"/>
              </a:solidFill>
            </a:rPr>
            <a:t>Razvoj certificirane ekološke pridelave v RS 1998 – 2015 s tremi zastoji na poti doseganja ciljev </a:t>
          </a:r>
          <a:endParaRPr lang="sl-SI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0.39439</cdr:x>
      <cdr:y>0.3845</cdr:y>
    </cdr:from>
    <cdr:to>
      <cdr:x>0.45814</cdr:x>
      <cdr:y>0.4895</cdr:y>
    </cdr:to>
    <cdr:sp macro="" textlink="">
      <cdr:nvSpPr>
        <cdr:cNvPr id="4" name="Puščica dol 3"/>
        <cdr:cNvSpPr/>
      </cdr:nvSpPr>
      <cdr:spPr>
        <a:xfrm xmlns:a="http://schemas.openxmlformats.org/drawingml/2006/main">
          <a:off x="3563888" y="2636912"/>
          <a:ext cx="576064" cy="72008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l-SI"/>
        </a:p>
      </cdr:txBody>
    </cdr:sp>
  </cdr:relSizeAnchor>
  <cdr:relSizeAnchor xmlns:cdr="http://schemas.openxmlformats.org/drawingml/2006/chartDrawing">
    <cdr:from>
      <cdr:x>0.55376</cdr:x>
      <cdr:y>0.29</cdr:y>
    </cdr:from>
    <cdr:to>
      <cdr:x>0.60954</cdr:x>
      <cdr:y>0.395</cdr:y>
    </cdr:to>
    <cdr:sp macro="" textlink="">
      <cdr:nvSpPr>
        <cdr:cNvPr id="5" name="Puščica dol 4"/>
        <cdr:cNvSpPr/>
      </cdr:nvSpPr>
      <cdr:spPr>
        <a:xfrm xmlns:a="http://schemas.openxmlformats.org/drawingml/2006/main">
          <a:off x="5004048" y="1988840"/>
          <a:ext cx="504056" cy="72008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l-SI"/>
        </a:p>
      </cdr:txBody>
    </cdr:sp>
  </cdr:relSizeAnchor>
  <cdr:relSizeAnchor xmlns:cdr="http://schemas.openxmlformats.org/drawingml/2006/chartDrawing">
    <cdr:from>
      <cdr:x>0.82469</cdr:x>
      <cdr:y>0.143</cdr:y>
    </cdr:from>
    <cdr:to>
      <cdr:x>0.8725</cdr:x>
      <cdr:y>0.2165</cdr:y>
    </cdr:to>
    <cdr:sp macro="" textlink="">
      <cdr:nvSpPr>
        <cdr:cNvPr id="6" name="Puščica dol 5"/>
        <cdr:cNvSpPr/>
      </cdr:nvSpPr>
      <cdr:spPr>
        <a:xfrm xmlns:a="http://schemas.openxmlformats.org/drawingml/2006/main">
          <a:off x="7452320" y="980728"/>
          <a:ext cx="432048" cy="504056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l-SI"/>
        </a:p>
      </cdr:txBody>
    </cdr:sp>
  </cdr:relSizeAnchor>
  <cdr:relSizeAnchor xmlns:cdr="http://schemas.openxmlformats.org/drawingml/2006/chartDrawing">
    <cdr:from>
      <cdr:x>0.09955</cdr:x>
      <cdr:y>0.10101</cdr:y>
    </cdr:from>
    <cdr:to>
      <cdr:x>0.76891</cdr:x>
      <cdr:y>0.857</cdr:y>
    </cdr:to>
    <cdr:cxnSp macro="">
      <cdr:nvCxnSpPr>
        <cdr:cNvPr id="8" name="Raven povezovalnik 7"/>
        <cdr:cNvCxnSpPr/>
      </cdr:nvCxnSpPr>
      <cdr:spPr>
        <a:xfrm xmlns:a="http://schemas.openxmlformats.org/drawingml/2006/main" flipV="1">
          <a:off x="899592" y="692696"/>
          <a:ext cx="6048672" cy="5184576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8B19D-2D95-40A0-84B4-B758707FF2AC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326F9-3CCA-401D-93F2-5C2B3B3CF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583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782D3-7FD3-4712-A138-00009DDA9ED5}" type="datetimeFigureOut">
              <a:rPr lang="sl-SI" smtClean="0"/>
              <a:t>29.1.2019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5544F-1C01-4CD9-AA9F-F14B46B74B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809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>
              <a:latin typeface="Arial" pitchFamily="34" charset="0"/>
            </a:endParaRP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B94967-9B78-4BB7-ADB6-081968B8D0FC}" type="slidenum">
              <a:rPr lang="en-GB" altLang="sl-SI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sl-SI" smtClean="0"/>
          </a:p>
        </p:txBody>
      </p:sp>
    </p:spTree>
    <p:extLst>
      <p:ext uri="{BB962C8B-B14F-4D97-AF65-F5344CB8AC3E}">
        <p14:creationId xmlns:p14="http://schemas.microsoft.com/office/powerpoint/2010/main" val="52290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4A2BC-F3D9-AD44-820C-24B8D6A25A5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30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l-SI" altLang="sl-SI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D866E22-3B00-4B28-8400-BDE718238FF6}" type="slidenum">
              <a:rPr lang="sl-SI" altLang="sl-SI" smtClean="0">
                <a:latin typeface="Arial" pitchFamily="34" charset="0"/>
              </a:rPr>
              <a:pPr>
                <a:spcBef>
                  <a:spcPct val="0"/>
                </a:spcBef>
              </a:pPr>
              <a:t>10</a:t>
            </a:fld>
            <a:endParaRPr lang="sl-SI" alt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286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l-SI" altLang="sl-SI" smtClean="0">
              <a:latin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B024338-C049-43E6-B995-811B2A594517}" type="slidenum">
              <a:rPr lang="sl-SI" altLang="sl-SI" smtClean="0"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sl-SI" altLang="sl-SI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49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>
              <a:latin typeface="Arial" pitchFamily="34" charset="0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E98961-09C8-4AA1-958E-4D525524E2BF}" type="slidenum">
              <a:rPr lang="en-GB" altLang="sl-SI" smtClean="0"/>
              <a:pPr eaLnBrk="1" hangingPunct="1">
                <a:spcBef>
                  <a:spcPct val="0"/>
                </a:spcBef>
              </a:pPr>
              <a:t>26</a:t>
            </a:fld>
            <a:endParaRPr lang="en-GB" altLang="sl-SI" smtClean="0"/>
          </a:p>
        </p:txBody>
      </p:sp>
    </p:spTree>
    <p:extLst>
      <p:ext uri="{BB962C8B-B14F-4D97-AF65-F5344CB8AC3E}">
        <p14:creationId xmlns:p14="http://schemas.microsoft.com/office/powerpoint/2010/main" val="2172064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12B344-118C-4DE8-BA69-BE238A09EED2}" type="datetimeFigureOut">
              <a:rPr lang="sl-SI" smtClean="0"/>
              <a:t>29.1.2019</a:t>
            </a:fld>
            <a:endParaRPr lang="sl-S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BD6075-DCBE-40B0-8D61-52CDEEE87DBF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l-SI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B344-118C-4DE8-BA69-BE238A09EED2}" type="datetimeFigureOut">
              <a:rPr lang="sl-SI" smtClean="0"/>
              <a:t>29.1.2019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6075-DCBE-40B0-8D61-52CDEEE87DB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B344-118C-4DE8-BA69-BE238A09EED2}" type="datetimeFigureOut">
              <a:rPr lang="sl-SI" smtClean="0"/>
              <a:t>29.1.2019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BD6075-DCBE-40B0-8D61-52CDEEE87DB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A6998-7BB1-4A64-B831-6A0617A934B8}" type="datetime1">
              <a:rPr lang="en-US"/>
              <a:pPr>
                <a:defRPr/>
              </a:pPr>
              <a:t>1/29/2019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FC3E4-DB6F-4781-9F11-627968D7D4F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3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B344-118C-4DE8-BA69-BE238A09EED2}" type="datetimeFigureOut">
              <a:rPr lang="sl-SI" smtClean="0"/>
              <a:t>29.1.2019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6075-DCBE-40B0-8D61-52CDEEE87DBF}" type="slidenum">
              <a:rPr lang="sl-SI" smtClean="0"/>
              <a:t>‹#›</a:t>
            </a:fld>
            <a:endParaRPr lang="sl-S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12B344-118C-4DE8-BA69-BE238A09EED2}" type="datetimeFigureOut">
              <a:rPr lang="sl-SI" smtClean="0"/>
              <a:t>29.1.2019</a:t>
            </a:fld>
            <a:endParaRPr lang="sl-S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BD6075-DCBE-40B0-8D61-52CDEEE87DBF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B344-118C-4DE8-BA69-BE238A09EED2}" type="datetimeFigureOut">
              <a:rPr lang="sl-SI" smtClean="0"/>
              <a:t>29.1.2019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6075-DCBE-40B0-8D61-52CDEEE87DBF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B344-118C-4DE8-BA69-BE238A09EED2}" type="datetimeFigureOut">
              <a:rPr lang="sl-SI" smtClean="0"/>
              <a:t>29.1.2019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6075-DCBE-40B0-8D61-52CDEEE87DBF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B344-118C-4DE8-BA69-BE238A09EED2}" type="datetimeFigureOut">
              <a:rPr lang="sl-SI" smtClean="0"/>
              <a:t>29.1.2019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6075-DCBE-40B0-8D61-52CDEEE87DBF}" type="slidenum">
              <a:rPr lang="sl-SI" smtClean="0"/>
              <a:t>‹#›</a:t>
            </a:fld>
            <a:endParaRPr lang="sl-S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B344-118C-4DE8-BA69-BE238A09EED2}" type="datetimeFigureOut">
              <a:rPr lang="sl-SI" smtClean="0"/>
              <a:t>29.1.2019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6075-DCBE-40B0-8D61-52CDEEE87DBF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B344-118C-4DE8-BA69-BE238A09EED2}" type="datetimeFigureOut">
              <a:rPr lang="sl-SI" smtClean="0"/>
              <a:t>29.1.2019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BD6075-DCBE-40B0-8D61-52CDEEE87DBF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B344-118C-4DE8-BA69-BE238A09EED2}" type="datetimeFigureOut">
              <a:rPr lang="sl-SI" smtClean="0"/>
              <a:t>29.1.2019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6075-DCBE-40B0-8D61-52CDEEE87DBF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C12B344-118C-4DE8-BA69-BE238A09EED2}" type="datetimeFigureOut">
              <a:rPr lang="sl-SI" smtClean="0"/>
              <a:t>29.1.2019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0BD6075-DCBE-40B0-8D61-52CDEEE87DBF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hyperlink" Target="http://lokalna-kakovost.si/wp-content/uploads/2014/03/ekoloki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ov_dokument2.doc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baronu.si/" TargetMode="External"/><Relationship Id="rId2" Type="http://schemas.openxmlformats.org/officeDocument/2006/relationships/hyperlink" Target="https://agrobiznis.finance.si/88387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metija-vizjak.si/o-kmetiji/" TargetMode="External"/><Relationship Id="rId5" Type="http://schemas.openxmlformats.org/officeDocument/2006/relationships/hyperlink" Target="http://www.ekosirarna.si/" TargetMode="External"/><Relationship Id="rId4" Type="http://schemas.openxmlformats.org/officeDocument/2006/relationships/hyperlink" Target="https://agrobiznis.finance.si/881639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11560" y="4005064"/>
            <a:ext cx="6192688" cy="1368152"/>
          </a:xfrm>
        </p:spPr>
        <p:txBody>
          <a:bodyPr>
            <a:normAutofit fontScale="85000" lnSpcReduction="20000"/>
          </a:bodyPr>
          <a:lstStyle/>
          <a:p>
            <a:pPr algn="l">
              <a:defRPr/>
            </a:pPr>
            <a:r>
              <a:rPr lang="sl-SI" altLang="sl-SI" sz="2600" b="1" dirty="0" smtClean="0"/>
              <a:t>Martina Bavec, Martina Robačer, Simon Bavec, </a:t>
            </a:r>
            <a:r>
              <a:rPr lang="sl-SI" altLang="sl-SI" sz="2600" b="1" dirty="0"/>
              <a:t>F</a:t>
            </a:r>
            <a:r>
              <a:rPr lang="sl-SI" altLang="sl-SI" sz="2600" b="1" dirty="0" smtClean="0"/>
              <a:t>ranc </a:t>
            </a:r>
            <a:r>
              <a:rPr lang="sl-SI" altLang="sl-SI" sz="2600" b="1" dirty="0"/>
              <a:t>B</a:t>
            </a:r>
            <a:r>
              <a:rPr lang="sl-SI" altLang="sl-SI" sz="2600" b="1" dirty="0" smtClean="0"/>
              <a:t>avec </a:t>
            </a:r>
            <a:endParaRPr lang="sl-SI" altLang="sl-SI" sz="2600" b="1" dirty="0" smtClean="0"/>
          </a:p>
          <a:p>
            <a:pPr algn="l">
              <a:defRPr/>
            </a:pPr>
            <a:r>
              <a:rPr lang="sl-SI" dirty="0" smtClean="0"/>
              <a:t>Katedra </a:t>
            </a:r>
            <a:r>
              <a:rPr lang="sl-SI" dirty="0"/>
              <a:t>za ekološko kmetijstvo, poljščine, vrtnine in okrasne </a:t>
            </a:r>
            <a:r>
              <a:rPr lang="sl-SI" dirty="0" smtClean="0"/>
              <a:t>rastline</a:t>
            </a:r>
            <a:endParaRPr lang="sl-SI" dirty="0"/>
          </a:p>
          <a:p>
            <a:pPr algn="l">
              <a:defRPr/>
            </a:pPr>
            <a:r>
              <a:rPr lang="sl-SI" dirty="0"/>
              <a:t>Inštitut za ekološko kmetijstvo</a:t>
            </a:r>
            <a:endParaRPr lang="sl-SI" altLang="sl-SI" sz="1200" b="1" dirty="0"/>
          </a:p>
          <a:p>
            <a:pPr algn="l"/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991" y="1853241"/>
            <a:ext cx="6840760" cy="1841178"/>
          </a:xfrm>
        </p:spPr>
        <p:txBody>
          <a:bodyPr>
            <a:noAutofit/>
          </a:bodyPr>
          <a:lstStyle/>
          <a:p>
            <a:pPr algn="ctr"/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2800" dirty="0" smtClean="0"/>
              <a:t>Priložnosti za nadaljnji razvoj </a:t>
            </a:r>
            <a:r>
              <a:rPr lang="sl-SI" sz="2800" b="1" dirty="0" smtClean="0"/>
              <a:t>EKOLOŠKEGA KMETIJSTVA in predlogi za novo SKP po 2020 </a:t>
            </a:r>
            <a:endParaRPr lang="sl-SI" sz="3200" b="1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123" y="332656"/>
            <a:ext cx="399907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lika 13" descr="http://ec.europa.eu/agriculture/organic/images/standard/organic_farming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32" y="1454731"/>
            <a:ext cx="1871091" cy="141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7" descr="Brez GSO_znak_wor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49" y="4974199"/>
            <a:ext cx="1919974" cy="18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95197" y="5229200"/>
            <a:ext cx="6696744" cy="1447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Aktualno na področju ekološkega kmetijstva 2019</a:t>
            </a:r>
          </a:p>
          <a:p>
            <a:pPr algn="ctr"/>
            <a:r>
              <a:rPr lang="sl-SI" sz="2000" dirty="0" smtClean="0"/>
              <a:t>Pivola, 12.12.2018</a:t>
            </a:r>
            <a:endParaRPr lang="sl-SI" sz="2000" dirty="0"/>
          </a:p>
        </p:txBody>
      </p:sp>
      <p:pic>
        <p:nvPicPr>
          <p:cNvPr id="8" name="Slika 8" descr="http://www.um.si/CGP/FKBV/Documents/logo-um-fkbv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32" y="206462"/>
            <a:ext cx="1854874" cy="124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Sie sind hier: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32" y="4005064"/>
            <a:ext cx="1838918" cy="1149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Označba za ekološko pridelavo">
            <a:hlinkClick r:id="rId7" tooltip="&quot;Označba za ekološko pridelavo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605" y="2870451"/>
            <a:ext cx="1838918" cy="1337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08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glava za 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Line 6"/>
          <p:cNvSpPr>
            <a:spLocks noChangeShapeType="1"/>
          </p:cNvSpPr>
          <p:nvPr/>
        </p:nvSpPr>
        <p:spPr bwMode="auto">
          <a:xfrm>
            <a:off x="0" y="6486525"/>
            <a:ext cx="9144000" cy="1588"/>
          </a:xfrm>
          <a:prstGeom prst="line">
            <a:avLst/>
          </a:prstGeom>
          <a:noFill/>
          <a:ln w="28575" cap="rnd">
            <a:solidFill>
              <a:srgbClr val="8BB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sl-SI" dirty="0" smtClean="0">
                <a:solidFill>
                  <a:srgbClr val="006600"/>
                </a:solidFill>
                <a:latin typeface="Tahoma" pitchFamily="34" charset="0"/>
              </a:rPr>
              <a:t>Kaj lahko naredimo pri izboru? </a:t>
            </a:r>
            <a:r>
              <a:rPr lang="sl-SI" alt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Vrednotenje glede na način pridelave in zagotavljanje višjih standardov varnosti v pridelavi/prireji</a:t>
            </a:r>
            <a:endParaRPr lang="sl-SI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7045" name="Ograda besedila 3"/>
          <p:cNvSpPr>
            <a:spLocks noGrp="1"/>
          </p:cNvSpPr>
          <p:nvPr>
            <p:ph type="body" idx="1"/>
          </p:nvPr>
        </p:nvSpPr>
        <p:spPr>
          <a:xfrm>
            <a:off x="457200" y="2060575"/>
            <a:ext cx="4040188" cy="647700"/>
          </a:xfrm>
        </p:spPr>
        <p:txBody>
          <a:bodyPr/>
          <a:lstStyle/>
          <a:p>
            <a:pPr algn="l" eaLnBrk="1" hangingPunct="1"/>
            <a:r>
              <a:rPr lang="sl-SI" altLang="sl-SI" b="1" dirty="0" smtClean="0"/>
              <a:t>Sadje, zelenjava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half" idx="2"/>
          </p:nvPr>
        </p:nvSpPr>
        <p:spPr>
          <a:xfrm>
            <a:off x="457200" y="2781300"/>
            <a:ext cx="4040188" cy="4076700"/>
          </a:xfrm>
        </p:spPr>
        <p:txBody>
          <a:bodyPr>
            <a:normAutofit fontScale="77500" lnSpcReduction="20000"/>
          </a:bodyPr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sl-SI" sz="2800" dirty="0" smtClean="0"/>
              <a:t>Ekološko sadje in zelenjava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sl-SI" sz="2800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sl-SI" sz="2800" dirty="0" smtClean="0"/>
              <a:t>Integrirana pridelava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sl-SI" sz="28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sl-SI" sz="2800" b="1" dirty="0" smtClean="0"/>
              <a:t>GLOBAL GAP </a:t>
            </a:r>
            <a:r>
              <a:rPr lang="sl-SI" sz="2800" dirty="0" smtClean="0"/>
              <a:t>certifikat za sadje in zelenjavo iz uvoza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sl-SI" sz="2800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sl-SI" sz="2800" dirty="0" smtClean="0"/>
              <a:t>Izbrana kakovost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sl-SI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sl-SI" b="1" dirty="0" smtClean="0"/>
              <a:t>+ SVEŽOST </a:t>
            </a:r>
            <a:r>
              <a:rPr lang="sl-SI" dirty="0" smtClean="0"/>
              <a:t>– čas od pobiranja do dobave/prevzema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sl-SI" dirty="0"/>
          </a:p>
        </p:txBody>
      </p:sp>
      <p:sp>
        <p:nvSpPr>
          <p:cNvPr id="87047" name="Ograda besedila 5"/>
          <p:cNvSpPr>
            <a:spLocks noGrp="1"/>
          </p:cNvSpPr>
          <p:nvPr>
            <p:ph type="body" sz="quarter" idx="3"/>
          </p:nvPr>
        </p:nvSpPr>
        <p:spPr>
          <a:xfrm>
            <a:off x="4787900" y="2133600"/>
            <a:ext cx="4041775" cy="473075"/>
          </a:xfrm>
        </p:spPr>
        <p:txBody>
          <a:bodyPr/>
          <a:lstStyle/>
          <a:p>
            <a:pPr eaLnBrk="1" hangingPunct="1"/>
            <a:r>
              <a:rPr lang="sl-SI" altLang="sl-SI" b="1" dirty="0" smtClean="0"/>
              <a:t>Živila živalskega porekla</a:t>
            </a:r>
          </a:p>
        </p:txBody>
      </p:sp>
      <p:sp>
        <p:nvSpPr>
          <p:cNvPr id="87048" name="Ograda vsebine 6"/>
          <p:cNvSpPr>
            <a:spLocks noGrp="1"/>
          </p:cNvSpPr>
          <p:nvPr>
            <p:ph sz="quarter" idx="4"/>
          </p:nvPr>
        </p:nvSpPr>
        <p:spPr>
          <a:xfrm>
            <a:off x="4645025" y="2708275"/>
            <a:ext cx="4041775" cy="3417888"/>
          </a:xfrm>
        </p:spPr>
        <p:txBody>
          <a:bodyPr>
            <a:normAutofit fontScale="92500" lnSpcReduction="20000"/>
          </a:bodyPr>
          <a:lstStyle/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l-SI" altLang="sl-SI" dirty="0" smtClean="0"/>
              <a:t>Ekološka reja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endParaRPr lang="sl-SI" altLang="sl-SI" dirty="0" smtClean="0"/>
          </a:p>
          <a:p>
            <a:pPr marL="457200" indent="-457200" eaLnBrk="1" hangingPunct="1">
              <a:buFont typeface="Calibri" pitchFamily="34" charset="0"/>
              <a:buAutoNum type="arabicPeriod"/>
            </a:pPr>
            <a:endParaRPr lang="sl-SI" altLang="sl-SI" dirty="0" smtClean="0"/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l-SI" altLang="sl-SI" dirty="0" smtClean="0"/>
              <a:t>Pridelano/proizvedeno brez GSO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endParaRPr lang="sl-SI" altLang="sl-SI" dirty="0" smtClean="0"/>
          </a:p>
          <a:p>
            <a:pPr marL="457200" indent="-457200" eaLnBrk="1" hangingPunct="1">
              <a:buFont typeface="Calibri" pitchFamily="34" charset="0"/>
              <a:buAutoNum type="arabicPeriod"/>
            </a:pPr>
            <a:endParaRPr lang="sl-SI" altLang="sl-SI" dirty="0" smtClean="0"/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l-SI" altLang="sl-SI" dirty="0" smtClean="0"/>
              <a:t>Prosta reja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endParaRPr lang="sl-SI" altLang="sl-SI" dirty="0" smtClean="0"/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sl-SI" altLang="sl-SI" dirty="0" smtClean="0"/>
              <a:t>Izbrana kakovost</a:t>
            </a:r>
          </a:p>
        </p:txBody>
      </p:sp>
      <p:pic>
        <p:nvPicPr>
          <p:cNvPr id="87049" name="Picture 15" descr="genfreilogo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2" y="4087888"/>
            <a:ext cx="8175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0" name="Slika 7" descr="Brez GSO_znak_word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984" y="4070755"/>
            <a:ext cx="1241581" cy="124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1" name="Slika 12" descr="http://www.mko.gov.si/uploads/RTEmagicC_b152131a5a.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36838"/>
            <a:ext cx="11890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2" name="Slika 13" descr="http://ec.europa.eu/agriculture/organic/images/standard/organic_farming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070100"/>
            <a:ext cx="11144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grada slik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8074" y="5686009"/>
            <a:ext cx="1071768" cy="1062455"/>
          </a:xfrm>
          <a:prstGeom prst="ellipse">
            <a:avLst/>
          </a:prstGeom>
        </p:spPr>
      </p:pic>
      <p:pic>
        <p:nvPicPr>
          <p:cNvPr id="14" name="Ograda slik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2057" y="5456786"/>
            <a:ext cx="1071768" cy="10624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57396604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Glavne ovire za razvoj EK v RS (MKGP, 2012)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sl-SI" b="1" dirty="0" smtClean="0"/>
              <a:t>Delovna skupina </a:t>
            </a:r>
            <a:r>
              <a:rPr lang="sl-SI" b="1" dirty="0"/>
              <a:t>za spremljanje izvajanja </a:t>
            </a:r>
            <a:r>
              <a:rPr lang="sl-SI" b="1" dirty="0" smtClean="0"/>
              <a:t>Akcijskega </a:t>
            </a:r>
            <a:r>
              <a:rPr lang="sl-SI" b="1" dirty="0"/>
              <a:t>načrta razvoja ekološkega kmetijstva do leta 2015 </a:t>
            </a:r>
            <a:r>
              <a:rPr lang="sl-SI" dirty="0" smtClean="0"/>
              <a:t>(sprejeto na Vladi RS jeseni 2005)</a:t>
            </a:r>
            <a:r>
              <a:rPr lang="sl-SI" b="1" dirty="0" smtClean="0"/>
              <a:t> je v zaključnem poročilu </a:t>
            </a:r>
            <a:r>
              <a:rPr lang="sl-SI" dirty="0" smtClean="0"/>
              <a:t>(MKGP, 2012) zapisala, </a:t>
            </a:r>
            <a:r>
              <a:rPr lang="sl-SI" dirty="0"/>
              <a:t>da so največji </a:t>
            </a:r>
            <a:r>
              <a:rPr lang="sl-SI" dirty="0" smtClean="0"/>
              <a:t>problemi EK:</a:t>
            </a:r>
          </a:p>
          <a:p>
            <a:pPr>
              <a:buFontTx/>
              <a:buChar char="-"/>
            </a:pPr>
            <a:r>
              <a:rPr lang="sl-SI" b="1" dirty="0" smtClean="0">
                <a:solidFill>
                  <a:srgbClr val="C00000"/>
                </a:solidFill>
              </a:rPr>
              <a:t>v nezadovoljivi organiziranosti</a:t>
            </a:r>
            <a:r>
              <a:rPr lang="sl-SI" dirty="0"/>
              <a:t>,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premajhnem </a:t>
            </a:r>
            <a:r>
              <a:rPr lang="sl-SI" dirty="0"/>
              <a:t>obsegu pridelave in predelave predvsem zelenjave in </a:t>
            </a:r>
            <a:r>
              <a:rPr lang="sl-SI" dirty="0" smtClean="0"/>
              <a:t>sadja;</a:t>
            </a:r>
          </a:p>
          <a:p>
            <a:pPr>
              <a:buFontTx/>
              <a:buChar char="-"/>
            </a:pPr>
            <a:r>
              <a:rPr lang="sl-SI" b="1" dirty="0">
                <a:solidFill>
                  <a:srgbClr val="C00000"/>
                </a:solidFill>
              </a:rPr>
              <a:t>n</a:t>
            </a:r>
            <a:r>
              <a:rPr lang="sl-SI" b="1" dirty="0" smtClean="0">
                <a:solidFill>
                  <a:srgbClr val="C00000"/>
                </a:solidFill>
              </a:rPr>
              <a:t>ezadovoljivem prenosu </a:t>
            </a:r>
            <a:r>
              <a:rPr lang="sl-SI" b="1" dirty="0">
                <a:solidFill>
                  <a:srgbClr val="C00000"/>
                </a:solidFill>
              </a:rPr>
              <a:t>znanja </a:t>
            </a:r>
            <a:r>
              <a:rPr lang="sl-SI" dirty="0"/>
              <a:t>in s tem </a:t>
            </a:r>
            <a:r>
              <a:rPr lang="sl-SI" dirty="0" smtClean="0"/>
              <a:t>povezanim svetovanjem </a:t>
            </a:r>
            <a:r>
              <a:rPr lang="sl-SI" dirty="0"/>
              <a:t>na </a:t>
            </a:r>
            <a:r>
              <a:rPr lang="sl-SI" dirty="0" smtClean="0"/>
              <a:t>terenu, kar je ključno za razvoj EK. </a:t>
            </a:r>
          </a:p>
          <a:p>
            <a:pPr>
              <a:buFontTx/>
              <a:buChar char="-"/>
            </a:pPr>
            <a:r>
              <a:rPr lang="sl-SI" dirty="0" smtClean="0"/>
              <a:t>V </a:t>
            </a:r>
            <a:r>
              <a:rPr lang="sl-SI" dirty="0"/>
              <a:t>okviru javne službe kmetijskega svetovanja delajo na terenu le trije svetovalci, specialisti za ekološko kmetijstvo, kar je premalo glede na število ekoloških kmetij.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Velik </a:t>
            </a:r>
            <a:r>
              <a:rPr lang="sl-SI" dirty="0"/>
              <a:t>potencial predstavlja trženje v javnih zavodih in oskrba lokalnega prebivalstva </a:t>
            </a:r>
            <a:r>
              <a:rPr lang="sl-SI" dirty="0" smtClean="0"/>
              <a:t>.</a:t>
            </a:r>
            <a:endParaRPr lang="sl-SI" dirty="0"/>
          </a:p>
          <a:p>
            <a:pPr marL="45720" indent="0">
              <a:buNone/>
            </a:pPr>
            <a:endParaRPr lang="sl-SI" dirty="0" smtClean="0"/>
          </a:p>
          <a:p>
            <a:pPr lvl="0"/>
            <a:r>
              <a:rPr lang="sl-SI" dirty="0"/>
              <a:t>Zaključno poročilo delovne skupine za spremljanje izvajanja akcijskega načrta razvoja ekološkega kmetijstva do leta 2015. </a:t>
            </a:r>
          </a:p>
          <a:p>
            <a:r>
              <a:rPr lang="sl-SI" dirty="0"/>
              <a:t>http://www.mkgp.gov.si/si/delovna_podrocja/kmetijstvo/ekolosko_kmetovanje/akcijski_nacrt_razvoja_ekoloskega_kmetijstva_v_sloveniji</a:t>
            </a:r>
          </a:p>
        </p:txBody>
      </p:sp>
    </p:spTree>
    <p:extLst>
      <p:ext uri="{BB962C8B-B14F-4D97-AF65-F5344CB8AC3E}">
        <p14:creationId xmlns:p14="http://schemas.microsoft.com/office/powerpoint/2010/main" val="11361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kon 4"/>
          <p:cNvGraphicFramePr/>
          <p:nvPr>
            <p:extLst>
              <p:ext uri="{D42A27DB-BD31-4B8C-83A1-F6EECF244321}">
                <p14:modId xmlns:p14="http://schemas.microsoft.com/office/powerpoint/2010/main" val="587995695"/>
              </p:ext>
            </p:extLst>
          </p:nvPr>
        </p:nvGraphicFramePr>
        <p:xfrm>
          <a:off x="0" y="0"/>
          <a:ext cx="946854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6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3. Zastoj je Posledica sprememb financiranja v novem PRP 2014-20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8" name="Ograda vsebine 7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425355"/>
          </a:xfrm>
        </p:spPr>
        <p:txBody>
          <a:bodyPr>
            <a:normAutofit/>
          </a:bodyPr>
          <a:lstStyle/>
          <a:p>
            <a:r>
              <a:rPr lang="sl-SI" b="1" dirty="0" smtClean="0"/>
              <a:t>Konec leta 2014 je izstopilo okoli 300 certificiranih ekoloških KMG </a:t>
            </a:r>
            <a:r>
              <a:rPr lang="sl-SI" dirty="0" smtClean="0"/>
              <a:t>– zlasti živinorejskih kmetij – pretežno s hribovitih območij (OMD)</a:t>
            </a:r>
          </a:p>
          <a:p>
            <a:pPr marL="0" indent="0">
              <a:buNone/>
            </a:pPr>
            <a:endParaRPr lang="sl-SI" sz="3000" dirty="0" smtClean="0"/>
          </a:p>
          <a:p>
            <a:r>
              <a:rPr lang="sl-SI" dirty="0" smtClean="0"/>
              <a:t>Nevarnost zaraščanja v naslednjih letih!</a:t>
            </a:r>
          </a:p>
          <a:p>
            <a:endParaRPr lang="sl-SI" sz="2200" dirty="0"/>
          </a:p>
          <a:p>
            <a:r>
              <a:rPr lang="sl-SI" b="1" dirty="0" smtClean="0"/>
              <a:t>Ponovna stagnacija v razvoju ekološkega kmetijstva iz 2014 na 2015  </a:t>
            </a:r>
            <a:r>
              <a:rPr lang="sl-SI" dirty="0" smtClean="0"/>
              <a:t>(delež kmetij iz 4,5% na 4,6% in delež površin ostaja enak 8,7%!)</a:t>
            </a:r>
            <a:endParaRPr lang="sl-SI" dirty="0"/>
          </a:p>
        </p:txBody>
      </p:sp>
      <p:sp>
        <p:nvSpPr>
          <p:cNvPr id="10" name="Puščica dol 9"/>
          <p:cNvSpPr/>
          <p:nvPr/>
        </p:nvSpPr>
        <p:spPr>
          <a:xfrm>
            <a:off x="3851920" y="2564904"/>
            <a:ext cx="165618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Potrjena sprememba PRP v februarju 2016: dvig plačila na 100% in znižanje obremenitve na 0,2 GVŽ/ha še imela vpliva na število novo vključenih, ki so se prijavljali v kontrolo do 31.12.2015!</a:t>
            </a: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1992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slov 4"/>
          <p:cNvSpPr>
            <a:spLocks noGrp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r>
              <a:rPr lang="sl-SI" altLang="sl-SI" sz="3600" dirty="0" smtClean="0">
                <a:ea typeface="MS PGothic" pitchFamily="34" charset="-128"/>
              </a:rPr>
              <a:t/>
            </a:r>
            <a:br>
              <a:rPr lang="sl-SI" altLang="sl-SI" sz="3600" dirty="0" smtClean="0">
                <a:ea typeface="MS PGothic" pitchFamily="34" charset="-128"/>
              </a:rPr>
            </a:br>
            <a:r>
              <a:rPr lang="sl-SI" altLang="sl-SI" sz="3600" dirty="0" smtClean="0">
                <a:ea typeface="MS PGothic" pitchFamily="34" charset="-128"/>
              </a:rPr>
              <a:t>Cilji razvoja ekološkega kmetijstva v RS?</a:t>
            </a:r>
            <a:r>
              <a:rPr lang="sl-SI" altLang="sl-SI" dirty="0" smtClean="0">
                <a:ea typeface="MS PGothic" pitchFamily="34" charset="-128"/>
              </a:rPr>
              <a:t/>
            </a:r>
            <a:br>
              <a:rPr lang="sl-SI" altLang="sl-SI" dirty="0" smtClean="0">
                <a:ea typeface="MS PGothic" pitchFamily="34" charset="-128"/>
              </a:rPr>
            </a:br>
            <a:endParaRPr lang="sl-SI" altLang="sl-SI" dirty="0" smtClean="0"/>
          </a:p>
        </p:txBody>
      </p:sp>
      <p:graphicFrame>
        <p:nvGraphicFramePr>
          <p:cNvPr id="2" name="Ograda vsebine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00683404"/>
              </p:ext>
            </p:extLst>
          </p:nvPr>
        </p:nvGraphicFramePr>
        <p:xfrm>
          <a:off x="179512" y="1600201"/>
          <a:ext cx="8856985" cy="4958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3678"/>
                <a:gridCol w="1231937"/>
                <a:gridCol w="1002980"/>
                <a:gridCol w="1103678"/>
                <a:gridCol w="1103678"/>
                <a:gridCol w="1103678"/>
                <a:gridCol w="1103678"/>
                <a:gridCol w="1103678"/>
              </a:tblGrid>
              <a:tr h="1368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sl-SI" sz="2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err="1">
                          <a:effectLst/>
                          <a:latin typeface="Calibri" panose="020F0502020204030204" pitchFamily="34" charset="0"/>
                        </a:rPr>
                        <a:t>Vse</a:t>
                      </a: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effectLst/>
                          <a:latin typeface="Calibri" panose="020F0502020204030204" pitchFamily="34" charset="0"/>
                        </a:rPr>
                        <a:t>kmetije</a:t>
                      </a:r>
                      <a:endParaRPr lang="sl-SI" sz="2000" b="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popis 2010</a:t>
                      </a:r>
                      <a:endParaRPr lang="sl-SI" sz="2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err="1">
                          <a:effectLst/>
                          <a:latin typeface="Calibri" panose="020F0502020204030204" pitchFamily="34" charset="0"/>
                        </a:rPr>
                        <a:t>Eko</a:t>
                      </a: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dirty="0" smtClean="0">
                          <a:effectLst/>
                          <a:latin typeface="Calibri" panose="020F0502020204030204" pitchFamily="34" charset="0"/>
                        </a:rPr>
                        <a:t>201</a:t>
                      </a:r>
                      <a:r>
                        <a:rPr lang="sl-SI" sz="2000" b="0" dirty="0" smtClean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sl-SI" sz="2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Cilji</a:t>
                      </a:r>
                      <a:r>
                        <a:rPr lang="en-GB" sz="2000" b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ANEK do 2015</a:t>
                      </a:r>
                      <a:endParaRPr lang="sl-SI" sz="2000" b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err="1">
                          <a:effectLst/>
                          <a:latin typeface="Calibri" panose="020F0502020204030204" pitchFamily="34" charset="0"/>
                        </a:rPr>
                        <a:t>Cilj</a:t>
                      </a: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</a:rPr>
                        <a:t> PRP do 2020</a:t>
                      </a:r>
                      <a:endParaRPr lang="sl-SI" sz="2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SLO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2017</a:t>
                      </a:r>
                      <a:endParaRPr lang="sl-SI" sz="2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Avstrija</a:t>
                      </a:r>
                      <a:r>
                        <a:rPr lang="en-GB" sz="20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sl-SI" sz="20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  <a:endParaRPr lang="sl-SI" sz="20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Avstrija</a:t>
                      </a:r>
                      <a:r>
                        <a:rPr lang="en-GB" sz="2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sl-SI" sz="20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  <a:r>
                        <a:rPr lang="sl-SI" sz="2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sl-SI" sz="20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20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</a:tr>
              <a:tr h="833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err="1">
                          <a:effectLst/>
                          <a:latin typeface="Calibri" panose="020F0502020204030204" pitchFamily="34" charset="0"/>
                        </a:rPr>
                        <a:t>Število</a:t>
                      </a: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dirty="0" err="1">
                          <a:effectLst/>
                          <a:latin typeface="Calibri" panose="020F0502020204030204" pitchFamily="34" charset="0"/>
                        </a:rPr>
                        <a:t>kmetij</a:t>
                      </a:r>
                      <a:endParaRPr lang="sl-SI" sz="2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effectLst/>
                          <a:latin typeface="Calibri" panose="020F0502020204030204" pitchFamily="34" charset="0"/>
                        </a:rPr>
                        <a:t>74.646</a:t>
                      </a:r>
                      <a:endParaRPr lang="sl-SI" sz="2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effectLst/>
                          <a:latin typeface="Calibri" panose="020F0502020204030204" pitchFamily="34" charset="0"/>
                        </a:rPr>
                        <a:t>3.4</a:t>
                      </a:r>
                      <a:r>
                        <a:rPr lang="sl-SI" sz="2000" b="0" dirty="0" smtClean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sl-SI" sz="2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15.000</a:t>
                      </a:r>
                      <a:endParaRPr lang="sl-SI" sz="2000" b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sl-SI" sz="2000" b="0" dirty="0" smtClean="0">
                          <a:effectLst/>
                          <a:latin typeface="Calibri" panose="020F0502020204030204" pitchFamily="34" charset="0"/>
                        </a:rPr>
                        <a:t>5.000</a:t>
                      </a:r>
                      <a:endParaRPr lang="sl-SI" sz="2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3.535</a:t>
                      </a:r>
                      <a:endParaRPr lang="sl-SI" sz="2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sl-SI" sz="20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23.117</a:t>
                      </a:r>
                      <a:endParaRPr lang="sl-SI" sz="20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</a:tr>
              <a:tr h="655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 smtClean="0"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GB" sz="2000" b="0" dirty="0" err="1" smtClean="0">
                          <a:effectLst/>
                          <a:latin typeface="Calibri" panose="020F0502020204030204" pitchFamily="34" charset="0"/>
                        </a:rPr>
                        <a:t>elež</a:t>
                      </a:r>
                      <a:endParaRPr lang="sl-SI" sz="2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sl-SI" sz="2000" b="0" dirty="0" smtClean="0">
                          <a:effectLst/>
                          <a:latin typeface="Calibri" panose="020F0502020204030204" pitchFamily="34" charset="0"/>
                        </a:rPr>
                        <a:t>100 %</a:t>
                      </a:r>
                      <a:endParaRPr lang="sl-SI" sz="2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effectLst/>
                          <a:latin typeface="Calibri" panose="020F0502020204030204" pitchFamily="34" charset="0"/>
                        </a:rPr>
                        <a:t>4,</a:t>
                      </a:r>
                      <a:r>
                        <a:rPr lang="sl-SI" sz="2000" b="0" dirty="0" smtClean="0">
                          <a:effectLst/>
                          <a:latin typeface="Calibri" panose="020F0502020204030204" pitchFamily="34" charset="0"/>
                        </a:rPr>
                        <a:t>7%</a:t>
                      </a:r>
                      <a:endParaRPr lang="sl-SI" sz="2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r>
                        <a:rPr lang="sl-SI" sz="2000" b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sl-SI" sz="2000" b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sl-SI" sz="2000" b="0" dirty="0" smtClean="0"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  <a:endParaRPr lang="sl-SI" sz="2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5,2%</a:t>
                      </a:r>
                      <a:endParaRPr lang="sl-SI" sz="2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16,2</a:t>
                      </a:r>
                      <a:r>
                        <a:rPr lang="sl-SI" sz="2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sl-SI" sz="20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20,4%</a:t>
                      </a:r>
                      <a:endParaRPr lang="sl-SI" sz="20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</a:tr>
              <a:tr h="1250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err="1">
                          <a:effectLst/>
                          <a:latin typeface="Calibri" panose="020F0502020204030204" pitchFamily="34" charset="0"/>
                        </a:rPr>
                        <a:t>Obseg</a:t>
                      </a: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dirty="0" err="1">
                          <a:effectLst/>
                          <a:latin typeface="Calibri" panose="020F0502020204030204" pitchFamily="34" charset="0"/>
                        </a:rPr>
                        <a:t>površin</a:t>
                      </a: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</a:rPr>
                        <a:t> (ha)</a:t>
                      </a:r>
                      <a:endParaRPr lang="sl-SI" sz="2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2000" b="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effectLst/>
                          <a:latin typeface="Calibri" panose="020F0502020204030204" pitchFamily="34" charset="0"/>
                        </a:rPr>
                        <a:t>482.650 </a:t>
                      </a:r>
                      <a:endParaRPr lang="sl-SI" sz="2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2000" b="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 smtClean="0">
                          <a:effectLst/>
                          <a:latin typeface="Calibri" panose="020F0502020204030204" pitchFamily="34" charset="0"/>
                        </a:rPr>
                        <a:t>42.189</a:t>
                      </a:r>
                      <a:r>
                        <a:rPr lang="en-GB" sz="2000" b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sl-SI" sz="2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2000" b="0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96.000</a:t>
                      </a:r>
                      <a:endParaRPr lang="sl-SI" sz="2000" b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2000" b="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effectLst/>
                          <a:latin typeface="Calibri" panose="020F0502020204030204" pitchFamily="34" charset="0"/>
                        </a:rPr>
                        <a:t>55.000 </a:t>
                      </a:r>
                      <a:endParaRPr lang="sl-SI" sz="2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2000" b="1" dirty="0" smtClean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46.222</a:t>
                      </a:r>
                      <a:endParaRPr lang="sl-SI" sz="2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sl-SI" sz="20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20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619.380</a:t>
                      </a:r>
                      <a:endParaRPr lang="sl-SI" sz="20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</a:tr>
              <a:tr h="816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err="1">
                          <a:effectLst/>
                          <a:latin typeface="Calibri" panose="020F0502020204030204" pitchFamily="34" charset="0"/>
                        </a:rPr>
                        <a:t>Delež</a:t>
                      </a: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sl-SI" sz="2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sl-SI" sz="2000" b="0" dirty="0" smtClean="0"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sl-SI" sz="2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effectLst/>
                          <a:latin typeface="Calibri" panose="020F0502020204030204" pitchFamily="34" charset="0"/>
                        </a:rPr>
                        <a:t>8,</a:t>
                      </a:r>
                      <a:r>
                        <a:rPr lang="sl-SI" sz="2000" b="0" dirty="0" smtClean="0">
                          <a:effectLst/>
                          <a:latin typeface="Calibri" panose="020F0502020204030204" pitchFamily="34" charset="0"/>
                        </a:rPr>
                        <a:t>7%</a:t>
                      </a:r>
                      <a:endParaRPr lang="sl-SI" sz="2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  <a:endParaRPr lang="sl-SI" sz="2000" b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</a:rPr>
                        <a:t>12%</a:t>
                      </a:r>
                      <a:endParaRPr lang="sl-SI" sz="20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9,2 %</a:t>
                      </a:r>
                      <a:endParaRPr lang="sl-SI" sz="20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  <a:endParaRPr lang="sl-SI" sz="20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24 %</a:t>
                      </a:r>
                      <a:endParaRPr lang="sl-SI" sz="20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71907" marR="7190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3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1400"/>
            <a:ext cx="9396413" cy="730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6832942" y="4365104"/>
            <a:ext cx="2592288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 86% teritorija RS </a:t>
            </a:r>
            <a:r>
              <a:rPr lang="sl-SI" dirty="0" smtClean="0"/>
              <a:t>1.751.100 ha, od tega KZU 449.000 ha pod </a:t>
            </a:r>
            <a:r>
              <a:rPr lang="sl-SI" dirty="0" err="1" smtClean="0"/>
              <a:t>GERKi</a:t>
            </a:r>
            <a:r>
              <a:rPr lang="sl-SI" dirty="0" smtClean="0"/>
              <a:t> 353.927 ha </a:t>
            </a:r>
          </a:p>
          <a:p>
            <a:r>
              <a:rPr lang="sl-SI" dirty="0" smtClean="0"/>
              <a:t>(75%)</a:t>
            </a:r>
            <a:endParaRPr lang="sl-SI" sz="2400" dirty="0"/>
          </a:p>
        </p:txBody>
      </p:sp>
      <p:sp>
        <p:nvSpPr>
          <p:cNvPr id="4" name="Desna puščica 3"/>
          <p:cNvSpPr/>
          <p:nvPr/>
        </p:nvSpPr>
        <p:spPr>
          <a:xfrm>
            <a:off x="5754377" y="4911262"/>
            <a:ext cx="1080120" cy="477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919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680" y="-99392"/>
            <a:ext cx="91884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6875242" y="4262026"/>
            <a:ext cx="2414887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37% teritorija RS</a:t>
            </a:r>
          </a:p>
          <a:p>
            <a:r>
              <a:rPr lang="sl-SI" dirty="0" smtClean="0"/>
              <a:t>768.288 ha od tega 148.714 ha KZU in 111.058 ha pod </a:t>
            </a:r>
          </a:p>
          <a:p>
            <a:r>
              <a:rPr lang="sl-SI" dirty="0" err="1" smtClean="0"/>
              <a:t>GERKi</a:t>
            </a:r>
            <a:endParaRPr lang="sl-SI" dirty="0"/>
          </a:p>
        </p:txBody>
      </p:sp>
      <p:sp>
        <p:nvSpPr>
          <p:cNvPr id="3" name="Desna puščica 2"/>
          <p:cNvSpPr/>
          <p:nvPr/>
        </p:nvSpPr>
        <p:spPr>
          <a:xfrm>
            <a:off x="5810234" y="5077344"/>
            <a:ext cx="1080120" cy="477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32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Karta zavarovanih obmo&amp;ccaron;ij -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688" y="42635"/>
            <a:ext cx="9947276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esna puščica 2"/>
          <p:cNvSpPr/>
          <p:nvPr/>
        </p:nvSpPr>
        <p:spPr>
          <a:xfrm>
            <a:off x="6084168" y="3318688"/>
            <a:ext cx="1080120" cy="477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7164288" y="2864862"/>
            <a:ext cx="2451323" cy="169277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12% teritorija RS</a:t>
            </a:r>
          </a:p>
          <a:p>
            <a:r>
              <a:rPr lang="sl-SI" sz="2000" dirty="0" smtClean="0"/>
              <a:t>243.808 ha od tega KZU 64.762 ha in pod </a:t>
            </a:r>
            <a:r>
              <a:rPr lang="sl-SI" sz="2000" dirty="0" err="1" smtClean="0"/>
              <a:t>GERKi</a:t>
            </a:r>
            <a:r>
              <a:rPr lang="sl-SI" sz="2000" dirty="0" smtClean="0"/>
              <a:t> 51.124 </a:t>
            </a:r>
          </a:p>
          <a:p>
            <a:r>
              <a:rPr lang="sl-SI" sz="2000" dirty="0" smtClean="0"/>
              <a:t>ha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323528" y="395280"/>
            <a:ext cx="6440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Narodni (1), regijski (2) in krajinski (44) parki v RS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30626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15" name="Označba mesta vsebine 14"/>
          <p:cNvGraphicFramePr>
            <a:graphicFrameLocks noGrp="1"/>
          </p:cNvGraphicFramePr>
          <p:nvPr>
            <p:ph sz="half" idx="2"/>
          </p:nvPr>
        </p:nvGraphicFramePr>
        <p:xfrm>
          <a:off x="457200" y="3879431"/>
          <a:ext cx="4040188" cy="805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1954"/>
                <a:gridCol w="1798234"/>
              </a:tblGrid>
              <a:tr h="161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530350" algn="l"/>
                        </a:tabLst>
                      </a:pPr>
                      <a:r>
                        <a:rPr lang="sl-SI" sz="900">
                          <a:effectLst/>
                        </a:rPr>
                        <a:t>Ekološka zemljišča 31.12.2013 (ha)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69" marR="408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530350" algn="l"/>
                        </a:tabLst>
                      </a:pPr>
                      <a:r>
                        <a:rPr lang="sl-SI" sz="900">
                          <a:effectLst/>
                        </a:rPr>
                        <a:t>5.976,7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69" marR="40869" marT="0" marB="0" anchor="b"/>
                </a:tc>
              </a:tr>
              <a:tr h="1611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530350" algn="l"/>
                        </a:tabLst>
                      </a:pPr>
                      <a:r>
                        <a:rPr lang="sl-SI" sz="900">
                          <a:effectLst/>
                        </a:rPr>
                        <a:t>VVO 2014 (ha)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69" marR="408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530350" algn="l"/>
                        </a:tabLst>
                      </a:pPr>
                      <a:r>
                        <a:rPr lang="sl-SI" sz="900">
                          <a:effectLst/>
                        </a:rPr>
                        <a:t>347.878,8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69" marR="40869" marT="0" marB="0" anchor="b"/>
                </a:tc>
              </a:tr>
              <a:tr h="1611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530350" algn="l"/>
                        </a:tabLst>
                      </a:pPr>
                      <a:r>
                        <a:rPr lang="sl-SI" sz="900">
                          <a:effectLst/>
                        </a:rPr>
                        <a:t>Delež ekoloških KZ na VVO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69" marR="408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530350" algn="l"/>
                        </a:tabLst>
                      </a:pPr>
                      <a:r>
                        <a:rPr lang="sl-SI" sz="900">
                          <a:effectLst/>
                        </a:rPr>
                        <a:t>1,7 %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69" marR="40869" marT="0" marB="0" anchor="b"/>
                </a:tc>
              </a:tr>
              <a:tr h="1611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530350" algn="l"/>
                        </a:tabLst>
                      </a:pPr>
                      <a:r>
                        <a:rPr lang="sl-SI" sz="900">
                          <a:effectLst/>
                        </a:rPr>
                        <a:t>Kmetijska zemljišča na VVO 2014 (ha)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69" marR="408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530350" algn="l"/>
                        </a:tabLst>
                      </a:pPr>
                      <a:r>
                        <a:rPr lang="sl-SI" sz="900">
                          <a:effectLst/>
                        </a:rPr>
                        <a:t>102.880,70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69" marR="40869" marT="0" marB="0" anchor="b"/>
                </a:tc>
              </a:tr>
              <a:tr h="161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530350" algn="l"/>
                        </a:tabLst>
                      </a:pPr>
                      <a:r>
                        <a:rPr lang="sl-SI" sz="900">
                          <a:effectLst/>
                        </a:rPr>
                        <a:t>Delež ekoloških KZ na KZ na VVO</a:t>
                      </a:r>
                      <a:endParaRPr lang="sl-SI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69" marR="408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530350" algn="l"/>
                        </a:tabLst>
                      </a:pPr>
                      <a:r>
                        <a:rPr lang="sl-SI" sz="900" dirty="0">
                          <a:effectLst/>
                        </a:rPr>
                        <a:t>5,8 %</a:t>
                      </a:r>
                      <a:endParaRPr lang="sl-SI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69" marR="40869" marT="0" marB="0" anchor="b"/>
                </a:tc>
              </a:tr>
            </a:tbl>
          </a:graphicData>
        </a:graphic>
      </p:graphicFrame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esna puščica 7"/>
          <p:cNvSpPr/>
          <p:nvPr/>
        </p:nvSpPr>
        <p:spPr>
          <a:xfrm>
            <a:off x="5796136" y="4429240"/>
            <a:ext cx="1080120" cy="477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6806786" y="3128118"/>
            <a:ext cx="2267744" cy="23083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tx1"/>
                </a:solidFill>
              </a:rPr>
              <a:t>17 % ozemlja RS</a:t>
            </a:r>
          </a:p>
          <a:p>
            <a:r>
              <a:rPr lang="sl-SI" sz="2400" dirty="0"/>
              <a:t> </a:t>
            </a:r>
            <a:r>
              <a:rPr lang="sl-SI" dirty="0" smtClean="0"/>
              <a:t>ali </a:t>
            </a:r>
            <a:r>
              <a:rPr lang="sl-SI" dirty="0" smtClean="0">
                <a:solidFill>
                  <a:schemeClr val="tx1"/>
                </a:solidFill>
              </a:rPr>
              <a:t>343.596 ha, od tega  KZU 91.966 ha, pod </a:t>
            </a:r>
            <a:r>
              <a:rPr lang="sl-SI" dirty="0" err="1" smtClean="0"/>
              <a:t>G</a:t>
            </a:r>
            <a:r>
              <a:rPr lang="sl-SI" dirty="0" err="1" smtClean="0">
                <a:solidFill>
                  <a:schemeClr val="tx1"/>
                </a:solidFill>
              </a:rPr>
              <a:t>REKi</a:t>
            </a:r>
            <a:r>
              <a:rPr lang="sl-SI" dirty="0" smtClean="0">
                <a:solidFill>
                  <a:schemeClr val="tx1"/>
                </a:solidFill>
              </a:rPr>
              <a:t> 91.690 ha (1.920 ha VVO1)</a:t>
            </a:r>
          </a:p>
        </p:txBody>
      </p:sp>
      <p:graphicFrame>
        <p:nvGraphicFramePr>
          <p:cNvPr id="16" name="Predm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246733"/>
              </p:ext>
            </p:extLst>
          </p:nvPr>
        </p:nvGraphicFramePr>
        <p:xfrm>
          <a:off x="-398463" y="663575"/>
          <a:ext cx="5708651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kument" r:id="rId4" imgW="5760004" imgH="1674146" progId="Word.Document.12">
                  <p:embed/>
                </p:oleObj>
              </mc:Choice>
              <mc:Fallback>
                <p:oleObj name="Dokument" r:id="rId4" imgW="5760004" imgH="16741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98463" y="663575"/>
                        <a:ext cx="5708651" cy="165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3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idx="1"/>
          </p:nvPr>
        </p:nvSpPr>
        <p:spPr>
          <a:xfrm>
            <a:off x="457200" y="1410241"/>
            <a:ext cx="4040188" cy="578599"/>
          </a:xfrm>
        </p:spPr>
        <p:txBody>
          <a:bodyPr>
            <a:normAutofit/>
          </a:bodyPr>
          <a:lstStyle/>
          <a:p>
            <a:r>
              <a:rPr lang="sl-SI" b="1" dirty="0" smtClean="0"/>
              <a:t>Kaj se dogaja? </a:t>
            </a:r>
            <a:endParaRPr lang="en-GB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3538736" cy="4158953"/>
          </a:xfrm>
        </p:spPr>
        <p:txBody>
          <a:bodyPr>
            <a:normAutofit fontScale="85000" lnSpcReduction="20000"/>
          </a:bodyPr>
          <a:lstStyle/>
          <a:p>
            <a:r>
              <a:rPr lang="sl-SI" dirty="0" smtClean="0"/>
              <a:t>Vpis pravice v ustavo!</a:t>
            </a:r>
          </a:p>
          <a:p>
            <a:endParaRPr lang="sl-SI" dirty="0"/>
          </a:p>
          <a:p>
            <a:r>
              <a:rPr lang="sl-SI" dirty="0" smtClean="0"/>
              <a:t>Uporaba FFS na VVO?</a:t>
            </a:r>
          </a:p>
          <a:p>
            <a:endParaRPr lang="sl-SI" dirty="0"/>
          </a:p>
          <a:p>
            <a:r>
              <a:rPr lang="sl-SI" dirty="0" smtClean="0"/>
              <a:t>Izgradnja novih hlevov na izplakovanje na VVO?</a:t>
            </a:r>
          </a:p>
          <a:p>
            <a:endParaRPr lang="sl-SI" dirty="0" smtClean="0"/>
          </a:p>
          <a:p>
            <a:r>
              <a:rPr lang="sl-SI" dirty="0" smtClean="0"/>
              <a:t>Izgradnja industrijskih objektov na VVO?</a:t>
            </a:r>
          </a:p>
          <a:p>
            <a:endParaRPr lang="sl-SI" dirty="0"/>
          </a:p>
          <a:p>
            <a:r>
              <a:rPr lang="sl-SI" dirty="0" smtClean="0"/>
              <a:t>Izgradnja komunalnih infrastrukturnih objektov na VVO?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quarter" idx="3"/>
          </p:nvPr>
        </p:nvSpPr>
        <p:spPr>
          <a:xfrm>
            <a:off x="4645025" y="1410241"/>
            <a:ext cx="4041775" cy="578599"/>
          </a:xfrm>
        </p:spPr>
        <p:txBody>
          <a:bodyPr/>
          <a:lstStyle/>
          <a:p>
            <a:r>
              <a:rPr lang="sl-SI" b="1" dirty="0" smtClean="0"/>
              <a:t>Posledice</a:t>
            </a:r>
            <a:endParaRPr lang="en-GB" b="1" dirty="0"/>
          </a:p>
        </p:txBody>
      </p:sp>
      <p:sp>
        <p:nvSpPr>
          <p:cNvPr id="5" name="Označba mesta vsebine 4"/>
          <p:cNvSpPr>
            <a:spLocks noGrp="1"/>
          </p:cNvSpPr>
          <p:nvPr>
            <p:ph sz="quarter" idx="4"/>
          </p:nvPr>
        </p:nvSpPr>
        <p:spPr>
          <a:xfrm>
            <a:off x="3707904" y="1916832"/>
            <a:ext cx="5436095" cy="5112568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sl-SI" dirty="0" smtClean="0"/>
              <a:t>MONITORING PITNE VODE. Preskušanja </a:t>
            </a:r>
            <a:r>
              <a:rPr lang="sl-SI" dirty="0"/>
              <a:t>pitne vode se izvajajo na pipah </a:t>
            </a:r>
            <a:r>
              <a:rPr lang="sl-SI" dirty="0" smtClean="0"/>
              <a:t>uporabnikov </a:t>
            </a:r>
            <a:r>
              <a:rPr lang="sl-SI" dirty="0"/>
              <a:t>oziroma mestih, kjer se voda uporablja kot pitna voda znotraj oskrbovalnega območja.</a:t>
            </a:r>
          </a:p>
          <a:p>
            <a:pPr marL="45720" indent="0">
              <a:buNone/>
            </a:pPr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pPr marL="45720" indent="0">
              <a:buNone/>
            </a:pPr>
            <a:endParaRPr lang="sl-SI" dirty="0"/>
          </a:p>
          <a:p>
            <a:pPr marL="45720" indent="0">
              <a:buNone/>
            </a:pPr>
            <a:r>
              <a:rPr lang="sl-SI" dirty="0" smtClean="0"/>
              <a:t>Vir: </a:t>
            </a:r>
            <a:r>
              <a:rPr lang="en-GB" b="1" dirty="0" err="1" smtClean="0"/>
              <a:t>Nacionalni</a:t>
            </a:r>
            <a:r>
              <a:rPr lang="en-GB" b="1" dirty="0" smtClean="0"/>
              <a:t> </a:t>
            </a:r>
            <a:r>
              <a:rPr lang="en-GB" b="1" dirty="0" err="1"/>
              <a:t>akcijski</a:t>
            </a:r>
            <a:r>
              <a:rPr lang="en-GB" b="1" dirty="0"/>
              <a:t> program </a:t>
            </a:r>
            <a:r>
              <a:rPr lang="en-GB" b="1" dirty="0" err="1"/>
              <a:t>za</a:t>
            </a:r>
            <a:r>
              <a:rPr lang="en-GB" b="1" dirty="0"/>
              <a:t> </a:t>
            </a:r>
            <a:r>
              <a:rPr lang="en-GB" b="1" dirty="0" err="1"/>
              <a:t>doseganje</a:t>
            </a:r>
            <a:r>
              <a:rPr lang="en-GB" b="1" dirty="0"/>
              <a:t> </a:t>
            </a:r>
            <a:r>
              <a:rPr lang="en-GB" b="1" dirty="0" err="1"/>
              <a:t>trajnostne</a:t>
            </a:r>
            <a:r>
              <a:rPr lang="en-GB" b="1" dirty="0"/>
              <a:t> </a:t>
            </a:r>
            <a:r>
              <a:rPr lang="en-GB" b="1" dirty="0" err="1"/>
              <a:t>rabe</a:t>
            </a:r>
            <a:r>
              <a:rPr lang="en-GB" b="1" dirty="0"/>
              <a:t> FFS </a:t>
            </a:r>
            <a:r>
              <a:rPr lang="sl-SI" b="1" dirty="0" smtClean="0"/>
              <a:t>- </a:t>
            </a:r>
            <a:r>
              <a:rPr lang="en-GB" b="1" dirty="0" err="1" smtClean="0"/>
              <a:t>Poročilo</a:t>
            </a:r>
            <a:r>
              <a:rPr lang="en-GB" b="1" dirty="0" smtClean="0"/>
              <a:t> </a:t>
            </a:r>
            <a:r>
              <a:rPr lang="en-GB" b="1" dirty="0"/>
              <a:t>o </a:t>
            </a:r>
            <a:r>
              <a:rPr lang="en-GB" b="1" dirty="0" err="1"/>
              <a:t>napredku</a:t>
            </a:r>
            <a:r>
              <a:rPr lang="en-GB" b="1" dirty="0"/>
              <a:t> </a:t>
            </a:r>
            <a:r>
              <a:rPr lang="sl-SI" b="1" dirty="0" smtClean="0"/>
              <a:t>2013-2015 </a:t>
            </a:r>
            <a:r>
              <a:rPr lang="en-GB" dirty="0" smtClean="0"/>
              <a:t>MKGP</a:t>
            </a:r>
            <a:r>
              <a:rPr lang="en-GB" dirty="0"/>
              <a:t>, UVHVVR http://www.uvhvvr.gov.si/fileadmin/uvhvvr.gov.si/pageuploads/PorociloNAP2013_15.pdf</a:t>
            </a:r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Ali je čista pitna voda v Sloveniji resnična vrednota?</a:t>
            </a:r>
            <a:endParaRPr lang="en-GB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341" y="2708920"/>
            <a:ext cx="3806109" cy="29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3"/>
          <p:cNvSpPr>
            <a:spLocks noGrp="1"/>
          </p:cNvSpPr>
          <p:nvPr>
            <p:ph type="title"/>
          </p:nvPr>
        </p:nvSpPr>
        <p:spPr>
          <a:xfrm>
            <a:off x="0" y="1"/>
            <a:ext cx="9252520" cy="1556791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sl-SI" altLang="sl-SI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Kmetijstvo je razpeto med številne smeri / zahteve </a:t>
            </a:r>
            <a:endParaRPr lang="de-AT" altLang="sl-SI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420938"/>
            <a:ext cx="351631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6227763" y="4292600"/>
            <a:ext cx="2476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FF9900"/>
                </a:solidFill>
                <a:latin typeface="Tahoma" pitchFamily="34" charset="0"/>
                <a:cs typeface="Arial" pitchFamily="34" charset="0"/>
              </a:rPr>
              <a:t>Pridelava hrane</a:t>
            </a:r>
            <a:endParaRPr lang="de-AT" altLang="sl-SI" sz="2400" b="1">
              <a:solidFill>
                <a:srgbClr val="FF99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755650" y="4292600"/>
            <a:ext cx="3313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sl-SI" sz="2400" b="1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Ener</a:t>
            </a:r>
            <a:r>
              <a:rPr lang="sl-SI" altLang="sl-SI" sz="2400" b="1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gija iz kmetijstva</a:t>
            </a:r>
            <a:endParaRPr lang="de-AT" altLang="sl-SI" sz="2400" b="1">
              <a:solidFill>
                <a:srgbClr val="FF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1458913" y="2781300"/>
            <a:ext cx="1433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sl-SI" sz="2400" b="1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Material</a:t>
            </a:r>
            <a:r>
              <a:rPr lang="sl-SI" altLang="sl-SI" sz="2400" b="1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i</a:t>
            </a:r>
            <a:endParaRPr lang="de-AT" altLang="sl-SI" sz="2400" b="1">
              <a:solidFill>
                <a:srgbClr val="FF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6223000" y="2427288"/>
            <a:ext cx="2901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00B050"/>
                </a:solidFill>
                <a:latin typeface="Tahoma" pitchFamily="34" charset="0"/>
                <a:cs typeface="Arial" pitchFamily="34" charset="0"/>
              </a:rPr>
              <a:t>Varstvo voda in tal</a:t>
            </a:r>
            <a:endParaRPr lang="de-AT" altLang="sl-SI" sz="2400" b="1">
              <a:solidFill>
                <a:srgbClr val="00B05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3219450" y="1958975"/>
            <a:ext cx="2203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sl-SI" sz="2400" b="1">
                <a:solidFill>
                  <a:srgbClr val="00B050"/>
                </a:solidFill>
                <a:latin typeface="Tahoma" pitchFamily="34" charset="0"/>
                <a:cs typeface="Arial" pitchFamily="34" charset="0"/>
              </a:rPr>
              <a:t>Biodiver</a:t>
            </a:r>
            <a:r>
              <a:rPr lang="sl-SI" altLang="sl-SI" sz="2400" b="1">
                <a:solidFill>
                  <a:srgbClr val="00B050"/>
                </a:solidFill>
                <a:latin typeface="Tahoma" pitchFamily="34" charset="0"/>
                <a:cs typeface="Arial" pitchFamily="34" charset="0"/>
              </a:rPr>
              <a:t>ziteta</a:t>
            </a:r>
            <a:endParaRPr lang="de-AT" altLang="sl-SI" sz="2400" b="1">
              <a:solidFill>
                <a:srgbClr val="00B05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357188" y="5500688"/>
            <a:ext cx="863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 b="1">
                <a:latin typeface="Tahoma" pitchFamily="34" charset="0"/>
                <a:cs typeface="Arial" pitchFamily="34" charset="0"/>
              </a:rPr>
              <a:t>Kmetijstvo je ključni sektor za </a:t>
            </a:r>
            <a:r>
              <a:rPr lang="sl-SI" altLang="sl-SI" sz="2400" b="1" u="sng">
                <a:latin typeface="Tahoma" pitchFamily="34" charset="0"/>
                <a:cs typeface="Arial" pitchFamily="34" charset="0"/>
              </a:rPr>
              <a:t>trajnostni</a:t>
            </a:r>
            <a:r>
              <a:rPr lang="sl-SI" altLang="sl-SI" sz="2400" b="1">
                <a:latin typeface="Tahoma" pitchFamily="34" charset="0"/>
                <a:cs typeface="Arial" pitchFamily="34" charset="0"/>
              </a:rPr>
              <a:t> razvoj!</a:t>
            </a:r>
            <a:endParaRPr lang="de-AT" altLang="sl-SI" sz="2800" b="1">
              <a:solidFill>
                <a:schemeClr val="bg1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  <a:p>
            <a:pPr algn="ctr">
              <a:defRPr/>
            </a:pPr>
            <a:r>
              <a:rPr lang="sl-SI" dirty="0" err="1"/>
              <a:t>Narodoslawsky</a:t>
            </a:r>
            <a:r>
              <a:rPr lang="sl-SI" dirty="0"/>
              <a:t>, M. </a:t>
            </a:r>
            <a:r>
              <a:rPr lang="sl-SI" dirty="0" err="1"/>
              <a:t>et</a:t>
            </a:r>
            <a:r>
              <a:rPr lang="sl-SI" dirty="0"/>
              <a:t> </a:t>
            </a:r>
            <a:r>
              <a:rPr lang="sl-SI" dirty="0" err="1"/>
              <a:t>al</a:t>
            </a:r>
            <a:r>
              <a:rPr lang="sl-SI" dirty="0"/>
              <a:t>. 2011. </a:t>
            </a:r>
            <a:r>
              <a:rPr lang="en-GB" dirty="0"/>
              <a:t>Conventional and organic farming:</a:t>
            </a:r>
            <a:r>
              <a:rPr lang="sl-SI" dirty="0"/>
              <a:t>  </a:t>
            </a:r>
            <a:r>
              <a:rPr lang="en-GB" dirty="0"/>
              <a:t>A comparison of ecological pressures</a:t>
            </a:r>
            <a:r>
              <a:rPr lang="sl-SI" dirty="0"/>
              <a:t>, FKBV, Alpe-Adria </a:t>
            </a:r>
            <a:r>
              <a:rPr lang="sl-SI" dirty="0" err="1"/>
              <a:t>Biosimpozij</a:t>
            </a:r>
            <a:r>
              <a:rPr lang="sl-SI" dirty="0"/>
              <a:t>, Maribor.</a:t>
            </a:r>
            <a:r>
              <a:rPr lang="de-AT" dirty="0"/>
              <a:t/>
            </a:r>
            <a:br>
              <a:rPr lang="de-AT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8258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SKLAD KMETIJSKIH ZEMLJIŠČ RS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4230961"/>
          </a:xfrm>
        </p:spPr>
        <p:txBody>
          <a:bodyPr>
            <a:normAutofit fontScale="77500" lnSpcReduction="20000"/>
          </a:bodyPr>
          <a:lstStyle/>
          <a:p>
            <a:r>
              <a:rPr lang="sl-SI" dirty="0" smtClean="0"/>
              <a:t>Preusmeritev obdelovalnih  kmetijskih zemljišč v državni lasti iz VVO v ekološko pridelovanje še v tej finančni perspektivi, da se doseže cilj 55.000 ha do 2020.</a:t>
            </a:r>
          </a:p>
          <a:p>
            <a:r>
              <a:rPr lang="sl-SI" dirty="0" smtClean="0"/>
              <a:t>Odkup k. zemljišč zlasti na VVO1 s strani sklada, lokalnih in zakup pod pogojem tistim KMG, ki se zavežejo za ekološko pridelavo.</a:t>
            </a:r>
          </a:p>
          <a:p>
            <a:r>
              <a:rPr lang="sl-SI" dirty="0" smtClean="0"/>
              <a:t>Zamenjava z zemljišči izven VVO (v 2012/13 ni bilo interesa konvencionalnih KMG)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en-GB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smtClean="0"/>
              <a:t>MKGP, SVETOVANJE,…</a:t>
            </a:r>
            <a:endParaRPr lang="en-GB" dirty="0"/>
          </a:p>
        </p:txBody>
      </p:sp>
      <p:sp>
        <p:nvSpPr>
          <p:cNvPr id="5" name="Označba mesta vsebine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l-SI" dirty="0" smtClean="0"/>
              <a:t>Sprememba KOPOP – kmetije izven VVO1 lahko z ukrepi za VVO prejemno na 1 ha več kot kmetije na VVO z odškodnino oz. denarno pomočjo!</a:t>
            </a:r>
          </a:p>
          <a:p>
            <a:endParaRPr lang="sl-SI" dirty="0"/>
          </a:p>
          <a:p>
            <a:r>
              <a:rPr lang="sl-SI" dirty="0" smtClean="0"/>
              <a:t>Uravnotežiti neposredna plačila/ha, da bo preusmeritev v EK postalo atraktivno tudi iz tega vidika (trenutno nekatere KMG z zgodovinskimi pl. pravicami + KOPOP prejme njo na ha več kot EK!)</a:t>
            </a:r>
            <a:endParaRPr lang="en-GB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predlog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682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accent3">
              <a:lumMod val="95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l-SI" altLang="sl-SI" sz="4000" dirty="0" smtClean="0"/>
              <a:t>Zakaj je lahko ekološko kmetijstvo prava perspektiva za Slovenijo</a:t>
            </a:r>
            <a:r>
              <a:rPr lang="sl-SI" altLang="sl-SI" dirty="0" smtClean="0"/>
              <a:t>? 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88649" y="1628800"/>
            <a:ext cx="9054244" cy="67167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altLang="sl-SI" sz="1600" dirty="0"/>
              <a:t>Ima manjše izpuste toplogrednih plinov.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altLang="sl-SI" sz="1600" dirty="0" smtClean="0"/>
              <a:t>Skrbi za biološko raznovrstnost.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altLang="sl-SI" sz="1600" dirty="0" smtClean="0"/>
              <a:t>Zmanjšuje vsebnost nitratov in pesticidov v podtalnici.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altLang="sl-SI" sz="1600" b="1" dirty="0" smtClean="0"/>
              <a:t>Na VVO 1 je ekološko kmetijstvo edina možna kmetijska praksa, </a:t>
            </a:r>
          </a:p>
          <a:p>
            <a:pPr marL="45720" indent="0" eaLnBrk="1" hangingPunct="1">
              <a:lnSpc>
                <a:spcPct val="150000"/>
              </a:lnSpc>
              <a:buNone/>
            </a:pPr>
            <a:r>
              <a:rPr lang="sl-SI" altLang="sl-SI" sz="1600" b="1" dirty="0"/>
              <a:t> </a:t>
            </a:r>
            <a:r>
              <a:rPr lang="sl-SI" altLang="sl-SI" sz="1600" b="1" dirty="0" smtClean="0"/>
              <a:t>  ki lahko resnično varuje podtalnico.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altLang="sl-SI" sz="1600" b="1" dirty="0" smtClean="0"/>
              <a:t>Najprimernejša oblika kmetijstva tudi za druga zavarovana in občutljiva območja.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altLang="sl-SI" sz="1600" dirty="0" smtClean="0"/>
              <a:t>Visoka notranja kakovost ekoloških živil, ki niso obremenjena z ostanki pesticidov, težkih kovin, GSO,…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altLang="sl-SI" sz="1600" dirty="0" smtClean="0"/>
              <a:t>Večja dodana vrednost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altLang="sl-SI" sz="1600" dirty="0" smtClean="0"/>
              <a:t>Ekološko kmetijstvo prejema višja okoljska plačila.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altLang="sl-SI" sz="1600" dirty="0" smtClean="0"/>
              <a:t>Potrošnja in promet z ekološkimi živili se povečujeta.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l-SI" altLang="sl-SI" sz="1600" b="1" dirty="0" smtClean="0"/>
              <a:t>Pomembne okoljske in družbene storitve ekološkega kmetijstva!</a:t>
            </a:r>
          </a:p>
          <a:p>
            <a:pPr eaLnBrk="1" hangingPunct="1">
              <a:lnSpc>
                <a:spcPct val="150000"/>
              </a:lnSpc>
            </a:pPr>
            <a:endParaRPr lang="sl-SI" altLang="sl-SI" sz="1400" dirty="0" smtClean="0"/>
          </a:p>
        </p:txBody>
      </p:sp>
      <p:sp>
        <p:nvSpPr>
          <p:cNvPr id="2" name="Elipsa 1"/>
          <p:cNvSpPr/>
          <p:nvPr/>
        </p:nvSpPr>
        <p:spPr>
          <a:xfrm>
            <a:off x="6496768" y="1464771"/>
            <a:ext cx="1584176" cy="14401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err="1" smtClean="0"/>
              <a:t>eko</a:t>
            </a:r>
            <a:r>
              <a:rPr lang="sl-SI" dirty="0" smtClean="0"/>
              <a:t>-</a:t>
            </a:r>
            <a:r>
              <a:rPr lang="sl-SI" dirty="0" err="1" smtClean="0"/>
              <a:t>nomski</a:t>
            </a:r>
            <a:endParaRPr lang="sl-SI" dirty="0"/>
          </a:p>
        </p:txBody>
      </p:sp>
      <p:sp>
        <p:nvSpPr>
          <p:cNvPr id="5" name="Elipsa 4"/>
          <p:cNvSpPr/>
          <p:nvPr/>
        </p:nvSpPr>
        <p:spPr>
          <a:xfrm>
            <a:off x="7485820" y="1196752"/>
            <a:ext cx="1373160" cy="129614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socialni</a:t>
            </a:r>
            <a:endParaRPr lang="sl-SI" dirty="0"/>
          </a:p>
        </p:txBody>
      </p:sp>
      <p:sp>
        <p:nvSpPr>
          <p:cNvPr id="6" name="Elipsa 5"/>
          <p:cNvSpPr/>
          <p:nvPr/>
        </p:nvSpPr>
        <p:spPr>
          <a:xfrm>
            <a:off x="7879749" y="2020821"/>
            <a:ext cx="1363144" cy="129614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okoljski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9325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Tržne priložnosti lokalne ekološke pridelave</a:t>
            </a:r>
            <a:endParaRPr lang="en-GB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3"/>
          </p:nvPr>
        </p:nvSpPr>
        <p:spPr>
          <a:xfrm>
            <a:off x="381000" y="1772816"/>
            <a:ext cx="8762999" cy="4094584"/>
          </a:xfrm>
        </p:spPr>
        <p:txBody>
          <a:bodyPr>
            <a:noAutofit/>
          </a:bodyPr>
          <a:lstStyle/>
          <a:p>
            <a:r>
              <a:rPr lang="sl-SI" sz="2400" dirty="0" smtClean="0"/>
              <a:t>Direktna prodaja (razne oblike – CSA,…)</a:t>
            </a:r>
          </a:p>
          <a:p>
            <a:r>
              <a:rPr lang="sl-SI" sz="2400" dirty="0" smtClean="0"/>
              <a:t>Javni zavodi 15% ekološko in 40% lokalno</a:t>
            </a:r>
          </a:p>
          <a:p>
            <a:r>
              <a:rPr lang="sl-SI" sz="2400" dirty="0" smtClean="0"/>
              <a:t>Novi koncepti – regijske platforme z vsemi akterji… – shema iz Francije v nadaljevanju</a:t>
            </a:r>
          </a:p>
          <a:p>
            <a:r>
              <a:rPr lang="sl-SI" sz="2400" dirty="0" smtClean="0"/>
              <a:t>Gastronomija (HORECA): zdravilišča (?), prestižne restavracije, </a:t>
            </a:r>
            <a:r>
              <a:rPr lang="sl-SI" sz="2400" dirty="0" err="1" smtClean="0"/>
              <a:t>chefi</a:t>
            </a:r>
            <a:r>
              <a:rPr lang="sl-SI" sz="2400" dirty="0" smtClean="0"/>
              <a:t>   </a:t>
            </a:r>
          </a:p>
          <a:p>
            <a:r>
              <a:rPr lang="sl-SI" sz="2400" dirty="0" smtClean="0"/>
              <a:t>Slovenija – Evropska kulinarična destinacija 2021: priložnost za promocijo lokalne ekološke pridelave</a:t>
            </a:r>
            <a:endParaRPr lang="sl-SI" sz="2400" dirty="0"/>
          </a:p>
          <a:p>
            <a:r>
              <a:rPr lang="sl-SI" sz="2400" dirty="0" smtClean="0"/>
              <a:t>Trgovske verige</a:t>
            </a:r>
          </a:p>
          <a:p>
            <a:r>
              <a:rPr lang="sl-SI" sz="2400" dirty="0" smtClean="0"/>
              <a:t>Izvoz? (</a:t>
            </a:r>
            <a:r>
              <a:rPr lang="sl-SI" sz="2400" dirty="0" err="1" smtClean="0"/>
              <a:t>eko</a:t>
            </a:r>
            <a:r>
              <a:rPr lang="sl-SI" sz="2400" dirty="0" smtClean="0"/>
              <a:t> žita, </a:t>
            </a:r>
            <a:r>
              <a:rPr lang="sl-SI" sz="2400" dirty="0" err="1" smtClean="0"/>
              <a:t>eko</a:t>
            </a:r>
            <a:r>
              <a:rPr lang="sl-SI" sz="2400" dirty="0" smtClean="0"/>
              <a:t> jagodičevje – </a:t>
            </a:r>
            <a:r>
              <a:rPr lang="sl-SI" sz="2400" dirty="0" err="1" smtClean="0"/>
              <a:t>haskap</a:t>
            </a:r>
            <a:r>
              <a:rPr lang="sl-SI" sz="2400" dirty="0" smtClean="0"/>
              <a:t>, </a:t>
            </a:r>
            <a:r>
              <a:rPr lang="sl-SI" sz="2400" dirty="0" err="1" smtClean="0"/>
              <a:t>eko</a:t>
            </a:r>
            <a:r>
              <a:rPr lang="sl-SI" sz="2400" dirty="0" smtClean="0"/>
              <a:t> jajca….)  ali tudi z ekoloških </a:t>
            </a:r>
            <a:r>
              <a:rPr lang="sl-SI" sz="2400" dirty="0"/>
              <a:t>kmetij žive živali prodane </a:t>
            </a:r>
            <a:r>
              <a:rPr lang="sl-SI" sz="2400" dirty="0" smtClean="0"/>
              <a:t>v tujino kot konvencionalne?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47421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809295C3-9011-4606-AB44-950212802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11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Koga nagovoriti za preusmeritev?</a:t>
            </a:r>
            <a:endParaRPr lang="en-GB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3"/>
          </p:nvPr>
        </p:nvSpPr>
        <p:spPr>
          <a:xfrm>
            <a:off x="467544" y="1700808"/>
            <a:ext cx="8294715" cy="4752528"/>
          </a:xfrm>
        </p:spPr>
        <p:txBody>
          <a:bodyPr>
            <a:normAutofit lnSpcReduction="10000"/>
          </a:bodyPr>
          <a:lstStyle/>
          <a:p>
            <a:r>
              <a:rPr lang="sl-SI" sz="2400" dirty="0" smtClean="0"/>
              <a:t>Kmetije na VVO in drugih zavarovanih območjih</a:t>
            </a:r>
          </a:p>
          <a:p>
            <a:r>
              <a:rPr lang="sl-SI" sz="2400" dirty="0" smtClean="0"/>
              <a:t>Najemnike državnih zemljišč – zakonsko urediti prednost pri zakupu ekološkim kmetijam</a:t>
            </a:r>
          </a:p>
          <a:p>
            <a:r>
              <a:rPr lang="sl-SI" sz="2400" dirty="0" smtClean="0"/>
              <a:t>Nosilce kmetij, ki so zaposleni v službah izven kmetije in imajo še druge vire prihodkov.</a:t>
            </a:r>
          </a:p>
          <a:p>
            <a:r>
              <a:rPr lang="sl-SI" sz="2400" dirty="0" smtClean="0"/>
              <a:t>Kmetije na OMD.</a:t>
            </a:r>
          </a:p>
          <a:p>
            <a:r>
              <a:rPr lang="sl-SI" sz="2400" dirty="0" smtClean="0"/>
              <a:t>Majhne kmetije z dejavnostmi z večjo dodano vrednostjo (npr. jagodičevje, zelenjava, sadike, zelišča,…) </a:t>
            </a:r>
          </a:p>
          <a:p>
            <a:pPr marL="45720" indent="0">
              <a:buNone/>
            </a:pPr>
            <a:endParaRPr lang="sl-SI" dirty="0" smtClean="0"/>
          </a:p>
          <a:p>
            <a:pPr marL="45720" indent="0">
              <a:buNone/>
            </a:pPr>
            <a:r>
              <a:rPr lang="sl-SI" dirty="0" smtClean="0"/>
              <a:t>INFORMIRANJE  -  SVETOVANJE  - IZOBRAŽEVANJE – USPOSABLJANJE - ORGANIZIRANJE TRGA – POVEZOVANJE INOVACIJE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116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mtClean="0"/>
              <a:t>Mladi inovativni kmetje v RS – večina iz ekoloških kmetij</a:t>
            </a:r>
            <a:endParaRPr lang="en-GB" altLang="sl-SI" smtClean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2014 </a:t>
            </a:r>
            <a:r>
              <a:rPr lang="sl-SI" dirty="0" err="1" smtClean="0"/>
              <a:t>Frešer</a:t>
            </a:r>
            <a:r>
              <a:rPr lang="sl-SI" dirty="0" smtClean="0"/>
              <a:t> – </a:t>
            </a:r>
            <a:r>
              <a:rPr lang="sl-SI" dirty="0" err="1" smtClean="0"/>
              <a:t>eko</a:t>
            </a:r>
            <a:r>
              <a:rPr lang="sl-SI" dirty="0" smtClean="0"/>
              <a:t> vinogradništvo </a:t>
            </a:r>
            <a:r>
              <a:rPr lang="sl-SI" dirty="0" smtClean="0">
                <a:hlinkClick r:id="rId2"/>
              </a:rPr>
              <a:t>https://agrobiznis.finance.si/8838713</a:t>
            </a:r>
            <a:endParaRPr lang="sl-SI" dirty="0" smtClean="0"/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sl-SI" dirty="0" smtClean="0"/>
          </a:p>
          <a:p>
            <a:pPr>
              <a:defRPr/>
            </a:pPr>
            <a:r>
              <a:rPr lang="sl-SI" dirty="0" smtClean="0"/>
              <a:t>2015 Uranjek Boris </a:t>
            </a:r>
            <a:r>
              <a:rPr lang="sl-SI" b="1" dirty="0" smtClean="0">
                <a:hlinkClick r:id="rId3"/>
              </a:rPr>
              <a:t>–</a:t>
            </a:r>
            <a:r>
              <a:rPr lang="sl-SI" b="1" dirty="0" smtClean="0"/>
              <a:t> turizem </a:t>
            </a:r>
            <a:r>
              <a:rPr lang="sl-SI" b="1" dirty="0" smtClean="0">
                <a:hlinkClick r:id="rId3"/>
              </a:rPr>
              <a:t>https://www.pribaronu.si/</a:t>
            </a:r>
            <a:r>
              <a:rPr lang="sl-SI" b="1" dirty="0" smtClean="0"/>
              <a:t> 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sl-SI" b="1" dirty="0" smtClean="0">
                <a:hlinkClick r:id="rId4"/>
              </a:rPr>
              <a:t>https://agrobiznis.finance.si/8816392</a:t>
            </a:r>
            <a:r>
              <a:rPr lang="sl-SI" b="1" dirty="0" smtClean="0"/>
              <a:t> </a:t>
            </a:r>
          </a:p>
          <a:p>
            <a:pPr>
              <a:defRPr/>
            </a:pPr>
            <a:endParaRPr lang="sl-SI" dirty="0" smtClean="0"/>
          </a:p>
          <a:p>
            <a:pPr>
              <a:defRPr/>
            </a:pPr>
            <a:r>
              <a:rPr lang="sl-SI" dirty="0" smtClean="0"/>
              <a:t>2016: </a:t>
            </a:r>
            <a:r>
              <a:rPr lang="sl-SI" dirty="0" err="1" smtClean="0"/>
              <a:t>Kukenberger</a:t>
            </a:r>
            <a:r>
              <a:rPr lang="sl-SI" dirty="0" smtClean="0"/>
              <a:t> Toni – </a:t>
            </a:r>
            <a:r>
              <a:rPr lang="sl-SI" dirty="0" err="1" smtClean="0"/>
              <a:t>eko</a:t>
            </a:r>
            <a:r>
              <a:rPr lang="sl-SI" dirty="0" smtClean="0"/>
              <a:t> mlečna prireja </a:t>
            </a:r>
            <a:r>
              <a:rPr lang="sl-SI" dirty="0" smtClean="0">
                <a:hlinkClick r:id="rId5"/>
              </a:rPr>
              <a:t>http://www.ekosirarna.si/</a:t>
            </a:r>
            <a:r>
              <a:rPr lang="sl-SI" dirty="0" smtClean="0"/>
              <a:t> </a:t>
            </a:r>
          </a:p>
          <a:p>
            <a:pPr>
              <a:defRPr/>
            </a:pPr>
            <a:endParaRPr lang="sl-SI" dirty="0" smtClean="0"/>
          </a:p>
          <a:p>
            <a:pPr>
              <a:defRPr/>
            </a:pPr>
            <a:r>
              <a:rPr lang="sl-SI" dirty="0" smtClean="0"/>
              <a:t>2017: Vizjak Matic – </a:t>
            </a:r>
            <a:r>
              <a:rPr lang="sl-SI" dirty="0" err="1" smtClean="0"/>
              <a:t>eko</a:t>
            </a:r>
            <a:r>
              <a:rPr lang="sl-SI" dirty="0" smtClean="0"/>
              <a:t> čiliji </a:t>
            </a:r>
            <a:r>
              <a:rPr lang="sl-SI" dirty="0" smtClean="0">
                <a:hlinkClick r:id="rId6"/>
              </a:rPr>
              <a:t>http://kmetija-vizjak.si/o-kmetiji/</a:t>
            </a:r>
            <a:endParaRPr lang="sl-SI" dirty="0" smtClean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58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3"/>
          <p:cNvSpPr>
            <a:spLocks noGrp="1"/>
          </p:cNvSpPr>
          <p:nvPr>
            <p:ph type="title"/>
          </p:nvPr>
        </p:nvSpPr>
        <p:spPr>
          <a:xfrm>
            <a:off x="395288" y="476673"/>
            <a:ext cx="8208962" cy="1498178"/>
          </a:xfrm>
        </p:spPr>
        <p:txBody>
          <a:bodyPr/>
          <a:lstStyle/>
          <a:p>
            <a:pPr eaLnBrk="1" hangingPunct="1"/>
            <a:r>
              <a:rPr lang="sl-SI" altLang="sl-SI" sz="3200" dirty="0" smtClean="0"/>
              <a:t>     Ni vesoljska znanost </a:t>
            </a:r>
            <a:r>
              <a:rPr lang="de-AT" altLang="sl-SI" sz="3200" dirty="0" smtClean="0"/>
              <a:t>…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4294967295"/>
          </p:nvPr>
        </p:nvSpPr>
        <p:spPr>
          <a:xfrm>
            <a:off x="2843213" y="2071688"/>
            <a:ext cx="5616575" cy="4054475"/>
          </a:xfrm>
        </p:spPr>
        <p:txBody>
          <a:bodyPr>
            <a:normAutofit/>
          </a:bodyPr>
          <a:lstStyle/>
          <a:p>
            <a:pPr eaLnBrk="1" hangingPunct="1"/>
            <a:r>
              <a:rPr lang="de-AT" altLang="sl-SI" sz="3200" dirty="0" smtClean="0"/>
              <a:t>…</a:t>
            </a:r>
            <a:r>
              <a:rPr lang="sl-SI" altLang="sl-SI" sz="3200" dirty="0" smtClean="0"/>
              <a:t>videti/spoznati, da je </a:t>
            </a:r>
            <a:r>
              <a:rPr lang="sl-SI" altLang="sl-SI" sz="3200" dirty="0" smtClean="0">
                <a:solidFill>
                  <a:srgbClr val="FF0000"/>
                </a:solidFill>
              </a:rPr>
              <a:t>k</a:t>
            </a:r>
            <a:r>
              <a:rPr lang="de-AT" altLang="sl-SI" sz="3200" dirty="0" err="1" smtClean="0">
                <a:solidFill>
                  <a:srgbClr val="FF0000"/>
                </a:solidFill>
              </a:rPr>
              <a:t>onven</a:t>
            </a:r>
            <a:r>
              <a:rPr lang="sl-SI" altLang="sl-SI" sz="3200" dirty="0" smtClean="0">
                <a:solidFill>
                  <a:srgbClr val="FF0000"/>
                </a:solidFill>
              </a:rPr>
              <a:t>c</a:t>
            </a:r>
            <a:r>
              <a:rPr lang="de-AT" altLang="sl-SI" sz="3200" dirty="0" err="1" smtClean="0">
                <a:solidFill>
                  <a:srgbClr val="FF0000"/>
                </a:solidFill>
              </a:rPr>
              <a:t>ional</a:t>
            </a:r>
            <a:r>
              <a:rPr lang="sl-SI" altLang="sl-SI" sz="3200" dirty="0" smtClean="0">
                <a:solidFill>
                  <a:srgbClr val="FF0000"/>
                </a:solidFill>
              </a:rPr>
              <a:t>no kmetijstvo </a:t>
            </a:r>
            <a:r>
              <a:rPr lang="de-AT" altLang="sl-SI" sz="3200" dirty="0" smtClean="0"/>
              <a:t> </a:t>
            </a:r>
            <a:r>
              <a:rPr lang="sl-SI" altLang="sl-SI" sz="3200" dirty="0" smtClean="0"/>
              <a:t>del</a:t>
            </a:r>
            <a:r>
              <a:rPr lang="de-AT" altLang="sl-SI" sz="3200" dirty="0" smtClean="0"/>
              <a:t> </a:t>
            </a:r>
            <a:r>
              <a:rPr lang="de-AT" altLang="sl-SI" sz="3200" dirty="0" err="1" smtClean="0">
                <a:solidFill>
                  <a:srgbClr val="FF0000"/>
                </a:solidFill>
              </a:rPr>
              <a:t>problem</a:t>
            </a:r>
            <a:r>
              <a:rPr lang="sl-SI" altLang="sl-SI" sz="3200" dirty="0" smtClean="0">
                <a:solidFill>
                  <a:srgbClr val="FF0000"/>
                </a:solidFill>
              </a:rPr>
              <a:t>a</a:t>
            </a:r>
            <a:r>
              <a:rPr lang="de-AT" altLang="sl-SI" sz="3200" dirty="0" smtClean="0"/>
              <a:t>…</a:t>
            </a:r>
            <a:endParaRPr lang="sl-SI" altLang="sl-SI" sz="3200" dirty="0" smtClean="0"/>
          </a:p>
          <a:p>
            <a:pPr eaLnBrk="1" hangingPunct="1"/>
            <a:endParaRPr lang="de-AT" altLang="sl-SI" sz="3200" dirty="0" smtClean="0"/>
          </a:p>
          <a:p>
            <a:pPr eaLnBrk="1" hangingPunct="1"/>
            <a:r>
              <a:rPr lang="de-AT" altLang="sl-SI" sz="3200" dirty="0" smtClean="0"/>
              <a:t>…</a:t>
            </a:r>
            <a:r>
              <a:rPr lang="sl-SI" altLang="sl-SI" sz="3200" dirty="0" smtClean="0"/>
              <a:t>medtem ko je </a:t>
            </a:r>
            <a:r>
              <a:rPr lang="sl-SI" altLang="sl-SI" sz="3200" dirty="0" smtClean="0">
                <a:solidFill>
                  <a:srgbClr val="009900"/>
                </a:solidFill>
              </a:rPr>
              <a:t>ekološko kmetijstvo  </a:t>
            </a:r>
            <a:r>
              <a:rPr lang="sl-SI" altLang="sl-SI" sz="3200" dirty="0" smtClean="0"/>
              <a:t>del</a:t>
            </a:r>
            <a:r>
              <a:rPr lang="de-AT" altLang="sl-SI" sz="3200" dirty="0" smtClean="0"/>
              <a:t> </a:t>
            </a:r>
            <a:r>
              <a:rPr lang="sl-SI" altLang="sl-SI" sz="3200" dirty="0" smtClean="0">
                <a:solidFill>
                  <a:srgbClr val="009900"/>
                </a:solidFill>
              </a:rPr>
              <a:t>rešitve</a:t>
            </a:r>
            <a:r>
              <a:rPr lang="de-AT" altLang="sl-SI" sz="3200" dirty="0" smtClean="0"/>
              <a:t>!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214563"/>
            <a:ext cx="25717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 dirty="0"/>
          </a:p>
          <a:p>
            <a:pPr algn="ctr">
              <a:defRPr/>
            </a:pPr>
            <a:r>
              <a:rPr lang="sl-SI" dirty="0" err="1"/>
              <a:t>Narodoslawsky</a:t>
            </a:r>
            <a:r>
              <a:rPr lang="sl-SI" dirty="0"/>
              <a:t>, M. </a:t>
            </a:r>
            <a:r>
              <a:rPr lang="sl-SI" dirty="0" err="1"/>
              <a:t>et</a:t>
            </a:r>
            <a:r>
              <a:rPr lang="sl-SI" dirty="0"/>
              <a:t> </a:t>
            </a:r>
            <a:r>
              <a:rPr lang="sl-SI" dirty="0" err="1"/>
              <a:t>al</a:t>
            </a:r>
            <a:r>
              <a:rPr lang="sl-SI" dirty="0"/>
              <a:t>. 2011. </a:t>
            </a:r>
            <a:r>
              <a:rPr lang="en-GB" dirty="0"/>
              <a:t>Conventional and organic farming:</a:t>
            </a:r>
            <a:r>
              <a:rPr lang="sl-SI" dirty="0"/>
              <a:t>  </a:t>
            </a:r>
            <a:r>
              <a:rPr lang="en-GB" dirty="0"/>
              <a:t>A comparison of ecological pressures</a:t>
            </a:r>
            <a:r>
              <a:rPr lang="sl-SI" dirty="0"/>
              <a:t>, FKBV, Alpe-Adria </a:t>
            </a:r>
            <a:r>
              <a:rPr lang="sl-SI" dirty="0" err="1"/>
              <a:t>Biosimpozij</a:t>
            </a:r>
            <a:r>
              <a:rPr lang="sl-SI" dirty="0"/>
              <a:t>, Maribor.</a:t>
            </a:r>
            <a:r>
              <a:rPr lang="de-AT" dirty="0"/>
              <a:t/>
            </a:r>
            <a:br>
              <a:rPr lang="de-AT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5677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245286" cy="6979908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3347864" y="2743200"/>
            <a:ext cx="3168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000" b="1" dirty="0"/>
              <a:t>EKOLOŠKO + </a:t>
            </a:r>
          </a:p>
          <a:p>
            <a:pPr algn="ctr"/>
            <a:r>
              <a:rPr lang="sl-SI" sz="3000" b="1" dirty="0"/>
              <a:t>LOKALNO </a:t>
            </a:r>
          </a:p>
          <a:p>
            <a:pPr algn="ctr"/>
            <a:r>
              <a:rPr lang="sl-SI" sz="3000" b="1" dirty="0"/>
              <a:t>= </a:t>
            </a:r>
          </a:p>
          <a:p>
            <a:pPr algn="ctr"/>
            <a:r>
              <a:rPr lang="sl-SI" sz="3000" b="1" dirty="0"/>
              <a:t>IDEALNO</a:t>
            </a:r>
            <a:endParaRPr lang="en-GB" sz="1500" b="1" dirty="0"/>
          </a:p>
        </p:txBody>
      </p:sp>
    </p:spTree>
    <p:extLst>
      <p:ext uri="{BB962C8B-B14F-4D97-AF65-F5344CB8AC3E}">
        <p14:creationId xmlns:p14="http://schemas.microsoft.com/office/powerpoint/2010/main" val="32800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Hvala za pozornost!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1331640" y="4509120"/>
            <a:ext cx="6408711" cy="2348880"/>
          </a:xfrm>
        </p:spPr>
        <p:txBody>
          <a:bodyPr>
            <a:normAutofit/>
          </a:bodyPr>
          <a:lstStyle/>
          <a:p>
            <a:r>
              <a:rPr lang="sl-SI" dirty="0"/>
              <a:t>Snežna kepa je sprožena! </a:t>
            </a:r>
          </a:p>
          <a:p>
            <a:r>
              <a:rPr lang="sl-SI" dirty="0"/>
              <a:t>P</a:t>
            </a:r>
            <a:r>
              <a:rPr lang="sl-SI" dirty="0" smtClean="0"/>
              <a:t>oti </a:t>
            </a:r>
            <a:r>
              <a:rPr lang="sl-SI" dirty="0"/>
              <a:t>nazaj več ni. </a:t>
            </a:r>
            <a:endParaRPr lang="sl-SI" dirty="0" smtClean="0"/>
          </a:p>
          <a:p>
            <a:r>
              <a:rPr lang="sl-SI" dirty="0" smtClean="0"/>
              <a:t>Samo </a:t>
            </a:r>
            <a:r>
              <a:rPr lang="sl-SI" dirty="0"/>
              <a:t>vprašanje časa je, kdaj bo ekološki način kmetijske pridelave in predelave postal </a:t>
            </a:r>
            <a:r>
              <a:rPr lang="sl-SI" dirty="0" smtClean="0"/>
              <a:t>nekaj </a:t>
            </a:r>
            <a:r>
              <a:rPr lang="sl-SI" dirty="0"/>
              <a:t>običajnega in bodo stereotipi v tej zvezi premagani.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019800" cy="24923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23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 algn="ctr">
              <a:buNone/>
            </a:pPr>
            <a:r>
              <a:rPr lang="sl-SI" sz="3200" b="1" dirty="0" smtClean="0">
                <a:latin typeface="Calibri" panose="020F0502020204030204" pitchFamily="34" charset="0"/>
              </a:rPr>
              <a:t>KAKO DOSEČI ZASTAVLJENE CILJE V PRP </a:t>
            </a:r>
          </a:p>
          <a:p>
            <a:pPr marL="45720" indent="0" algn="ctr">
              <a:buNone/>
            </a:pPr>
            <a:r>
              <a:rPr lang="sl-SI" sz="3200" b="1" dirty="0" smtClean="0">
                <a:latin typeface="Calibri" panose="020F0502020204030204" pitchFamily="34" charset="0"/>
              </a:rPr>
              <a:t>Z IZBOLJŠAVAMI V VERIGAH VREDNOSTI (EKOLOPŠKO MESO IN MLEKO), </a:t>
            </a:r>
          </a:p>
          <a:p>
            <a:pPr marL="45720" indent="0" algn="ctr">
              <a:buNone/>
            </a:pPr>
            <a:r>
              <a:rPr lang="sl-SI" sz="3200" b="1" dirty="0" smtClean="0">
                <a:latin typeface="Calibri" panose="020F0502020204030204" pitchFamily="34" charset="0"/>
              </a:rPr>
              <a:t>GENERIČNO PROMOCIJO (EKOLOŠKO + LOKALNO = IDELANO) IN </a:t>
            </a:r>
          </a:p>
          <a:p>
            <a:pPr marL="45720" indent="0" algn="ctr">
              <a:buNone/>
            </a:pPr>
            <a:r>
              <a:rPr lang="sl-SI" sz="3200" b="1" dirty="0" smtClean="0">
                <a:latin typeface="Calibri" panose="020F0502020204030204" pitchFamily="34" charset="0"/>
              </a:rPr>
              <a:t>VIZIJA ZA NOVO PROGRAMSKO OBDOBJE PO 2020</a:t>
            </a:r>
            <a:endParaRPr lang="en-GB" sz="3200" b="1" dirty="0">
              <a:latin typeface="Calibri" panose="020F0502020204030204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Okrogla miza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802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359740" y="1035478"/>
            <a:ext cx="5913835" cy="69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de-DE" sz="1950" dirty="0">
                <a:solidFill>
                  <a:schemeClr val="bg1"/>
                </a:solidFill>
              </a:rPr>
              <a:t>Primerjava trajnostnih storitev</a:t>
            </a:r>
            <a:endParaRPr lang="de-AT" altLang="de-DE" sz="1950" dirty="0">
              <a:solidFill>
                <a:schemeClr val="bg1"/>
              </a:solidFill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77089" y="332657"/>
            <a:ext cx="9610321" cy="6059652"/>
            <a:chOff x="369761" y="1479484"/>
            <a:chExt cx="8261055" cy="5299075"/>
          </a:xfrm>
        </p:grpSpPr>
        <p:pic>
          <p:nvPicPr>
            <p:cNvPr id="23554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390" y="1479484"/>
              <a:ext cx="6372225" cy="529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3980230" y="1587313"/>
              <a:ext cx="1195085" cy="21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750" b="1" dirty="0"/>
                <a:t>Rodovitnost zemlje</a:t>
              </a:r>
              <a:endParaRPr lang="de-AT" sz="750" b="1" dirty="0"/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5676757" y="1979628"/>
              <a:ext cx="2052781" cy="21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750" b="1" dirty="0"/>
                <a:t>z</a:t>
              </a:r>
              <a:r>
                <a:rPr lang="sl-SI" sz="750" b="1" dirty="0"/>
                <a:t>manjša</a:t>
              </a:r>
              <a:r>
                <a:rPr lang="de-AT" sz="750" b="1" dirty="0"/>
                <a:t>na</a:t>
              </a:r>
              <a:r>
                <a:rPr lang="sl-SI" sz="750" b="1" dirty="0"/>
                <a:t> poraba energije</a:t>
              </a:r>
              <a:endParaRPr lang="de-AT" sz="750" b="1" dirty="0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6109258" y="2838481"/>
              <a:ext cx="1187778" cy="21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750" b="1" dirty="0" err="1"/>
                <a:t>biodiverziteta</a:t>
              </a:r>
              <a:endParaRPr lang="de-AT" sz="750" b="1" dirty="0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6193410" y="4005913"/>
              <a:ext cx="1715679" cy="21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750" b="1" dirty="0"/>
                <a:t>zmanjšano onesnaževanje vode</a:t>
              </a:r>
              <a:endParaRPr lang="de-AT" sz="750" b="1" dirty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6024417" y="4987875"/>
              <a:ext cx="961534" cy="21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750" b="1" dirty="0"/>
                <a:t>donosnost</a:t>
              </a:r>
              <a:endParaRPr lang="de-AT" sz="750" b="1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5175315" y="5883218"/>
              <a:ext cx="849102" cy="21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750" b="1" dirty="0"/>
                <a:t>Celotni stroški</a:t>
              </a:r>
              <a:endParaRPr lang="de-AT" sz="750" b="1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3629319" y="6334813"/>
              <a:ext cx="1423448" cy="21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750" b="1" dirty="0" err="1"/>
                <a:t>Ekosistemske</a:t>
              </a:r>
              <a:r>
                <a:rPr lang="sl-SI" sz="750" b="1" dirty="0"/>
                <a:t> storitve</a:t>
              </a:r>
              <a:endParaRPr lang="de-AT" sz="750" b="1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1602557" y="6008344"/>
              <a:ext cx="1395167" cy="21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750" b="1" dirty="0"/>
                <a:t>Delovna mesta</a:t>
              </a:r>
              <a:endParaRPr lang="de-AT" sz="750" b="1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72188" y="5051783"/>
              <a:ext cx="1937429" cy="21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750" b="1" dirty="0"/>
                <a:t>Zmanjšana raba pesticidov</a:t>
              </a:r>
              <a:endParaRPr lang="de-AT" sz="750" b="1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369761" y="3959746"/>
              <a:ext cx="2158835" cy="21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750" b="1" dirty="0"/>
                <a:t>z</a:t>
              </a:r>
              <a:r>
                <a:rPr lang="sl-SI" sz="750" b="1" dirty="0"/>
                <a:t>manjša</a:t>
              </a:r>
              <a:r>
                <a:rPr lang="de-AT" sz="750" b="1" dirty="0"/>
                <a:t>na</a:t>
              </a:r>
              <a:r>
                <a:rPr lang="sl-SI" sz="750" b="1" dirty="0"/>
                <a:t> raba pesticidov</a:t>
              </a:r>
              <a:endParaRPr lang="de-AT" sz="750" b="1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718457" y="2838480"/>
              <a:ext cx="1286641" cy="21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750" b="1" dirty="0"/>
                <a:t>Kakovost hrane</a:t>
              </a:r>
              <a:endParaRPr lang="de-AT" sz="750" b="1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1623528" y="1979628"/>
              <a:ext cx="1129100" cy="21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750" b="1" dirty="0"/>
                <a:t>Donos poljščin</a:t>
              </a:r>
              <a:endParaRPr lang="de-AT" sz="750" b="1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109960" y="5921746"/>
              <a:ext cx="1520856" cy="21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750" b="1" dirty="0"/>
                <a:t>Ekološko kmetovanje</a:t>
              </a:r>
              <a:endParaRPr lang="de-AT" sz="750" b="1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7074670" y="6347569"/>
              <a:ext cx="1210914" cy="21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750" b="1" dirty="0"/>
                <a:t>konvencionalno</a:t>
              </a:r>
              <a:endParaRPr lang="de-AT" sz="750" b="1" dirty="0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2542593" y="2664705"/>
            <a:ext cx="3435998" cy="2402653"/>
            <a:chOff x="1866122" y="2409939"/>
            <a:chExt cx="4581331" cy="3203537"/>
          </a:xfrm>
        </p:grpSpPr>
        <p:sp>
          <p:nvSpPr>
            <p:cNvPr id="17" name="Textfeld 16"/>
            <p:cNvSpPr txBox="1"/>
            <p:nvPr/>
          </p:nvSpPr>
          <p:spPr>
            <a:xfrm>
              <a:off x="1866122" y="2409939"/>
              <a:ext cx="151191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825" b="1" dirty="0">
                  <a:solidFill>
                    <a:srgbClr val="FFCC33"/>
                  </a:solidFill>
                </a:rPr>
                <a:t>produktivnost</a:t>
              </a:r>
              <a:endParaRPr lang="de-AT" sz="825" b="1" dirty="0">
                <a:solidFill>
                  <a:srgbClr val="FFCC33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2258007" y="5321088"/>
              <a:ext cx="169030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825" b="1" dirty="0">
                  <a:solidFill>
                    <a:srgbClr val="73B349"/>
                  </a:solidFill>
                </a:rPr>
                <a:t>Družbena razsežnost</a:t>
              </a:r>
              <a:endParaRPr lang="de-AT" sz="825" b="1" dirty="0">
                <a:solidFill>
                  <a:srgbClr val="73B349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476618" y="5269053"/>
              <a:ext cx="197083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825" b="1" dirty="0">
                  <a:solidFill>
                    <a:srgbClr val="E00202"/>
                  </a:solidFill>
                </a:rPr>
                <a:t>Gospodarska razsežnost</a:t>
              </a:r>
              <a:endParaRPr lang="de-AT" sz="825" b="1" dirty="0">
                <a:solidFill>
                  <a:srgbClr val="E00202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5394621" y="3035386"/>
              <a:ext cx="918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825" b="1" dirty="0">
                  <a:solidFill>
                    <a:srgbClr val="00B0F0"/>
                  </a:solidFill>
                </a:rPr>
                <a:t>Okoljska razsežnost</a:t>
              </a:r>
              <a:endParaRPr lang="de-AT" sz="825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2" name="Naslov 21"/>
          <p:cNvSpPr>
            <a:spLocks noGrp="1"/>
          </p:cNvSpPr>
          <p:nvPr>
            <p:ph type="title"/>
          </p:nvPr>
        </p:nvSpPr>
        <p:spPr>
          <a:xfrm>
            <a:off x="77089" y="-291988"/>
            <a:ext cx="8515350" cy="3279696"/>
          </a:xfrm>
        </p:spPr>
        <p:txBody>
          <a:bodyPr/>
          <a:lstStyle/>
          <a:p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/>
              <a:t/>
            </a:r>
            <a:br>
              <a:rPr lang="sl-SI" b="1" dirty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sl-SI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l-SI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Koristi ekološkega</a:t>
            </a:r>
            <a:br>
              <a:rPr lang="sl-SI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l-SI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kmetijstva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Označba mesta vsebine 22"/>
          <p:cNvSpPr>
            <a:spLocks noGrp="1"/>
          </p:cNvSpPr>
          <p:nvPr>
            <p:ph idx="1"/>
          </p:nvPr>
        </p:nvSpPr>
        <p:spPr>
          <a:xfrm>
            <a:off x="805937" y="2202544"/>
            <a:ext cx="7886700" cy="326350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4" name="Pravokotnik 23"/>
          <p:cNvSpPr/>
          <p:nvPr/>
        </p:nvSpPr>
        <p:spPr>
          <a:xfrm>
            <a:off x="-136699" y="4590750"/>
            <a:ext cx="2095292" cy="1085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350" b="1" dirty="0">
                <a:solidFill>
                  <a:srgbClr val="FF0000"/>
                </a:solidFill>
                <a:latin typeface="Arial"/>
                <a:cs typeface="Arial"/>
              </a:rPr>
              <a:t>Slovenija v 2017 </a:t>
            </a:r>
          </a:p>
          <a:p>
            <a:pPr algn="ctr"/>
            <a:r>
              <a:rPr lang="sl-SI" sz="1350" b="1" dirty="0">
                <a:solidFill>
                  <a:srgbClr val="FF0000"/>
                </a:solidFill>
                <a:latin typeface="Arial"/>
                <a:cs typeface="Arial"/>
              </a:rPr>
              <a:t>Št. k.</a:t>
            </a:r>
            <a:r>
              <a:rPr lang="de-DE" sz="135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sl-SI" sz="1350" b="1" dirty="0">
                <a:solidFill>
                  <a:srgbClr val="FF0000"/>
                </a:solidFill>
                <a:latin typeface="Arial"/>
                <a:cs typeface="Arial"/>
              </a:rPr>
              <a:t>3.535 5,2</a:t>
            </a:r>
            <a:r>
              <a:rPr lang="de-DE" sz="1350" b="1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lang="sl-SI" sz="135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lvl="0" algn="ctr"/>
            <a:r>
              <a:rPr lang="sl-SI" sz="1350" b="1" dirty="0">
                <a:solidFill>
                  <a:srgbClr val="FF0000"/>
                </a:solidFill>
                <a:latin typeface="Arial"/>
                <a:cs typeface="Arial"/>
              </a:rPr>
              <a:t>46.222 ha 9,2</a:t>
            </a:r>
            <a:r>
              <a:rPr lang="de-DE" sz="1350" b="1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lang="de-DE" sz="21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endParaRPr lang="de-DE" sz="135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7" name="Pravokotnik 26"/>
          <p:cNvSpPr/>
          <p:nvPr/>
        </p:nvSpPr>
        <p:spPr>
          <a:xfrm>
            <a:off x="-121677" y="3260066"/>
            <a:ext cx="2091230" cy="10002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350" b="1" dirty="0">
                <a:solidFill>
                  <a:srgbClr val="FF0000"/>
                </a:solidFill>
                <a:latin typeface="Arial"/>
                <a:cs typeface="Arial"/>
              </a:rPr>
              <a:t>Avstrija v 2018 </a:t>
            </a:r>
          </a:p>
          <a:p>
            <a:pPr algn="ctr"/>
            <a:r>
              <a:rPr lang="sl-SI" sz="1350" b="1" dirty="0">
                <a:solidFill>
                  <a:srgbClr val="FF0000"/>
                </a:solidFill>
                <a:latin typeface="Arial"/>
                <a:cs typeface="Arial"/>
              </a:rPr>
              <a:t>Št. k.</a:t>
            </a:r>
            <a:r>
              <a:rPr lang="de-DE" sz="1350" b="1" dirty="0">
                <a:solidFill>
                  <a:srgbClr val="FF0000"/>
                </a:solidFill>
                <a:latin typeface="Arial"/>
                <a:cs typeface="Arial"/>
              </a:rPr>
              <a:t> 23.117</a:t>
            </a:r>
            <a:r>
              <a:rPr lang="sl-SI" sz="1350" b="1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lang="de-DE" sz="1350" b="1" dirty="0">
                <a:solidFill>
                  <a:srgbClr val="FF0000"/>
                </a:solidFill>
                <a:latin typeface="Arial"/>
                <a:cs typeface="Arial"/>
              </a:rPr>
              <a:t>20,4%</a:t>
            </a:r>
            <a:endParaRPr lang="sl-SI" sz="135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lvl="0" algn="ctr"/>
            <a:r>
              <a:rPr lang="sl-SI" sz="1350" b="1" dirty="0">
                <a:solidFill>
                  <a:srgbClr val="FF0000"/>
                </a:solidFill>
                <a:latin typeface="Arial"/>
                <a:cs typeface="Arial"/>
              </a:rPr>
              <a:t>619.380 ha </a:t>
            </a:r>
            <a:r>
              <a:rPr lang="de-DE" sz="1350" b="1" dirty="0">
                <a:solidFill>
                  <a:srgbClr val="FF0000"/>
                </a:solidFill>
                <a:latin typeface="Arial"/>
                <a:cs typeface="Arial"/>
              </a:rPr>
              <a:t>23,9%</a:t>
            </a:r>
            <a:endParaRPr lang="de-DE" sz="21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endParaRPr lang="de-DE" sz="135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20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251520" y="1628800"/>
            <a:ext cx="8551909" cy="51845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sl-SI" altLang="sl-SI" sz="2800" b="1" dirty="0"/>
              <a:t>Ni zagotovilo prehranske varnosti in stabilnosti v svetu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sl-SI" altLang="sl-SI" sz="10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sl-SI" altLang="sl-SI" sz="2800" b="1" dirty="0"/>
              <a:t>Vse več prehranskih škandalov </a:t>
            </a:r>
            <a:r>
              <a:rPr lang="sl-SI" altLang="sl-SI" sz="2400" dirty="0"/>
              <a:t>(BSE, dioksin, </a:t>
            </a:r>
            <a:r>
              <a:rPr lang="sl-SI" altLang="sl-SI" sz="2400" dirty="0" smtClean="0"/>
              <a:t>GSO, pesticidi</a:t>
            </a:r>
            <a:r>
              <a:rPr lang="sl-SI" altLang="sl-SI" sz="2400" dirty="0"/>
              <a:t>, </a:t>
            </a:r>
            <a:r>
              <a:rPr lang="sl-SI" altLang="sl-SI" sz="2400" dirty="0" err="1"/>
              <a:t>klormekvat</a:t>
            </a:r>
            <a:r>
              <a:rPr lang="sl-SI" altLang="sl-SI" sz="2400" dirty="0"/>
              <a:t>, nitrati, kloramfenikol, antibiotiki, hormoni, </a:t>
            </a:r>
            <a:r>
              <a:rPr lang="sl-SI" altLang="sl-SI" sz="2400" i="1" dirty="0"/>
              <a:t>E. Coli </a:t>
            </a:r>
            <a:r>
              <a:rPr lang="sl-SI" altLang="sl-SI" sz="2400" dirty="0"/>
              <a:t>… 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sl-SI" altLang="sl-SI" sz="24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sl-SI" altLang="sl-SI" sz="2800" b="1" dirty="0"/>
              <a:t>Ima negativne okoljske posledice</a:t>
            </a:r>
            <a:r>
              <a:rPr lang="sl-SI" altLang="sl-SI" sz="2800" dirty="0"/>
              <a:t>:</a:t>
            </a:r>
          </a:p>
          <a:p>
            <a:pPr lvl="1">
              <a:lnSpc>
                <a:spcPct val="80000"/>
              </a:lnSpc>
              <a:defRPr/>
            </a:pPr>
            <a:r>
              <a:rPr lang="sl-SI" altLang="sl-SI" sz="2400" dirty="0"/>
              <a:t>klima, </a:t>
            </a:r>
          </a:p>
          <a:p>
            <a:pPr lvl="1">
              <a:lnSpc>
                <a:spcPct val="80000"/>
              </a:lnSpc>
              <a:defRPr/>
            </a:pPr>
            <a:r>
              <a:rPr lang="sl-SI" altLang="sl-SI" sz="2400" dirty="0"/>
              <a:t>tla, </a:t>
            </a:r>
          </a:p>
          <a:p>
            <a:pPr lvl="1">
              <a:lnSpc>
                <a:spcPct val="80000"/>
              </a:lnSpc>
              <a:defRPr/>
            </a:pPr>
            <a:r>
              <a:rPr lang="sl-SI" altLang="sl-SI" sz="2400" dirty="0"/>
              <a:t>voda, </a:t>
            </a:r>
          </a:p>
          <a:p>
            <a:pPr lvl="1">
              <a:lnSpc>
                <a:spcPct val="80000"/>
              </a:lnSpc>
              <a:defRPr/>
            </a:pPr>
            <a:r>
              <a:rPr lang="sl-SI" altLang="sl-SI" sz="2400" dirty="0"/>
              <a:t>toplogredni plini,</a:t>
            </a:r>
          </a:p>
          <a:p>
            <a:pPr lvl="1">
              <a:lnSpc>
                <a:spcPct val="80000"/>
              </a:lnSpc>
              <a:defRPr/>
            </a:pPr>
            <a:r>
              <a:rPr lang="sl-SI" altLang="sl-SI" sz="2400" dirty="0"/>
              <a:t>biotska raznovrstnost,</a:t>
            </a:r>
          </a:p>
          <a:p>
            <a:pPr lvl="1">
              <a:lnSpc>
                <a:spcPct val="80000"/>
              </a:lnSpc>
              <a:defRPr/>
            </a:pPr>
            <a:r>
              <a:rPr lang="sl-SI" altLang="sl-SI" sz="2400" dirty="0"/>
              <a:t>živalim ni prijazno,</a:t>
            </a:r>
          </a:p>
          <a:p>
            <a:pPr lvl="1">
              <a:lnSpc>
                <a:spcPct val="80000"/>
              </a:lnSpc>
              <a:defRPr/>
            </a:pPr>
            <a:r>
              <a:rPr lang="sl-SI" altLang="sl-SI" sz="2400" dirty="0"/>
              <a:t>zdravje ljudi ogroženo</a:t>
            </a:r>
            <a:r>
              <a:rPr lang="sl-SI" altLang="sl-SI" sz="2400" dirty="0" smtClean="0"/>
              <a:t>,…</a:t>
            </a:r>
          </a:p>
          <a:p>
            <a:pPr marL="365760" lvl="1" indent="0">
              <a:lnSpc>
                <a:spcPct val="80000"/>
              </a:lnSpc>
              <a:buNone/>
              <a:defRPr/>
            </a:pPr>
            <a:endParaRPr lang="sl-SI" altLang="sl-SI" sz="2400" b="1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sl-SI" altLang="sl-SI" sz="2600" b="1" dirty="0" smtClean="0"/>
              <a:t>Je trajnostno?</a:t>
            </a:r>
            <a:endParaRPr lang="sl-SI" altLang="sl-SI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sl-SI" altLang="sl-SI" sz="2600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 dirty="0"/>
              <a:t>KONVENCIONALNO / INDUSTRIJSKO / INTENZIVNO KMETIJSTVO </a:t>
            </a:r>
            <a:endParaRPr lang="sl-SI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t="8199" b="18481"/>
          <a:stretch>
            <a:fillRect/>
          </a:stretch>
        </p:blipFill>
        <p:spPr bwMode="auto">
          <a:xfrm>
            <a:off x="4218903" y="4005064"/>
            <a:ext cx="4780933" cy="26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0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04" y="-19253"/>
            <a:ext cx="9080296" cy="6198969"/>
          </a:xfrm>
          <a:prstGeom prst="rect">
            <a:avLst/>
          </a:prstGeo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ravokotnik 4"/>
          <p:cNvSpPr/>
          <p:nvPr/>
        </p:nvSpPr>
        <p:spPr>
          <a:xfrm>
            <a:off x="0" y="6179716"/>
            <a:ext cx="9144000" cy="678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>
              <a:buNone/>
            </a:pPr>
            <a:r>
              <a:rPr lang="sl-SI" sz="1600" dirty="0"/>
              <a:t>Vir: </a:t>
            </a:r>
            <a:r>
              <a:rPr lang="en-GB" sz="1600" b="1" dirty="0" err="1"/>
              <a:t>Nacionalni</a:t>
            </a:r>
            <a:r>
              <a:rPr lang="en-GB" sz="1600" b="1" dirty="0"/>
              <a:t> </a:t>
            </a:r>
            <a:r>
              <a:rPr lang="en-GB" sz="1600" b="1" dirty="0" err="1"/>
              <a:t>akcijski</a:t>
            </a:r>
            <a:r>
              <a:rPr lang="en-GB" sz="1600" b="1" dirty="0"/>
              <a:t> program </a:t>
            </a:r>
            <a:r>
              <a:rPr lang="en-GB" sz="1600" b="1" dirty="0" err="1"/>
              <a:t>za</a:t>
            </a:r>
            <a:r>
              <a:rPr lang="en-GB" sz="1600" b="1" dirty="0"/>
              <a:t> </a:t>
            </a:r>
            <a:r>
              <a:rPr lang="en-GB" sz="1600" b="1" dirty="0" err="1"/>
              <a:t>doseganje</a:t>
            </a:r>
            <a:r>
              <a:rPr lang="en-GB" sz="1600" b="1" dirty="0"/>
              <a:t> </a:t>
            </a:r>
            <a:r>
              <a:rPr lang="en-GB" sz="1600" b="1" dirty="0" err="1"/>
              <a:t>trajnostne</a:t>
            </a:r>
            <a:r>
              <a:rPr lang="en-GB" sz="1600" b="1" dirty="0"/>
              <a:t> </a:t>
            </a:r>
            <a:r>
              <a:rPr lang="en-GB" sz="1600" b="1" dirty="0" err="1"/>
              <a:t>rabe</a:t>
            </a:r>
            <a:r>
              <a:rPr lang="en-GB" sz="1600" b="1" dirty="0"/>
              <a:t> FFS </a:t>
            </a:r>
            <a:r>
              <a:rPr lang="sl-SI" sz="1600" b="1" dirty="0"/>
              <a:t>- </a:t>
            </a:r>
            <a:r>
              <a:rPr lang="en-GB" sz="1600" b="1" dirty="0" err="1"/>
              <a:t>Poročilo</a:t>
            </a:r>
            <a:r>
              <a:rPr lang="en-GB" sz="1600" b="1" dirty="0"/>
              <a:t> o </a:t>
            </a:r>
            <a:r>
              <a:rPr lang="en-GB" sz="1600" b="1" dirty="0" err="1"/>
              <a:t>napredku</a:t>
            </a:r>
            <a:r>
              <a:rPr lang="en-GB" sz="1600" b="1" dirty="0"/>
              <a:t> </a:t>
            </a:r>
            <a:r>
              <a:rPr lang="sl-SI" sz="1600" b="1" dirty="0"/>
              <a:t>2013-2015 </a:t>
            </a:r>
            <a:r>
              <a:rPr lang="en-GB" sz="1600" dirty="0"/>
              <a:t>MKGP, UVHVVR http://www.uvhvvr.gov.si/fileadmin/uvhvvr.gov.si/pageuploads/PorociloNAP2013_15.pdf</a:t>
            </a:r>
          </a:p>
        </p:txBody>
      </p:sp>
    </p:spTree>
    <p:extLst>
      <p:ext uri="{BB962C8B-B14F-4D97-AF65-F5344CB8AC3E}">
        <p14:creationId xmlns:p14="http://schemas.microsoft.com/office/powerpoint/2010/main" val="3339793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sl-SI" sz="3600" dirty="0"/>
              <a:t>Ali lahko z enakimi orodji / postopki (</a:t>
            </a:r>
            <a:r>
              <a:rPr lang="sl-SI" sz="3600" dirty="0" err="1"/>
              <a:t>intenzifikacija</a:t>
            </a:r>
            <a:r>
              <a:rPr lang="sl-SI" sz="3600" dirty="0"/>
              <a:t> in </a:t>
            </a:r>
            <a:r>
              <a:rPr lang="sl-SI" sz="3600" dirty="0" err="1"/>
              <a:t>kemizacija</a:t>
            </a:r>
            <a:r>
              <a:rPr lang="sl-SI" sz="3600" dirty="0"/>
              <a:t> kmetijstva in hrane)  dosežemo drugačne rezultate</a:t>
            </a:r>
            <a:r>
              <a:rPr lang="sl-SI" sz="3600" dirty="0" smtClean="0"/>
              <a:t>?</a:t>
            </a:r>
          </a:p>
          <a:p>
            <a:pPr marL="45720" indent="0" algn="ctr">
              <a:buNone/>
            </a:pPr>
            <a:endParaRPr lang="sl-SI" sz="3600" dirty="0"/>
          </a:p>
          <a:p>
            <a:pPr marL="45720" indent="0" algn="ctr">
              <a:buNone/>
            </a:pPr>
            <a:r>
              <a:rPr lang="sl-SI" sz="3600" dirty="0" smtClean="0"/>
              <a:t>Da?              Ne?</a:t>
            </a:r>
            <a:endParaRPr lang="sl-SI" sz="36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07504" y="355847"/>
            <a:ext cx="8856984" cy="1054394"/>
          </a:xfrm>
        </p:spPr>
        <p:txBody>
          <a:bodyPr/>
          <a:lstStyle/>
          <a:p>
            <a:r>
              <a:rPr lang="sl-SI" dirty="0" smtClean="0"/>
              <a:t>Kako naprej?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9798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EKOLOŠKO KMETIJSTVO IN EKOLOŠKA HRANA – DEL REŠITVE ZA GLOBALNE PROBLEME PRIHODNOSTI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idx="1"/>
          </p:nvPr>
        </p:nvSpPr>
        <p:spPr>
          <a:xfrm>
            <a:off x="21703" y="1410241"/>
            <a:ext cx="4478289" cy="895761"/>
          </a:xfrm>
        </p:spPr>
        <p:txBody>
          <a:bodyPr>
            <a:normAutofit fontScale="85000" lnSpcReduction="10000"/>
          </a:bodyPr>
          <a:lstStyle/>
          <a:p>
            <a:r>
              <a:rPr lang="sl-SI" dirty="0" smtClean="0"/>
              <a:t>Več biološke raznovrstnosti</a:t>
            </a:r>
          </a:p>
          <a:p>
            <a:r>
              <a:rPr lang="sl-SI" dirty="0" smtClean="0"/>
              <a:t>Manjši izpusti toplogrednih plinov</a:t>
            </a:r>
            <a:endParaRPr lang="sl-SI" dirty="0"/>
          </a:p>
        </p:txBody>
      </p:sp>
      <p:sp>
        <p:nvSpPr>
          <p:cNvPr id="6" name="Ograda besedila 5"/>
          <p:cNvSpPr>
            <a:spLocks noGrp="1"/>
          </p:cNvSpPr>
          <p:nvPr>
            <p:ph type="body" sz="quarter" idx="3"/>
          </p:nvPr>
        </p:nvSpPr>
        <p:spPr>
          <a:xfrm>
            <a:off x="4579741" y="1556792"/>
            <a:ext cx="4711228" cy="504056"/>
          </a:xfrm>
        </p:spPr>
        <p:txBody>
          <a:bodyPr>
            <a:normAutofit/>
          </a:bodyPr>
          <a:lstStyle/>
          <a:p>
            <a:r>
              <a:rPr lang="sl-SI" sz="2000" dirty="0" smtClean="0"/>
              <a:t>Boljša kakovost ekološke hrane</a:t>
            </a:r>
            <a:endParaRPr lang="sl-SI" sz="2000" dirty="0"/>
          </a:p>
        </p:txBody>
      </p:sp>
      <p:pic>
        <p:nvPicPr>
          <p:cNvPr id="8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4040188" cy="302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image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287234"/>
            <a:ext cx="3736432" cy="2509918"/>
          </a:xfrm>
          <a:prstGeom prst="rect">
            <a:avLst/>
          </a:prstGeom>
          <a:noFill/>
        </p:spPr>
      </p:pic>
      <p:pic>
        <p:nvPicPr>
          <p:cNvPr id="10" name="Picture 4" descr="E:\stari prenosnik\Prenosnik - podatki kopija\My Pictures\2008 Eko tržnica Maribor maj\SL2733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0844" y="2306002"/>
            <a:ext cx="3034680" cy="2276010"/>
          </a:xfrm>
          <a:noFill/>
        </p:spPr>
      </p:pic>
      <p:pic>
        <p:nvPicPr>
          <p:cNvPr id="11" name="Picture 6" descr="IMG_76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82012"/>
            <a:ext cx="1584176" cy="257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E:\stari prenosnik\Prenosnik - podatki kopija\My Pictures\2008 Eko tržnica Maribor maj\SL2733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47" y="4582012"/>
            <a:ext cx="3035922" cy="227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9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Tržišče z ekološkimi živili – NI VEČ LE TRŽNA NIŠA!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303468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b="1" dirty="0" smtClean="0"/>
              <a:t>Ekološka hrana in pijače so rastoči segment na globalnem tržišču živilsko predelovalne industrije. 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sz="1600" dirty="0" err="1" smtClean="0"/>
              <a:t>Reganold</a:t>
            </a:r>
            <a:r>
              <a:rPr lang="sl-SI" sz="1600" dirty="0" smtClean="0"/>
              <a:t> JP </a:t>
            </a:r>
            <a:r>
              <a:rPr lang="sl-SI" sz="1600" dirty="0" err="1" smtClean="0"/>
              <a:t>and</a:t>
            </a:r>
            <a:r>
              <a:rPr lang="sl-SI" sz="1600" dirty="0" smtClean="0"/>
              <a:t> </a:t>
            </a:r>
            <a:r>
              <a:rPr lang="sl-SI" sz="1600" dirty="0" err="1" smtClean="0"/>
              <a:t>Watcher</a:t>
            </a:r>
            <a:r>
              <a:rPr lang="sl-SI" sz="1600" dirty="0" smtClean="0"/>
              <a:t> JM (2016). </a:t>
            </a:r>
            <a:r>
              <a:rPr lang="en-US" sz="1600" b="1" dirty="0"/>
              <a:t>Organic agriculture in the twenty-first </a:t>
            </a:r>
            <a:r>
              <a:rPr lang="en-US" sz="1600" b="1" dirty="0" smtClean="0"/>
              <a:t>century</a:t>
            </a:r>
            <a:r>
              <a:rPr lang="sl-SI" sz="1600" b="1" dirty="0" smtClean="0"/>
              <a:t> Nature </a:t>
            </a:r>
            <a:r>
              <a:rPr lang="sl-SI" sz="1600" b="1" dirty="0" err="1" smtClean="0"/>
              <a:t>plants</a:t>
            </a:r>
            <a:r>
              <a:rPr lang="sl-SI" sz="1600" b="1" dirty="0" smtClean="0"/>
              <a:t>. </a:t>
            </a:r>
            <a:r>
              <a:rPr lang="sl-SI" sz="1600" dirty="0" err="1"/>
              <a:t>R</a:t>
            </a:r>
            <a:r>
              <a:rPr lang="sl-SI" sz="1600" dirty="0" err="1" smtClean="0"/>
              <a:t>eview</a:t>
            </a:r>
            <a:r>
              <a:rPr lang="sl-SI" sz="1600" dirty="0" smtClean="0"/>
              <a:t> </a:t>
            </a:r>
            <a:r>
              <a:rPr lang="sl-SI" sz="1600" dirty="0" err="1" smtClean="0"/>
              <a:t>article</a:t>
            </a:r>
            <a:endParaRPr lang="sl-SI" sz="1600" dirty="0" smtClean="0"/>
          </a:p>
          <a:p>
            <a:pPr marL="0" indent="0">
              <a:buNone/>
            </a:pPr>
            <a:r>
              <a:rPr lang="en-US" sz="1600" dirty="0" smtClean="0"/>
              <a:t>15221</a:t>
            </a:r>
            <a:r>
              <a:rPr lang="sl-SI" sz="1600" dirty="0" smtClean="0"/>
              <a:t>, d</a:t>
            </a:r>
            <a:r>
              <a:rPr lang="en-US" sz="1600" dirty="0" smtClean="0"/>
              <a:t>oi: 10.1038/</a:t>
            </a:r>
            <a:r>
              <a:rPr lang="sl-SI" sz="1600" dirty="0" smtClean="0"/>
              <a:t> </a:t>
            </a:r>
            <a:r>
              <a:rPr lang="en-US" sz="1600" dirty="0" smtClean="0"/>
              <a:t>nplants.2015.221</a:t>
            </a:r>
            <a:r>
              <a:rPr lang="sl-SI" sz="1600" b="1" dirty="0" smtClean="0"/>
              <a:t>.</a:t>
            </a:r>
            <a:endParaRPr lang="sl-SI" sz="16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519" y="1268760"/>
            <a:ext cx="560927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8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3044158" y="-285763"/>
            <a:ext cx="3400050" cy="3236581"/>
            <a:chOff x="2416923" y="0"/>
            <a:chExt cx="3400050" cy="3236581"/>
          </a:xfrm>
        </p:grpSpPr>
        <p:sp>
          <p:nvSpPr>
            <p:cNvPr id="11" name="Trapezoid 10"/>
            <p:cNvSpPr/>
            <p:nvPr/>
          </p:nvSpPr>
          <p:spPr>
            <a:xfrm>
              <a:off x="2416923" y="0"/>
              <a:ext cx="3055683" cy="2950818"/>
            </a:xfrm>
            <a:prstGeom prst="trapezoid">
              <a:avLst>
                <a:gd name="adj" fmla="val 53096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rapezoid 4"/>
            <p:cNvSpPr/>
            <p:nvPr/>
          </p:nvSpPr>
          <p:spPr>
            <a:xfrm>
              <a:off x="2416923" y="285763"/>
              <a:ext cx="3400050" cy="2950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b="1" kern="1200" dirty="0" err="1" smtClean="0">
                  <a:solidFill>
                    <a:schemeClr val="tx1"/>
                  </a:solidFill>
                </a:rPr>
                <a:t>Biodinamična</a:t>
              </a:r>
              <a:r>
                <a:rPr lang="sl-SI" sz="2400" b="1" kern="1200" dirty="0" smtClean="0">
                  <a:solidFill>
                    <a:schemeClr val="tx1"/>
                  </a:solidFill>
                </a:rPr>
                <a:t>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1800" b="0" kern="1200" dirty="0" smtClean="0">
                  <a:solidFill>
                    <a:schemeClr val="tx1"/>
                  </a:solidFill>
                </a:rPr>
                <a:t>(Standardi </a:t>
              </a:r>
              <a:r>
                <a:rPr lang="sl-SI" sz="1800" b="0" kern="1200" dirty="0" err="1" smtClean="0">
                  <a:solidFill>
                    <a:schemeClr val="tx1"/>
                  </a:solidFill>
                </a:rPr>
                <a:t>Demeter</a:t>
              </a:r>
              <a:r>
                <a:rPr lang="sl-SI" sz="1800" b="0" kern="1200" dirty="0" smtClean="0">
                  <a:solidFill>
                    <a:schemeClr val="tx1"/>
                  </a:solidFill>
                </a:rPr>
                <a:t> </a:t>
              </a:r>
              <a:r>
                <a:rPr lang="sl-SI" sz="1800" b="0" kern="1200" dirty="0" err="1" smtClean="0">
                  <a:solidFill>
                    <a:schemeClr val="tx1"/>
                  </a:solidFill>
                </a:rPr>
                <a:t>International</a:t>
              </a:r>
              <a:r>
                <a:rPr lang="sl-SI" sz="1800" b="0" kern="1200" dirty="0" smtClean="0">
                  <a:solidFill>
                    <a:schemeClr val="tx1"/>
                  </a:solidFill>
                </a:rPr>
                <a:t>) in </a:t>
              </a:r>
              <a:endParaRPr lang="sl-SI" sz="2400" b="0" kern="1200" dirty="0" smtClean="0">
                <a:solidFill>
                  <a:schemeClr val="tx1"/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b="1" dirty="0">
                  <a:solidFill>
                    <a:schemeClr val="tx1"/>
                  </a:solidFill>
                </a:rPr>
                <a:t>E</a:t>
              </a:r>
              <a:r>
                <a:rPr lang="sl-SI" sz="2400" b="1" kern="1200" dirty="0" smtClean="0">
                  <a:solidFill>
                    <a:schemeClr val="tx1"/>
                  </a:solidFill>
                </a:rPr>
                <a:t>kološka pridelava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1800" b="0" kern="1200" dirty="0" smtClean="0">
                  <a:solidFill>
                    <a:schemeClr val="tx1"/>
                  </a:solidFill>
                </a:rPr>
                <a:t>(Uredbe 834/2007, 889/2008 in 1235/2008 ter Pravilnik  o </a:t>
              </a:r>
              <a:r>
                <a:rPr lang="sl-SI" sz="1800" b="0" kern="1200" dirty="0" err="1" smtClean="0">
                  <a:solidFill>
                    <a:schemeClr val="tx1"/>
                  </a:solidFill>
                </a:rPr>
                <a:t>eko</a:t>
              </a:r>
              <a:r>
                <a:rPr lang="sl-SI" sz="1800" b="0" kern="1200" dirty="0" smtClean="0">
                  <a:solidFill>
                    <a:schemeClr val="tx1"/>
                  </a:solidFill>
                </a:rPr>
                <a:t>… Ur. l. RS 8/2014) </a:t>
              </a:r>
              <a:endParaRPr lang="sl-SI" sz="1800" b="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1960994" y="2616353"/>
            <a:ext cx="5147664" cy="2000539"/>
            <a:chOff x="1333759" y="2902116"/>
            <a:chExt cx="5147664" cy="2000539"/>
          </a:xfrm>
        </p:grpSpPr>
        <p:sp>
          <p:nvSpPr>
            <p:cNvPr id="9" name="Trapezoid 8"/>
            <p:cNvSpPr/>
            <p:nvPr/>
          </p:nvSpPr>
          <p:spPr>
            <a:xfrm>
              <a:off x="1333759" y="2902116"/>
              <a:ext cx="5147664" cy="2000539"/>
            </a:xfrm>
            <a:prstGeom prst="trapezoid">
              <a:avLst>
                <a:gd name="adj" fmla="val 53096"/>
              </a:avLst>
            </a:prstGeom>
            <a:solidFill>
              <a:srgbClr val="CCFF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rapezoid 6"/>
            <p:cNvSpPr/>
            <p:nvPr/>
          </p:nvSpPr>
          <p:spPr>
            <a:xfrm>
              <a:off x="2234600" y="2902116"/>
              <a:ext cx="3345982" cy="20005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b="1" kern="1200" dirty="0" smtClean="0">
                  <a:solidFill>
                    <a:schemeClr val="tx1"/>
                  </a:solidFill>
                </a:rPr>
                <a:t>Integrirana pridelava </a:t>
              </a:r>
              <a:r>
                <a:rPr lang="sl-SI" sz="1800" kern="1200" dirty="0" smtClean="0">
                  <a:solidFill>
                    <a:schemeClr val="tx1"/>
                  </a:solidFill>
                </a:rPr>
                <a:t>(Pravilnik o integrirani pridelavi Ur.l. RS, št. 110/2010, Tehnološka navodila za IPP oz. IPZ oz. IPG oz. IPS) </a:t>
              </a:r>
              <a:endParaRPr lang="sl-SI" sz="2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627235" y="4665595"/>
            <a:ext cx="7889529" cy="2478169"/>
            <a:chOff x="0" y="4951358"/>
            <a:chExt cx="7889529" cy="2478169"/>
          </a:xfrm>
        </p:grpSpPr>
        <p:sp>
          <p:nvSpPr>
            <p:cNvPr id="7" name="Trapezoid 6"/>
            <p:cNvSpPr/>
            <p:nvPr/>
          </p:nvSpPr>
          <p:spPr>
            <a:xfrm>
              <a:off x="0" y="4951358"/>
              <a:ext cx="7889529" cy="2478169"/>
            </a:xfrm>
            <a:prstGeom prst="trapezoid">
              <a:avLst>
                <a:gd name="adj" fmla="val 53096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rapezoid 8"/>
            <p:cNvSpPr/>
            <p:nvPr/>
          </p:nvSpPr>
          <p:spPr>
            <a:xfrm>
              <a:off x="1380667" y="4951358"/>
              <a:ext cx="5128194" cy="2478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b="1" kern="1200" dirty="0" smtClean="0">
                  <a:solidFill>
                    <a:schemeClr val="tx1"/>
                  </a:solidFill>
                </a:rPr>
                <a:t>Konvencionalna pridelava </a:t>
              </a:r>
              <a:r>
                <a:rPr lang="sl-SI" sz="2900" kern="1200" dirty="0" smtClean="0">
                  <a:solidFill>
                    <a:schemeClr val="tx1"/>
                  </a:solidFill>
                </a:rPr>
                <a:t>– </a:t>
              </a:r>
              <a:r>
                <a:rPr lang="sl-SI" sz="1800" kern="1200" dirty="0" smtClean="0">
                  <a:solidFill>
                    <a:schemeClr val="tx1"/>
                  </a:solidFill>
                </a:rPr>
                <a:t>upoštevana vsa osnovna kmetijska pridelava (Zakon o kmetijstvu, varstvu rastlin, nitratna direktiva, GAP, CC,…)</a:t>
              </a:r>
              <a:endParaRPr lang="sl-SI" sz="18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Pravokotnik 12"/>
          <p:cNvSpPr/>
          <p:nvPr/>
        </p:nvSpPr>
        <p:spPr>
          <a:xfrm>
            <a:off x="7445489" y="0"/>
            <a:ext cx="1763712" cy="7143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dirty="0" smtClean="0"/>
              <a:t>V RS je okoli 500.000 ha in 70.000 kmetij – 60.000 uveljavlja SKP:</a:t>
            </a:r>
          </a:p>
          <a:p>
            <a:pPr algn="ctr" eaLnBrk="1" hangingPunct="1">
              <a:defRPr/>
            </a:pPr>
            <a:endParaRPr lang="sl-SI" dirty="0"/>
          </a:p>
          <a:p>
            <a:pPr algn="ctr" eaLnBrk="1" hangingPunct="1">
              <a:defRPr/>
            </a:pPr>
            <a:r>
              <a:rPr lang="sl-SI" dirty="0" smtClean="0"/>
              <a:t>42.189 </a:t>
            </a:r>
            <a:r>
              <a:rPr lang="sl-SI" dirty="0"/>
              <a:t>ha</a:t>
            </a:r>
          </a:p>
          <a:p>
            <a:pPr algn="ctr" eaLnBrk="1" hangingPunct="1">
              <a:defRPr/>
            </a:pPr>
            <a:r>
              <a:rPr lang="sl-SI" dirty="0"/>
              <a:t>9%</a:t>
            </a:r>
          </a:p>
          <a:p>
            <a:pPr algn="ctr" eaLnBrk="1" hangingPunct="1">
              <a:defRPr/>
            </a:pPr>
            <a:r>
              <a:rPr lang="sl-SI" dirty="0"/>
              <a:t>(</a:t>
            </a:r>
            <a:r>
              <a:rPr lang="sl-SI" dirty="0" smtClean="0"/>
              <a:t>3.417 </a:t>
            </a:r>
            <a:r>
              <a:rPr lang="sl-SI" dirty="0" err="1" smtClean="0"/>
              <a:t>eko</a:t>
            </a:r>
            <a:r>
              <a:rPr lang="sl-SI" dirty="0" smtClean="0"/>
              <a:t> kmetij = 4,7%, 26 </a:t>
            </a:r>
            <a:r>
              <a:rPr lang="sl-SI" dirty="0" err="1"/>
              <a:t>biodinamičnih</a:t>
            </a:r>
            <a:r>
              <a:rPr lang="sl-SI" dirty="0"/>
              <a:t>)</a:t>
            </a:r>
          </a:p>
          <a:p>
            <a:pPr algn="ctr" eaLnBrk="1" hangingPunct="1">
              <a:defRPr/>
            </a:pPr>
            <a:endParaRPr lang="sl-SI" dirty="0"/>
          </a:p>
          <a:p>
            <a:pPr algn="ctr" eaLnBrk="1" hangingPunct="1">
              <a:defRPr/>
            </a:pPr>
            <a:r>
              <a:rPr lang="sl-SI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V </a:t>
            </a:r>
            <a:r>
              <a:rPr lang="sl-SI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letu 2014</a:t>
            </a:r>
          </a:p>
          <a:p>
            <a:pPr algn="ctr" eaLnBrk="1" hangingPunct="1">
              <a:defRPr/>
            </a:pPr>
            <a:r>
              <a:rPr lang="sl-SI" dirty="0">
                <a:solidFill>
                  <a:schemeClr val="bg2">
                    <a:lumMod val="20000"/>
                    <a:lumOff val="80000"/>
                  </a:schemeClr>
                </a:solidFill>
              </a:rPr>
              <a:t>60.000 </a:t>
            </a:r>
            <a:r>
              <a:rPr lang="sl-SI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ha v IP</a:t>
            </a:r>
            <a:endParaRPr lang="sl-SI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sl-SI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14%</a:t>
            </a:r>
          </a:p>
          <a:p>
            <a:pPr algn="ctr" eaLnBrk="1" hangingPunct="1">
              <a:defRPr/>
            </a:pPr>
            <a:r>
              <a:rPr lang="sl-SI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(6.000 kmetij)</a:t>
            </a:r>
          </a:p>
          <a:p>
            <a:pPr algn="ctr" eaLnBrk="1" hangingPunct="1">
              <a:defRPr/>
            </a:pPr>
            <a:r>
              <a:rPr lang="sl-SI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Po uvedbi KOPOP v 2015 4.827 ha oz. pod 1% na 670 kmetijah.</a:t>
            </a:r>
            <a:endParaRPr lang="sl-SI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sl-SI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K: 450.000 </a:t>
            </a:r>
            <a:r>
              <a:rPr lang="sl-SI" dirty="0">
                <a:solidFill>
                  <a:schemeClr val="bg2">
                    <a:lumMod val="20000"/>
                    <a:lumOff val="80000"/>
                  </a:schemeClr>
                </a:solidFill>
              </a:rPr>
              <a:t>ha</a:t>
            </a:r>
          </a:p>
          <a:p>
            <a:pPr algn="ctr" eaLnBrk="1" hangingPunct="1">
              <a:defRPr/>
            </a:pPr>
            <a:r>
              <a:rPr lang="sl-SI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90%</a:t>
            </a:r>
            <a:endParaRPr lang="sl-SI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Desna puščica 13"/>
          <p:cNvSpPr/>
          <p:nvPr/>
        </p:nvSpPr>
        <p:spPr>
          <a:xfrm rot="16200000">
            <a:off x="-2615406" y="3055144"/>
            <a:ext cx="6742112" cy="8636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0070C0"/>
                </a:solidFill>
              </a:rPr>
              <a:t>Ocena trajnosti</a:t>
            </a:r>
          </a:p>
        </p:txBody>
      </p:sp>
    </p:spTree>
    <p:extLst>
      <p:ext uri="{BB962C8B-B14F-4D97-AF65-F5344CB8AC3E}">
        <p14:creationId xmlns:p14="http://schemas.microsoft.com/office/powerpoint/2010/main" val="284972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eža">
  <a:themeElements>
    <a:clrScheme name="Mrež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Mrež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Mrež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2484</TotalTime>
  <Words>1734</Words>
  <Application>Microsoft Office PowerPoint</Application>
  <PresentationFormat>Diaprojekcija na zaslonu (4:3)</PresentationFormat>
  <Paragraphs>309</Paragraphs>
  <Slides>29</Slides>
  <Notes>5</Notes>
  <HiddenSlides>0</HiddenSlides>
  <MMClips>0</MMClips>
  <ScaleCrop>false</ScaleCrop>
  <HeadingPairs>
    <vt:vector size="8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29</vt:i4>
      </vt:variant>
    </vt:vector>
  </HeadingPairs>
  <TitlesOfParts>
    <vt:vector size="40" baseType="lpstr">
      <vt:lpstr>MS PGothic</vt:lpstr>
      <vt:lpstr>Arial</vt:lpstr>
      <vt:lpstr>Calibri</vt:lpstr>
      <vt:lpstr>Franklin Gothic Medium</vt:lpstr>
      <vt:lpstr>Tahoma</vt:lpstr>
      <vt:lpstr>Times New Roman</vt:lpstr>
      <vt:lpstr>Wingdings</vt:lpstr>
      <vt:lpstr>Wingdings 2</vt:lpstr>
      <vt:lpstr>Wingdings 3</vt:lpstr>
      <vt:lpstr>Mreža</vt:lpstr>
      <vt:lpstr>Dokument</vt:lpstr>
      <vt:lpstr> Priložnosti za nadaljnji razvoj EKOLOŠKEGA KMETIJSTVA in predlogi za novo SKP po 2020 </vt:lpstr>
      <vt:lpstr>Kmetijstvo je razpeto med številne smeri / zahteve </vt:lpstr>
      <vt:lpstr>    Koristi ekološkega  kmetijstva</vt:lpstr>
      <vt:lpstr>KONVENCIONALNO / INDUSTRIJSKO / INTENZIVNO KMETIJSTVO </vt:lpstr>
      <vt:lpstr>PowerPointova predstavitev</vt:lpstr>
      <vt:lpstr>Kako naprej? </vt:lpstr>
      <vt:lpstr>EKOLOŠKO KMETIJSTVO IN EKOLOŠKA HRANA – DEL REŠITVE ZA GLOBALNE PROBLEME PRIHODNOSTI</vt:lpstr>
      <vt:lpstr>Tržišče z ekološkimi živili – NI VEČ LE TRŽNA NIŠA!</vt:lpstr>
      <vt:lpstr>PowerPointova predstavitev</vt:lpstr>
      <vt:lpstr>Kaj lahko naredimo pri izboru? Vrednotenje glede na način pridelave in zagotavljanje višjih standardov varnosti v pridelavi/prireji</vt:lpstr>
      <vt:lpstr>Glavne ovire za razvoj EK v RS (MKGP, 2012)</vt:lpstr>
      <vt:lpstr>PowerPointova predstavitev</vt:lpstr>
      <vt:lpstr>3. Zastoj je Posledica sprememb financiranja v novem PRP 2014-20</vt:lpstr>
      <vt:lpstr> Cilji razvoja ekološkega kmetijstva v RS? </vt:lpstr>
      <vt:lpstr>PowerPointova predstavitev</vt:lpstr>
      <vt:lpstr>PowerPointova predstavitev</vt:lpstr>
      <vt:lpstr>PowerPointova predstavitev</vt:lpstr>
      <vt:lpstr>PowerPointova predstavitev</vt:lpstr>
      <vt:lpstr>Ali je čista pitna voda v Sloveniji resnična vrednota?</vt:lpstr>
      <vt:lpstr>predlog</vt:lpstr>
      <vt:lpstr>Zakaj je lahko ekološko kmetijstvo prava perspektiva za Slovenijo? </vt:lpstr>
      <vt:lpstr>Tržne priložnosti lokalne ekološke pridelave</vt:lpstr>
      <vt:lpstr>PowerPointova predstavitev</vt:lpstr>
      <vt:lpstr>Koga nagovoriti za preusmeritev?</vt:lpstr>
      <vt:lpstr>Mladi inovativni kmetje v RS – večina iz ekoloških kmetij</vt:lpstr>
      <vt:lpstr>     Ni vesoljska znanost …</vt:lpstr>
      <vt:lpstr>PowerPointova predstavitev</vt:lpstr>
      <vt:lpstr>Hvala za pozornost!</vt:lpstr>
      <vt:lpstr>Okrogla miza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 so ekološka oz.  biološka živila res boljša?</dc:title>
  <dc:creator>Poljedelstvo</dc:creator>
  <cp:lastModifiedBy>Martina Bavec</cp:lastModifiedBy>
  <cp:revision>90</cp:revision>
  <cp:lastPrinted>2018-12-14T10:20:27Z</cp:lastPrinted>
  <dcterms:created xsi:type="dcterms:W3CDTF">2016-04-05T18:18:16Z</dcterms:created>
  <dcterms:modified xsi:type="dcterms:W3CDTF">2019-01-29T13:31:30Z</dcterms:modified>
</cp:coreProperties>
</file>