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81" r:id="rId3"/>
  </p:sldMasterIdLst>
  <p:notesMasterIdLst>
    <p:notesMasterId r:id="rId14"/>
  </p:notesMasterIdLst>
  <p:handoutMasterIdLst>
    <p:handoutMasterId r:id="rId15"/>
  </p:handoutMasterIdLst>
  <p:sldIdLst>
    <p:sldId id="256" r:id="rId4"/>
    <p:sldId id="424" r:id="rId5"/>
    <p:sldId id="425" r:id="rId6"/>
    <p:sldId id="426" r:id="rId7"/>
    <p:sldId id="427" r:id="rId8"/>
    <p:sldId id="428" r:id="rId9"/>
    <p:sldId id="429" r:id="rId10"/>
    <p:sldId id="430" r:id="rId11"/>
    <p:sldId id="431" r:id="rId12"/>
    <p:sldId id="358" r:id="rId13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Wingdings 3" panose="05040102010807070707" pitchFamily="18" charset="2"/>
      <p:regular r:id="rId20"/>
    </p:embeddedFont>
    <p:embeddedFont>
      <p:font typeface="Republika" panose="020B0604020202020204" charset="-18"/>
      <p:regular r:id="rId21"/>
      <p:bold r:id="rId22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58">
          <p15:clr>
            <a:srgbClr val="A4A3A4"/>
          </p15:clr>
        </p15:guide>
        <p15:guide id="2" orient="horz" pos="1502">
          <p15:clr>
            <a:srgbClr val="A4A3A4"/>
          </p15:clr>
        </p15:guide>
        <p15:guide id="3" pos="839">
          <p15:clr>
            <a:srgbClr val="A4A3A4"/>
          </p15:clr>
        </p15:guide>
        <p15:guide id="4" pos="496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 Dobič" initials="BD" lastIdx="2" clrIdx="0">
    <p:extLst/>
  </p:cmAuthor>
  <p:cmAuthor id="2" name="Lucija Pečovnik" initials="LP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rednji slo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Svetel slo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5" autoAdjust="0"/>
    <p:restoredTop sz="94214" autoAdjust="0"/>
  </p:normalViewPr>
  <p:slideViewPr>
    <p:cSldViewPr snapToGrid="0" snapToObjects="1">
      <p:cViewPr varScale="1">
        <p:scale>
          <a:sx n="76" d="100"/>
          <a:sy n="76" d="100"/>
        </p:scale>
        <p:origin x="402" y="84"/>
      </p:cViewPr>
      <p:guideLst>
        <p:guide orient="horz" pos="458"/>
        <p:guide orient="horz" pos="1502"/>
        <p:guide pos="839"/>
        <p:guide pos="4967"/>
      </p:guideLst>
    </p:cSldViewPr>
  </p:slideViewPr>
  <p:outlineViewPr>
    <p:cViewPr>
      <p:scale>
        <a:sx n="33" d="100"/>
        <a:sy n="33" d="100"/>
      </p:scale>
      <p:origin x="0" y="195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60" d="100"/>
        <a:sy n="160" d="100"/>
      </p:scale>
      <p:origin x="0" y="27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7E576-9EB6-417E-974F-18D7118E6AE0}" type="datetimeFigureOut">
              <a:rPr lang="sl-SI" smtClean="0"/>
              <a:t>25.1.2019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A1C70-5747-46F4-B121-1E57C9593A5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61618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A5B91-F8FE-4859-9468-3FABBC12AB22}" type="datetimeFigureOut">
              <a:rPr lang="sl-SI" smtClean="0"/>
              <a:pPr/>
              <a:t>25.1.2019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27CFE-B464-4BC2-9714-56F08B9C95BE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82926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13510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Ograda opomb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smtClean="0"/>
          </a:p>
        </p:txBody>
      </p:sp>
      <p:sp>
        <p:nvSpPr>
          <p:cNvPr id="24580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A94BA8-7F95-45D8-A050-F00CD51B55B8}" type="slidenum">
              <a:rPr lang="sl-SI" smtClean="0"/>
              <a:pPr/>
              <a:t>4</a:t>
            </a:fld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338425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000" y="1548000"/>
            <a:ext cx="7200000" cy="14906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" y="6356350"/>
            <a:ext cx="14954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EED5D-2909-4A51-AC8B-8583A1C1EB96}" type="datetimeFigureOut">
              <a:rPr lang="en-US"/>
              <a:pPr>
                <a:defRPr/>
              </a:pPr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3319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63D5B-4D1E-496F-9790-9711DAD93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89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99B05-F3FD-42F4-8109-223520CDE1E6}" type="datetimeFigureOut">
              <a:rPr lang="sl-SI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0FA50-EA4F-4C3A-9CD5-4D5722C91075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6902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1_Naslov in vsebin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2B400B-057D-4AAA-8FBC-54900B5260C3}" type="datetimeFigureOut">
              <a:rPr lang="sl-SI"/>
              <a:pPr>
                <a:defRPr/>
              </a:pPr>
              <a:t>25.1.2019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6F329-A819-4739-A887-07920A468C9C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6440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211E5-8726-451A-A5CE-EB67E8C23185}" type="datetimeFigureOut">
              <a:rPr lang="sl-SI" smtClean="0"/>
              <a:pPr>
                <a:defRPr/>
              </a:pPr>
              <a:t>25.1.2019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19279-8659-4B39-A8FE-A86C96E1D1A1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4509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440000"/>
            <a:ext cx="7139407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2880000"/>
            <a:ext cx="7139407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A25B-5538-4D4B-AE03-ACEFA56FF048}" type="datetimeFigureOut">
              <a:rPr lang="sl-SI" smtClean="0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8A29-1AE7-4502-BCEA-2565E4745237}" type="slidenum">
              <a:rPr lang="sl-SI" smtClean="0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49877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71425" y="3240088"/>
            <a:ext cx="7201025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9A889-2586-4EE7-B0BA-D8DA96782A87}" type="datetimeFigureOut">
              <a:rPr lang="sl-SI" smtClean="0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46B15-F488-45FF-951E-93F503C7C7D6}" type="slidenum">
              <a:rPr lang="sl-SI" smtClean="0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28121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000" y="3240000"/>
            <a:ext cx="7200000" cy="262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427D-2123-4B4E-8DEB-74BB3F2EAED4}" type="datetimeFigureOut">
              <a:rPr lang="sl-SI" smtClean="0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8846B-3573-4567-A8B0-CE9C576D44C6}" type="slidenum">
              <a:rPr lang="sl-SI" smtClean="0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01086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848225" y="3240088"/>
            <a:ext cx="3312000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EB2FF-3039-435A-ADA5-5AD28FBB3CF3}" type="datetimeFigureOut">
              <a:rPr lang="sl-SI" smtClean="0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5C97A-A94F-4F4A-8786-1F5EF483E930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848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000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BEA93-DDD3-446A-A80F-5BAE65EB7BBD}" type="datetimeFigureOut">
              <a:rPr lang="sl-SI" smtClean="0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5986A-8F05-4402-BFD0-02909D5FF1F9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0787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0FDB7-B0CF-49EB-92EF-34D9DAC22586}" type="datetimeFigureOut">
              <a:rPr lang="sl-SI" smtClean="0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6A3A3-2CF1-42F0-AE93-0F69699F966E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4957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99B05-F3FD-42F4-8109-223520CDE1E6}" type="datetimeFigureOut">
              <a:rPr lang="sl-SI" smtClean="0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0FA50-EA4F-4C3A-9CD5-4D5722C91075}" type="slidenum">
              <a:rPr lang="sl-SI" smtClean="0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6861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440000"/>
            <a:ext cx="7139407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2880000"/>
            <a:ext cx="7139407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A25B-5538-4D4B-AE03-ACEFA56FF048}" type="datetimeFigureOut">
              <a:rPr lang="sl-SI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8A29-1AE7-4502-BCEA-2565E4745237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78827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211E5-8726-451A-A5CE-EB67E8C23185}" type="datetimeFigureOut">
              <a:rPr lang="sl-SI"/>
              <a:pPr>
                <a:defRPr/>
              </a:pPr>
              <a:t>25.1.2019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19279-8659-4B39-A8FE-A86C96E1D1A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995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440000"/>
            <a:ext cx="7139407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2880000"/>
            <a:ext cx="7139407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A25B-5538-4D4B-AE03-ACEFA56FF048}" type="datetimeFigureOut">
              <a:rPr lang="sl-SI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8A29-1AE7-4502-BCEA-2565E4745237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3214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71425" y="3240088"/>
            <a:ext cx="7201025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9A889-2586-4EE7-B0BA-D8DA96782A87}" type="datetimeFigureOut">
              <a:rPr lang="sl-SI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46B15-F488-45FF-951E-93F503C7C7D6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89642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000" y="3240000"/>
            <a:ext cx="7200000" cy="262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427D-2123-4B4E-8DEB-74BB3F2EAED4}" type="datetimeFigureOut">
              <a:rPr lang="sl-SI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8846B-3573-4567-A8B0-CE9C576D44C6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8310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848225" y="3240088"/>
            <a:ext cx="3312000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EB2FF-3039-435A-ADA5-5AD28FBB3CF3}" type="datetimeFigureOut">
              <a:rPr lang="sl-SI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5C97A-A94F-4F4A-8786-1F5EF483E93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058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000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BEA93-DDD3-446A-A80F-5BAE65EB7BBD}" type="datetimeFigureOut">
              <a:rPr lang="sl-SI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5986A-8F05-4402-BFD0-02909D5FF1F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841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0FDB7-B0CF-49EB-92EF-34D9DAC22586}" type="datetimeFigureOut">
              <a:rPr lang="sl-SI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6A3A3-2CF1-42F0-AE93-0F69699F966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434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wmf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Z:\JAVNA UPRAVA 2010\Si CGP\CGP_prirocnik_WEB\OUT\05 Medijsko promocijski elementi\11 PPT predstavitev\untitled folder\ozadje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8" descr="grb moder za 10 pt.wm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C73A1-ABF2-4D7E-B3C4-170AD1D2303D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EA962C-8148-4148-A948-9D82CD625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Slika 9" descr="arsktrp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04" y="706438"/>
            <a:ext cx="41751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/>
          <p:nvPr userDrawn="1"/>
        </p:nvSpPr>
        <p:spPr>
          <a:xfrm>
            <a:off x="962022" y="708025"/>
            <a:ext cx="180705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KMETIJSTVO,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GOZDARSTVO IN </a:t>
            </a:r>
            <a:r>
              <a:rPr lang="sl-SI" sz="700" b="1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PREHRANO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l-SI" sz="700" b="1" dirty="0" smtClean="0">
              <a:solidFill>
                <a:schemeClr val="tx2"/>
              </a:solidFill>
              <a:latin typeface="Republika" pitchFamily="2" charset="-18"/>
              <a:cs typeface="Republika"/>
            </a:endParaRP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AGENCIJA</a:t>
            </a:r>
            <a:r>
              <a:rPr lang="sl-SI" sz="700" b="0" baseline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 REPUBLIKE SLOVENIJE ZA KMETIJSKE TRGE IN RAZVOJ PODEŽELJA</a:t>
            </a:r>
            <a:endParaRPr lang="en-US" sz="700" b="0" dirty="0">
              <a:solidFill>
                <a:schemeClr val="tx2"/>
              </a:solidFill>
              <a:latin typeface="Republika" pitchFamily="2" charset="-18"/>
              <a:cs typeface="Republik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0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547813"/>
            <a:ext cx="72009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sl-SI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3240088"/>
            <a:ext cx="72009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550" y="6356350"/>
            <a:ext cx="1582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816A48-13FA-4D39-BF49-8F7DF9E12A29}" type="datetimeFigureOut">
              <a:rPr lang="sl-SI"/>
              <a:pPr>
                <a:defRPr/>
              </a:pPr>
              <a:t>25.1.2019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0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22F00A-347C-4764-94AD-F4D42E8A0FE2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  <p:pic>
        <p:nvPicPr>
          <p:cNvPr id="2055" name="Picture 9" descr="grb moder za 10 pt.wm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/>
          <p:nvPr userDrawn="1"/>
        </p:nvSpPr>
        <p:spPr>
          <a:xfrm>
            <a:off x="962023" y="708025"/>
            <a:ext cx="180705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KMETIJSTVO,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GOZDARSTVO IN </a:t>
            </a:r>
            <a:r>
              <a:rPr lang="sl-SI" sz="700" b="1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PREHRANO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l-SI" sz="700" b="1" dirty="0" smtClean="0">
              <a:solidFill>
                <a:schemeClr val="tx2"/>
              </a:solidFill>
              <a:latin typeface="Republika" pitchFamily="2" charset="-18"/>
              <a:cs typeface="Republika"/>
            </a:endParaRP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AGENCIJA</a:t>
            </a:r>
            <a:r>
              <a:rPr lang="sl-SI" sz="700" b="0" baseline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 REPUBLIKE SLOVENIJE ZA KMETIJSKE TRGE IN RAZVOJ PODEŽELJA</a:t>
            </a:r>
          </a:p>
        </p:txBody>
      </p:sp>
      <p:pic>
        <p:nvPicPr>
          <p:cNvPr id="2057" name="Slika 10" descr="arsktrp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04" y="706438"/>
            <a:ext cx="41751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2" r:id="rId3"/>
    <p:sldLayoutId id="2147483673" r:id="rId4"/>
    <p:sldLayoutId id="2147483677" r:id="rId5"/>
    <p:sldLayoutId id="2147483678" r:id="rId6"/>
    <p:sldLayoutId id="2147483679" r:id="rId7"/>
    <p:sldLayoutId id="2147483674" r:id="rId8"/>
    <p:sldLayoutId id="2147483690" r:id="rId9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547813"/>
            <a:ext cx="72009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sl-SI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3240088"/>
            <a:ext cx="72009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550" y="6356350"/>
            <a:ext cx="1582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C73A1-ABF2-4D7E-B3C4-170AD1D2303D}" type="datetimeFigureOut">
              <a:rPr lang="en-US" smtClean="0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0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EA962C-8148-4148-A948-9D82CD6256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9" descr="grb moder za 10 pt.wm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/>
          <p:nvPr/>
        </p:nvSpPr>
        <p:spPr>
          <a:xfrm>
            <a:off x="962023" y="708025"/>
            <a:ext cx="180705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KMETIJSTVO,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GOZDARSTVO IN </a:t>
            </a:r>
            <a:r>
              <a:rPr lang="sl-SI" sz="700" b="1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PREHRANO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l-SI" sz="700" b="1" dirty="0" smtClean="0">
              <a:solidFill>
                <a:schemeClr val="tx2"/>
              </a:solidFill>
              <a:latin typeface="Republika" pitchFamily="2" charset="-18"/>
              <a:cs typeface="Republika"/>
            </a:endParaRP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AGENCIJA</a:t>
            </a:r>
            <a:r>
              <a:rPr lang="sl-SI" sz="700" b="0" baseline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 REPUBLIKE SLOVENIJE ZA KMETIJSKE TRGE IN RAZVOJ PODEŽELJA</a:t>
            </a:r>
          </a:p>
        </p:txBody>
      </p:sp>
      <p:pic>
        <p:nvPicPr>
          <p:cNvPr id="2057" name="Slika 10" descr="arsktrp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04" y="706438"/>
            <a:ext cx="41751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/>
          <p:nvPr userDrawn="1"/>
        </p:nvSpPr>
        <p:spPr>
          <a:xfrm>
            <a:off x="962023" y="708025"/>
            <a:ext cx="180705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KMETIJSTVO,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GOZDARSTVO IN </a:t>
            </a:r>
            <a:r>
              <a:rPr lang="sl-SI" sz="700" b="1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PREHRANO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l-SI" sz="700" b="1" dirty="0" smtClean="0">
              <a:solidFill>
                <a:schemeClr val="tx2"/>
              </a:solidFill>
              <a:latin typeface="Republika" pitchFamily="2" charset="-18"/>
              <a:cs typeface="Republika"/>
            </a:endParaRP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AGENCIJA</a:t>
            </a:r>
            <a:r>
              <a:rPr lang="sl-SI" sz="700" b="0" baseline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 REPUBLIKE SLOVENIJE ZA KMETIJSKE TRGE IN RAZVOJ PODEŽELJA</a:t>
            </a:r>
          </a:p>
        </p:txBody>
      </p:sp>
      <p:pic>
        <p:nvPicPr>
          <p:cNvPr id="11" name="Slika 10" descr="arsktrp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04" y="706438"/>
            <a:ext cx="41751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5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 bwMode="auto">
          <a:xfrm>
            <a:off x="971550" y="1547813"/>
            <a:ext cx="7200900" cy="1490662"/>
          </a:xfrm>
          <a:noFill/>
          <a:extLst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sl-SI" dirty="0" smtClean="0">
                <a:latin typeface="Arial" charset="0"/>
                <a:cs typeface="Arial" charset="0"/>
              </a:rPr>
              <a:t> 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685800" y="604838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>
                <a:latin typeface="Republika" pitchFamily="2" charset="-18"/>
                <a:ea typeface="Republika" pitchFamily="2" charset="-18"/>
                <a:cs typeface="Republika" pitchFamily="2" charset="-18"/>
              </a:rPr>
              <a:t></a:t>
            </a:r>
          </a:p>
        </p:txBody>
      </p:sp>
      <p:sp>
        <p:nvSpPr>
          <p:cNvPr id="8196" name="TextBox 7"/>
          <p:cNvSpPr txBox="1">
            <a:spLocks noChangeArrowheads="1"/>
          </p:cNvSpPr>
          <p:nvPr/>
        </p:nvSpPr>
        <p:spPr bwMode="auto">
          <a:xfrm>
            <a:off x="1331913" y="1281113"/>
            <a:ext cx="191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/>
              <a:t></a:t>
            </a:r>
          </a:p>
        </p:txBody>
      </p:sp>
      <p:sp>
        <p:nvSpPr>
          <p:cNvPr id="8197" name="PoljeZBesedilom 4"/>
          <p:cNvSpPr txBox="1">
            <a:spLocks noChangeArrowheads="1"/>
          </p:cNvSpPr>
          <p:nvPr/>
        </p:nvSpPr>
        <p:spPr bwMode="auto">
          <a:xfrm>
            <a:off x="685799" y="2518819"/>
            <a:ext cx="7949243" cy="1323439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>
                <a:ln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l-SI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epublika" panose="02000506040000020004" pitchFamily="2" charset="-18"/>
              </a:rPr>
              <a:t>KONTROLE EKOLOŠKO KMETOVANJE</a:t>
            </a:r>
            <a:endParaRPr lang="sl-SI" dirty="0">
              <a:solidFill>
                <a:schemeClr val="accent3">
                  <a:lumMod val="60000"/>
                  <a:lumOff val="40000"/>
                </a:schemeClr>
              </a:solidFill>
              <a:latin typeface="Republika" panose="02000506040000020004" pitchFamily="2" charset="-18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6773007" y="5703858"/>
            <a:ext cx="2072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</a:pPr>
            <a:endParaRPr lang="sl-SI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404948" y="606025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b="1" dirty="0">
                <a:solidFill>
                  <a:schemeClr val="tx2"/>
                </a:solidFill>
                <a:latin typeface="Republika" pitchFamily="2" charset="-18"/>
                <a:cs typeface="Times New Roman" pitchFamily="18" charset="0"/>
              </a:rPr>
              <a:t>Agencija RS za kmetijske trge in razvoj podeželja</a:t>
            </a:r>
          </a:p>
        </p:txBody>
      </p:sp>
      <p:sp>
        <p:nvSpPr>
          <p:cNvPr id="9" name="Pravokotnik 8"/>
          <p:cNvSpPr/>
          <p:nvPr/>
        </p:nvSpPr>
        <p:spPr>
          <a:xfrm>
            <a:off x="6962503" y="5063055"/>
            <a:ext cx="20639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sl-SI" b="1" dirty="0" smtClean="0">
                <a:solidFill>
                  <a:schemeClr val="tx2"/>
                </a:solidFill>
                <a:latin typeface="Republika" pitchFamily="2" charset="-18"/>
              </a:rPr>
              <a:t>Služba za kontrolo</a:t>
            </a:r>
            <a:endParaRPr lang="sl-SI" b="1" dirty="0">
              <a:solidFill>
                <a:schemeClr val="tx2"/>
              </a:solidFill>
              <a:latin typeface="Republika" pitchFamily="2" charset="-18"/>
            </a:endParaRPr>
          </a:p>
          <a:p>
            <a:pPr eaLnBrk="1" hangingPunct="1"/>
            <a:endParaRPr lang="sl-SI" b="1" dirty="0" smtClean="0">
              <a:solidFill>
                <a:schemeClr val="tx2"/>
              </a:solidFill>
              <a:latin typeface="Republika" pitchFamily="2" charset="-18"/>
            </a:endParaRPr>
          </a:p>
          <a:p>
            <a:pPr eaLnBrk="1" hangingPunct="1"/>
            <a:r>
              <a:rPr lang="sl-SI" b="1" dirty="0" smtClean="0">
                <a:solidFill>
                  <a:schemeClr val="tx2"/>
                </a:solidFill>
                <a:latin typeface="Republika" pitchFamily="2" charset="-18"/>
              </a:rPr>
              <a:t>januar 2019</a:t>
            </a:r>
            <a:endParaRPr lang="sl-SI" b="1" dirty="0">
              <a:solidFill>
                <a:schemeClr val="tx2"/>
              </a:solidFill>
              <a:latin typeface="Republika" pitchFamily="2" charset="-1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sz="quarter" idx="13"/>
          </p:nvPr>
        </p:nvSpPr>
        <p:spPr>
          <a:xfrm>
            <a:off x="971426" y="2616523"/>
            <a:ext cx="6905749" cy="46166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sl-SI" sz="3000" b="1" dirty="0">
                <a:ln>
                  <a:solidFill>
                    <a:schemeClr val="tx2"/>
                  </a:solidFill>
                </a:ln>
                <a:solidFill>
                  <a:srgbClr val="92D050"/>
                </a:solidFill>
                <a:latin typeface="Republika" pitchFamily="2" charset="-18"/>
                <a:ea typeface="+mj-ea"/>
                <a:cs typeface="+mj-cs"/>
              </a:rPr>
              <a:t>HVALA</a:t>
            </a:r>
            <a:r>
              <a:rPr lang="sl-SI" sz="3000" b="1" dirty="0">
                <a:ln>
                  <a:solidFill>
                    <a:schemeClr val="tx2"/>
                  </a:solidFill>
                </a:ln>
                <a:solidFill>
                  <a:schemeClr val="accent1"/>
                </a:solidFill>
                <a:latin typeface="Republika" pitchFamily="2" charset="-18"/>
                <a:ea typeface="+mj-ea"/>
                <a:cs typeface="+mj-cs"/>
              </a:rPr>
              <a:t>  </a:t>
            </a:r>
            <a:r>
              <a:rPr lang="sl-SI" sz="3000" b="1" dirty="0">
                <a:ln>
                  <a:solidFill>
                    <a:schemeClr val="tx2"/>
                  </a:solidFill>
                </a:ln>
                <a:solidFill>
                  <a:srgbClr val="92D050"/>
                </a:solidFill>
                <a:latin typeface="Republika" pitchFamily="2" charset="-18"/>
                <a:ea typeface="+mj-ea"/>
                <a:cs typeface="+mj-cs"/>
              </a:rPr>
              <a:t>ZA  POZORNOST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37" y="3561989"/>
            <a:ext cx="3006725" cy="1258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87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Ograda vsebine 4"/>
          <p:cNvSpPr>
            <a:spLocks noGrp="1"/>
          </p:cNvSpPr>
          <p:nvPr>
            <p:ph idx="1"/>
          </p:nvPr>
        </p:nvSpPr>
        <p:spPr>
          <a:xfrm>
            <a:off x="313765" y="1744793"/>
            <a:ext cx="8722659" cy="2628000"/>
          </a:xfrm>
          <a:ln>
            <a:prstDash val="solid"/>
          </a:ln>
        </p:spPr>
        <p:txBody>
          <a:bodyPr/>
          <a:lstStyle/>
          <a:p>
            <a:pPr algn="just"/>
            <a:r>
              <a:rPr lang="sl-SI" alt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PREGLED VSEH POVRŠIN KMG (merjenje z GPS, določanje kmetijske rastline in rabe, ugotavljanje odstopanj in neupravičenih dejavnikov na površini, pozorni smo na kršitve navzkrižne skladnosti);</a:t>
            </a:r>
          </a:p>
          <a:p>
            <a:pPr algn="just"/>
            <a:r>
              <a:rPr lang="sl-SI" alt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Pregled in popis živali;</a:t>
            </a:r>
          </a:p>
          <a:p>
            <a:pPr algn="just"/>
            <a:r>
              <a:rPr lang="sl-SI" alt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Omarica FFS, naprava za nanos FFS;</a:t>
            </a:r>
          </a:p>
          <a:p>
            <a:pPr algn="just"/>
            <a:r>
              <a:rPr lang="sl-SI" alt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Dokumentacija: EVIDENCE, RAČUNI, DEKLARACIJE, CERTIFIKATI, DOVOLJENJA KONTROLNIH ORGANIZACIJ;</a:t>
            </a:r>
          </a:p>
          <a:p>
            <a:pPr algn="just"/>
            <a:r>
              <a:rPr 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OSNOVNE ZAHTEVE (evidence o uporabi gnojil, FFS: za vse površine na KMG).</a:t>
            </a:r>
          </a:p>
          <a:p>
            <a:pPr algn="just"/>
            <a:endParaRPr lang="sl-SI" altLang="sl-SI" sz="1200" dirty="0" smtClean="0">
              <a:latin typeface="Republika" panose="02000506040000020004" pitchFamily="2" charset="-18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63738" y="355506"/>
            <a:ext cx="3942426" cy="553998"/>
          </a:xfrm>
        </p:spPr>
        <p:txBody>
          <a:bodyPr/>
          <a:lstStyle/>
          <a:p>
            <a:pPr>
              <a:defRPr/>
            </a:pPr>
            <a:r>
              <a:rPr lang="sl-SI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KONTROLA EKOLOŠKEGA KMETOVANJA</a:t>
            </a:r>
            <a:br>
              <a:rPr lang="sl-SI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r>
              <a:rPr lang="sl-SI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 NA KRAJU SAMEM ZAJEMA</a:t>
            </a:r>
            <a:endParaRPr lang="sl-SI" sz="1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epublika" panose="02000506040000020004" pitchFamily="2" charset="-18"/>
            </a:endParaRPr>
          </a:p>
        </p:txBody>
      </p:sp>
      <p:pic>
        <p:nvPicPr>
          <p:cNvPr id="153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8600"/>
            <a:ext cx="914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3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233082" y="1760822"/>
            <a:ext cx="8686800" cy="4962707"/>
          </a:xfrm>
          <a:noFill/>
          <a:ln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buNone/>
            </a:pPr>
            <a:r>
              <a:rPr lang="sl-SI" altLang="sl-SI" sz="1400" b="1" dirty="0">
                <a:solidFill>
                  <a:schemeClr val="tx2"/>
                </a:solidFill>
                <a:latin typeface="Republika" panose="02000506040000020004" pitchFamily="2" charset="-18"/>
              </a:rPr>
              <a:t>DODATNE ZAHTEVE EK</a:t>
            </a:r>
          </a:p>
          <a:p>
            <a:pPr algn="just">
              <a:buFont typeface="+mj-lt"/>
              <a:buAutoNum type="arabicPeriod"/>
            </a:pPr>
            <a:endParaRPr lang="sl-SI" altLang="sl-SI" sz="1400" dirty="0">
              <a:solidFill>
                <a:schemeClr val="tx2"/>
              </a:solidFill>
              <a:latin typeface="Republika" panose="02000506040000020004" pitchFamily="2" charset="-18"/>
            </a:endParaRPr>
          </a:p>
          <a:p>
            <a:pPr algn="just">
              <a:buFont typeface="+mj-lt"/>
              <a:buAutoNum type="arabicPeriod"/>
            </a:pPr>
            <a:r>
              <a:rPr lang="sl-SI" altLang="sl-SI" sz="1400" dirty="0">
                <a:solidFill>
                  <a:schemeClr val="tx2"/>
                </a:solidFill>
                <a:latin typeface="Republika" panose="02000506040000020004" pitchFamily="2" charset="-18"/>
              </a:rPr>
              <a:t>NA KMETIJSKEM GOSPODARSTVU SE UPORABLJA LE GNOJILA, KI SO DOVOLJENA ZA UPORABO PRI EKOLOŠKEM KMETOVANJU IN SO V SKLADU S PRILOGO I UREDBE 889/2009/ES.</a:t>
            </a:r>
          </a:p>
          <a:p>
            <a:pPr algn="just">
              <a:buFont typeface="+mj-lt"/>
              <a:buAutoNum type="arabicPeriod"/>
            </a:pPr>
            <a:endParaRPr lang="sl-SI" altLang="sl-SI" sz="1400" dirty="0">
              <a:solidFill>
                <a:schemeClr val="tx2"/>
              </a:solidFill>
              <a:latin typeface="Republika" panose="02000506040000020004" pitchFamily="2" charset="-18"/>
            </a:endParaRPr>
          </a:p>
          <a:p>
            <a:pPr algn="just">
              <a:buFont typeface="+mj-lt"/>
              <a:buAutoNum type="arabicPeriod"/>
            </a:pPr>
            <a:r>
              <a:rPr lang="sl-SI" alt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NA </a:t>
            </a:r>
            <a:r>
              <a:rPr lang="sl-SI" altLang="sl-SI" sz="1400" dirty="0">
                <a:solidFill>
                  <a:schemeClr val="tx2"/>
                </a:solidFill>
                <a:latin typeface="Republika" panose="02000506040000020004" pitchFamily="2" charset="-18"/>
              </a:rPr>
              <a:t>KMETIJSKEM GOSPODARSTVU SE UPORABLJA LE FITOFARMACEVTSKA SREDSTVA, KI SO DOVOLJENA ZA UPORABO PRI EKOLOŠKEM KMETOVANJU IN SO V SKLADU S PRILOGO II UREDBE 889/2009/ES.</a:t>
            </a:r>
          </a:p>
          <a:p>
            <a:pPr algn="just">
              <a:buFont typeface="+mj-lt"/>
              <a:buAutoNum type="arabicPeriod"/>
            </a:pPr>
            <a:endParaRPr lang="sl-SI" altLang="sl-SI" sz="1400" dirty="0">
              <a:solidFill>
                <a:schemeClr val="tx2"/>
              </a:solidFill>
              <a:latin typeface="Republika" panose="02000506040000020004" pitchFamily="2" charset="-18"/>
            </a:endParaRPr>
          </a:p>
          <a:p>
            <a:pPr algn="just">
              <a:buFont typeface="+mj-lt"/>
              <a:buAutoNum type="arabicPeriod"/>
            </a:pPr>
            <a:r>
              <a:rPr lang="sl-SI" alt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NA </a:t>
            </a:r>
            <a:r>
              <a:rPr lang="sl-SI" altLang="sl-SI" sz="1400" dirty="0">
                <a:solidFill>
                  <a:schemeClr val="tx2"/>
                </a:solidFill>
                <a:latin typeface="Republika" panose="02000506040000020004" pitchFamily="2" charset="-18"/>
              </a:rPr>
              <a:t>KMETIJSKEM GOSPODARSTVU SE UPORABLJA LE EKOLOŠKA KRMA OZ. KRMA IZ PREUSMERITVE TER NEEKOLOŠKA POSAMIČNA KRMILA IN KRMNI DODATKI V SKLADU S PRILOGO V IN PRILOGO VI UREDBE 889/2009/ES. V PRIMERU KUPLJENE KRME, LE TA NE VSEBUJE GSO ALI PROIZVODE IZ GSO.</a:t>
            </a:r>
          </a:p>
          <a:p>
            <a:pPr algn="just">
              <a:buFont typeface="+mj-lt"/>
              <a:buAutoNum type="arabicPeriod"/>
            </a:pPr>
            <a:endParaRPr lang="sl-SI" altLang="sl-SI" sz="1400" dirty="0">
              <a:solidFill>
                <a:schemeClr val="tx2"/>
              </a:solidFill>
              <a:latin typeface="Republika" panose="02000506040000020004" pitchFamily="2" charset="-18"/>
            </a:endParaRPr>
          </a:p>
          <a:p>
            <a:pPr algn="just">
              <a:buFont typeface="+mj-lt"/>
              <a:buAutoNum type="arabicPeriod"/>
            </a:pPr>
            <a:r>
              <a:rPr lang="sl-SI" alt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NA </a:t>
            </a:r>
            <a:r>
              <a:rPr lang="sl-SI" altLang="sl-SI" sz="1400" dirty="0">
                <a:solidFill>
                  <a:schemeClr val="tx2"/>
                </a:solidFill>
                <a:latin typeface="Republika" panose="02000506040000020004" pitchFamily="2" charset="-18"/>
              </a:rPr>
              <a:t>KMETIJSKEM GOSPODARSTVU SE UPORABLJA LE SEME  ALI VEGETATIVNI RAZMNOŽEVALNI MATERIAL EKOLOŠKEGA IZVORA OZ. KONVENCIONALNO NERAZKUŽENO SEME, PO PREDHODNO ODOBRENI PROŠNJI S STRANI ORGANIZACIJE ZA KONTROLO IN CERTIFICIRANJE.</a:t>
            </a:r>
          </a:p>
          <a:p>
            <a:pPr algn="just">
              <a:buFont typeface="+mj-lt"/>
              <a:buAutoNum type="arabicPeriod"/>
            </a:pPr>
            <a:endParaRPr lang="sl-SI" altLang="sl-SI" sz="1400" dirty="0">
              <a:solidFill>
                <a:schemeClr val="tx2"/>
              </a:solidFill>
              <a:latin typeface="Republika" panose="02000506040000020004" pitchFamily="2" charset="-18"/>
            </a:endParaRPr>
          </a:p>
          <a:p>
            <a:pPr algn="just">
              <a:buFont typeface="+mj-lt"/>
              <a:buAutoNum type="arabicPeriod"/>
            </a:pPr>
            <a:r>
              <a:rPr lang="sl-SI" alt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NA </a:t>
            </a:r>
            <a:r>
              <a:rPr lang="sl-SI" altLang="sl-SI" sz="1400" dirty="0">
                <a:solidFill>
                  <a:schemeClr val="tx2"/>
                </a:solidFill>
                <a:latin typeface="Republika" panose="02000506040000020004" pitchFamily="2" charset="-18"/>
              </a:rPr>
              <a:t>KMETIJSKEM GOSPODARSTVU, KATERI UVELJAVLJAJO ZAHTEVKE ZA EKOLOŠKO ČEBELARJENJE, IMAJO VSE ČEBELNJAKE NASTANJENE IZVEN OBMOČIJ NEPRIMERNIH ZA EKOLOŠKO ČEBELARJENJE DOLOČENIH V PRILOGI 2 PRAVILNIKA O EKOLOŠKI PRIDELAVI IN PREDELAVI KMETIJSKIH PRIDELKOV (Uradni  list RS, 8/14).</a:t>
            </a:r>
          </a:p>
          <a:p>
            <a:pPr algn="just">
              <a:buFont typeface="+mj-lt"/>
              <a:buAutoNum type="arabicPeriod"/>
            </a:pPr>
            <a:endParaRPr lang="sl-SI" sz="1400" dirty="0">
              <a:solidFill>
                <a:schemeClr val="tx2"/>
              </a:solidFill>
              <a:latin typeface="Republika" panose="02000506040000020004" pitchFamily="2" charset="-18"/>
            </a:endParaRPr>
          </a:p>
          <a:p>
            <a:pPr algn="just">
              <a:buFont typeface="+mj-lt"/>
              <a:buAutoNum type="arabicPeriod"/>
            </a:pPr>
            <a:endParaRPr lang="sl-SI" sz="1400" dirty="0">
              <a:solidFill>
                <a:schemeClr val="tx2"/>
              </a:solidFill>
              <a:latin typeface="Republika" panose="02000506040000020004" pitchFamily="2" charset="-18"/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795432" y="579624"/>
            <a:ext cx="3942426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sl-SI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KONTROLA EKOLOŠKEGA </a:t>
            </a:r>
            <a:r>
              <a:rPr lang="sl-SI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KMETOVANJA</a:t>
            </a:r>
            <a:br>
              <a:rPr lang="sl-SI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r>
              <a:rPr lang="sl-SI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 </a:t>
            </a:r>
            <a:r>
              <a:rPr lang="sl-SI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NA KRAJU SAMEM ZAJEMA</a:t>
            </a:r>
          </a:p>
        </p:txBody>
      </p:sp>
    </p:spTree>
    <p:extLst>
      <p:ext uri="{BB962C8B-B14F-4D97-AF65-F5344CB8AC3E}">
        <p14:creationId xmlns:p14="http://schemas.microsoft.com/office/powerpoint/2010/main" val="417224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grada vsebine 7"/>
          <p:cNvSpPr>
            <a:spLocks noGrp="1"/>
          </p:cNvSpPr>
          <p:nvPr>
            <p:ph idx="1"/>
          </p:nvPr>
        </p:nvSpPr>
        <p:spPr>
          <a:xfrm>
            <a:off x="743149" y="2156859"/>
            <a:ext cx="8229600" cy="3711097"/>
          </a:xfrm>
        </p:spPr>
        <p:txBody>
          <a:bodyPr/>
          <a:lstStyle/>
          <a:p>
            <a:r>
              <a:rPr 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Neupravičena raba </a:t>
            </a:r>
          </a:p>
          <a:p>
            <a:r>
              <a:rPr 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Ugotovljena nekmetijska raba </a:t>
            </a:r>
          </a:p>
          <a:p>
            <a:r>
              <a:rPr 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Deli zemljišča niso v uporabi KMG-nepravilni vrisi </a:t>
            </a:r>
          </a:p>
          <a:p>
            <a:r>
              <a:rPr 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Druga upravičena raba </a:t>
            </a:r>
          </a:p>
          <a:p>
            <a:r>
              <a:rPr lang="sl-SI" sz="1400" dirty="0">
                <a:solidFill>
                  <a:schemeClr val="tx2"/>
                </a:solidFill>
                <a:latin typeface="Republika" panose="02000506040000020004" pitchFamily="2" charset="-18"/>
              </a:rPr>
              <a:t>Neustrezna raba oziroma KMRS glede na zahtevek.</a:t>
            </a:r>
          </a:p>
          <a:p>
            <a:endParaRPr lang="sl-SI" sz="1400" dirty="0" smtClean="0">
              <a:solidFill>
                <a:schemeClr val="tx2"/>
              </a:solidFill>
              <a:latin typeface="Republika" panose="02000506040000020004" pitchFamily="2" charset="-18"/>
            </a:endParaRPr>
          </a:p>
          <a:p>
            <a:endParaRPr lang="sl-SI" sz="1400" dirty="0">
              <a:solidFill>
                <a:schemeClr val="tx2"/>
              </a:solidFill>
              <a:latin typeface="Republika" panose="02000506040000020004" pitchFamily="2" charset="-18"/>
            </a:endParaRPr>
          </a:p>
          <a:p>
            <a:r>
              <a:rPr 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Na KMG ne vodijo evidence za gnojenje.</a:t>
            </a:r>
          </a:p>
          <a:p>
            <a:r>
              <a:rPr 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Na KMG ne vodijo evidenc in ne hranijo računov za FFS ali pa posameznih računov ni.</a:t>
            </a:r>
          </a:p>
          <a:p>
            <a:r>
              <a:rPr lang="sl-SI" sz="1400" dirty="0" smtClean="0">
                <a:solidFill>
                  <a:schemeClr val="tx2"/>
                </a:solidFill>
                <a:latin typeface="Republika" panose="02000506040000020004" pitchFamily="2" charset="-18"/>
              </a:rPr>
              <a:t>Varstvo rastlin se izvaja na KMG brez veljavnega potrdila o pridobitvi znanja iz fitomedicine.</a:t>
            </a:r>
          </a:p>
          <a:p>
            <a:pPr marL="109537" indent="0">
              <a:buNone/>
            </a:pPr>
            <a:endParaRPr lang="sl-SI" sz="1200" dirty="0" smtClean="0">
              <a:solidFill>
                <a:schemeClr val="tx2"/>
              </a:solidFill>
              <a:latin typeface="Republika" pitchFamily="2" charset="-18"/>
              <a:ea typeface="Calibri" pitchFamily="34" charset="0"/>
            </a:endParaRPr>
          </a:p>
          <a:p>
            <a:endParaRPr lang="sl-SI" sz="1200" dirty="0" smtClean="0">
              <a:solidFill>
                <a:schemeClr val="tx2"/>
              </a:solidFill>
              <a:latin typeface="Republika" pitchFamily="2" charset="-18"/>
              <a:ea typeface="Calibri" pitchFamily="34" charset="0"/>
            </a:endParaRPr>
          </a:p>
          <a:p>
            <a:endParaRPr lang="sl-SI" sz="1200" dirty="0" smtClean="0">
              <a:solidFill>
                <a:schemeClr val="tx2"/>
              </a:solidFill>
              <a:latin typeface="Republika" pitchFamily="2" charset="-18"/>
              <a:ea typeface="Calibri" pitchFamily="34" charset="0"/>
            </a:endParaRPr>
          </a:p>
          <a:p>
            <a:endParaRPr lang="sl-SI" sz="1200" dirty="0" smtClean="0">
              <a:solidFill>
                <a:schemeClr val="tx2"/>
              </a:solidFill>
              <a:latin typeface="Republika" panose="02000506040000020004" pitchFamily="2" charset="-18"/>
            </a:endParaRPr>
          </a:p>
          <a:p>
            <a:endParaRPr lang="sl-SI" sz="1200" dirty="0" smtClean="0">
              <a:solidFill>
                <a:schemeClr val="tx2"/>
              </a:solidFill>
              <a:latin typeface="Republika" panose="02000506040000020004" pitchFamily="2" charset="-18"/>
            </a:endParaRPr>
          </a:p>
          <a:p>
            <a:endParaRPr lang="sl-SI" sz="1200" dirty="0" smtClean="0">
              <a:solidFill>
                <a:schemeClr val="tx2"/>
              </a:solidFill>
              <a:latin typeface="Republika" panose="02000506040000020004" pitchFamily="2" charset="-18"/>
            </a:endParaRPr>
          </a:p>
          <a:p>
            <a:pPr>
              <a:buFont typeface="Wingdings 3" pitchFamily="18" charset="2"/>
              <a:buNone/>
            </a:pPr>
            <a:endParaRPr lang="sl-SI" sz="1200" dirty="0" smtClean="0">
              <a:solidFill>
                <a:schemeClr val="tx2"/>
              </a:solidFill>
              <a:latin typeface="Republika" panose="02000506040000020004" pitchFamily="2" charset="-18"/>
            </a:endParaRPr>
          </a:p>
          <a:p>
            <a:pPr>
              <a:buNone/>
            </a:pPr>
            <a:endParaRPr lang="sl-SI" sz="1200" dirty="0" smtClean="0">
              <a:solidFill>
                <a:schemeClr val="tx2"/>
              </a:solidFill>
              <a:latin typeface="Republika" panose="02000506040000020004" pitchFamily="2" charset="-18"/>
            </a:endParaRPr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3952878" y="556941"/>
            <a:ext cx="44282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sl-SI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UGOTOVLJENE NAPAKE PRI KONTROLAH </a:t>
            </a:r>
            <a:r>
              <a:rPr lang="sl-SI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EK</a:t>
            </a:r>
            <a:br>
              <a:rPr lang="sl-SI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r>
              <a:rPr lang="sl-SI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 </a:t>
            </a:r>
            <a:r>
              <a:rPr lang="sl-SI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NA KRAJU SAMEM</a:t>
            </a:r>
          </a:p>
        </p:txBody>
      </p:sp>
      <p:cxnSp>
        <p:nvCxnSpPr>
          <p:cNvPr id="10" name="Raven konektor 9"/>
          <p:cNvCxnSpPr/>
          <p:nvPr/>
        </p:nvCxnSpPr>
        <p:spPr>
          <a:xfrm flipV="1">
            <a:off x="911225" y="3693264"/>
            <a:ext cx="5702300" cy="17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esni zaviti oklepaj 10"/>
          <p:cNvSpPr/>
          <p:nvPr/>
        </p:nvSpPr>
        <p:spPr>
          <a:xfrm>
            <a:off x="5567269" y="2059437"/>
            <a:ext cx="465138" cy="14706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12" name="PoljeZBesedilom 11"/>
          <p:cNvSpPr txBox="1"/>
          <p:nvPr/>
        </p:nvSpPr>
        <p:spPr>
          <a:xfrm>
            <a:off x="6238875" y="2525696"/>
            <a:ext cx="290512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sz="1400" dirty="0">
                <a:solidFill>
                  <a:schemeClr val="tx2"/>
                </a:solidFill>
                <a:latin typeface="Republika" panose="02000506040000020004" pitchFamily="2" charset="-18"/>
                <a:cs typeface="+mn-cs"/>
              </a:rPr>
              <a:t>neskladja na površinah</a:t>
            </a:r>
          </a:p>
          <a:p>
            <a:pPr>
              <a:defRPr/>
            </a:pPr>
            <a:endParaRPr lang="sl-SI" dirty="0">
              <a:solidFill>
                <a:schemeClr val="tx2"/>
              </a:solidFill>
              <a:latin typeface="Republika" panose="02000506040000020004" pitchFamily="2" charset="-18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285875" y="3376004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 3" pitchFamily="18" charset="2"/>
              <a:buNone/>
            </a:pPr>
            <a:endParaRPr lang="sl-SI" dirty="0" smtClean="0">
              <a:solidFill>
                <a:srgbClr val="000000"/>
              </a:solidFill>
              <a:latin typeface="Republika" pitchFamily="2" charset="-18"/>
              <a:ea typeface="Calibri" pitchFamily="34" charset="0"/>
            </a:endParaRPr>
          </a:p>
          <a:p>
            <a:pPr algn="just">
              <a:buFont typeface="Wingdings 3" pitchFamily="18" charset="2"/>
              <a:buNone/>
            </a:pPr>
            <a:endParaRPr lang="sl-SI" dirty="0" smtClean="0">
              <a:solidFill>
                <a:srgbClr val="000000"/>
              </a:solidFill>
              <a:latin typeface="Republika" pitchFamily="2" charset="-18"/>
              <a:ea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0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21" y="670143"/>
            <a:ext cx="4500126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jeZBesedilom 4"/>
          <p:cNvSpPr txBox="1"/>
          <p:nvPr/>
        </p:nvSpPr>
        <p:spPr>
          <a:xfrm>
            <a:off x="1347019" y="241166"/>
            <a:ext cx="7910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  <a:ea typeface="+mj-ea"/>
                <a:cs typeface="+mj-cs"/>
              </a:rPr>
              <a:t>Fotografije</a:t>
            </a: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 </a:t>
            </a:r>
            <a:r>
              <a:rPr lang="sl-SI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  <a:ea typeface="+mj-ea"/>
                <a:cs typeface="+mj-cs"/>
              </a:rPr>
              <a:t>površin s sumom, da se ne izvaja minimalna aktivnost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735606"/>
            <a:ext cx="4550380" cy="312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3205" y="670143"/>
            <a:ext cx="469079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3205" y="3735606"/>
            <a:ext cx="4690795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69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1629"/>
            <a:ext cx="4497469" cy="299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0906" y="806895"/>
            <a:ext cx="4703094" cy="297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4" cstate="print"/>
          <a:srcRect b="6194"/>
          <a:stretch>
            <a:fillRect/>
          </a:stretch>
        </p:blipFill>
        <p:spPr bwMode="auto">
          <a:xfrm>
            <a:off x="4440906" y="3797190"/>
            <a:ext cx="4703094" cy="307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jeZBesedilom 5"/>
          <p:cNvSpPr txBox="1"/>
          <p:nvPr/>
        </p:nvSpPr>
        <p:spPr>
          <a:xfrm>
            <a:off x="408037" y="244275"/>
            <a:ext cx="8499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Ugotovljeno </a:t>
            </a:r>
            <a:r>
              <a:rPr lang="sl-SI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Republika" panose="02000506040000020004" pitchFamily="2" charset="-18"/>
                <a:ea typeface="+mj-ea"/>
                <a:cs typeface="+mj-cs"/>
              </a:rPr>
              <a:t>neobdelano</a:t>
            </a:r>
            <a:r>
              <a:rPr lang="sl-SI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kmetijsko zemljišče, tujerodne invazivne rastline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80" y="3628436"/>
            <a:ext cx="4440907" cy="307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819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58" y="707581"/>
            <a:ext cx="4672494" cy="313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828730"/>
            <a:ext cx="4698576" cy="302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kotnik 5"/>
          <p:cNvSpPr/>
          <p:nvPr/>
        </p:nvSpPr>
        <p:spPr>
          <a:xfrm>
            <a:off x="939377" y="194467"/>
            <a:ext cx="75184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l-SI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Republika" panose="02000506040000020004" pitchFamily="2" charset="-18"/>
              </a:rPr>
              <a:t>Ugotovljeno neupravičena raba ali neupravičena kmetijska raba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5437" y="3825339"/>
            <a:ext cx="4614903" cy="303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5438" y="722498"/>
            <a:ext cx="4628561" cy="324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836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888" cy="457200"/>
          </a:xfrm>
        </p:spPr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20483" name="Ograda besedila 2"/>
          <p:cNvSpPr>
            <a:spLocks noGrp="1"/>
          </p:cNvSpPr>
          <p:nvPr>
            <p:ph type="body" idx="2"/>
          </p:nvPr>
        </p:nvSpPr>
        <p:spPr>
          <a:xfrm>
            <a:off x="4419600" y="5354638"/>
            <a:ext cx="3975100" cy="914400"/>
          </a:xfrm>
        </p:spPr>
        <p:txBody>
          <a:bodyPr/>
          <a:lstStyle/>
          <a:p>
            <a:endParaRPr lang="sl-SI" smtClean="0"/>
          </a:p>
        </p:txBody>
      </p:sp>
      <p:pic>
        <p:nvPicPr>
          <p:cNvPr id="2048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243" b="7535"/>
          <a:stretch>
            <a:fillRect/>
          </a:stretch>
        </p:blipFill>
        <p:spPr>
          <a:xfrm>
            <a:off x="838200" y="1403607"/>
            <a:ext cx="7556500" cy="5011737"/>
          </a:xfrm>
          <a:noFill/>
        </p:spPr>
      </p:pic>
      <p:sp>
        <p:nvSpPr>
          <p:cNvPr id="20485" name="PoljeZBesedilom 7"/>
          <p:cNvSpPr txBox="1">
            <a:spLocks noChangeArrowheads="1"/>
          </p:cNvSpPr>
          <p:nvPr/>
        </p:nvSpPr>
        <p:spPr bwMode="auto">
          <a:xfrm>
            <a:off x="1111250" y="358775"/>
            <a:ext cx="6965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/>
          </a:p>
        </p:txBody>
      </p:sp>
      <p:sp>
        <p:nvSpPr>
          <p:cNvPr id="20486" name="PoljeZBesedilom 8"/>
          <p:cNvSpPr txBox="1">
            <a:spLocks noChangeArrowheads="1"/>
          </p:cNvSpPr>
          <p:nvPr/>
        </p:nvSpPr>
        <p:spPr bwMode="auto">
          <a:xfrm>
            <a:off x="255639" y="266998"/>
            <a:ext cx="8700102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l-SI"/>
            </a:defPPr>
            <a:lvl1pPr>
              <a:defRPr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algn="ctr"/>
            <a:r>
              <a:rPr lang="sl-SI" dirty="0">
                <a:latin typeface="Republika" panose="02000506040000020004" pitchFamily="2" charset="-18"/>
              </a:rPr>
              <a:t>DODATEN VIR pregleda: v letu izvajanja kontrol imamo na voljo 5-6 </a:t>
            </a:r>
            <a:r>
              <a:rPr lang="sl-SI" dirty="0" smtClean="0">
                <a:latin typeface="Republika" panose="02000506040000020004" pitchFamily="2" charset="-18"/>
              </a:rPr>
              <a:t>satelitskih </a:t>
            </a:r>
            <a:r>
              <a:rPr lang="sl-SI" dirty="0">
                <a:latin typeface="Republika" panose="02000506040000020004" pitchFamily="2" charset="-18"/>
              </a:rPr>
              <a:t>posnetkov območij tekočega leta, za vsako območje sta posneta dva v različnih mesecih.</a:t>
            </a:r>
          </a:p>
        </p:txBody>
      </p:sp>
    </p:spTree>
    <p:extLst>
      <p:ext uri="{BB962C8B-B14F-4D97-AF65-F5344CB8AC3E}">
        <p14:creationId xmlns:p14="http://schemas.microsoft.com/office/powerpoint/2010/main" val="4111026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ravokotnik 3"/>
          <p:cNvSpPr>
            <a:spLocks noChangeArrowheads="1"/>
          </p:cNvSpPr>
          <p:nvPr/>
        </p:nvSpPr>
        <p:spPr bwMode="auto">
          <a:xfrm>
            <a:off x="367553" y="1834589"/>
            <a:ext cx="78708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1600" b="1" dirty="0">
              <a:solidFill>
                <a:srgbClr val="000000"/>
              </a:solidFill>
              <a:latin typeface="Republika" pitchFamily="2" charset="-18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sz="1400" dirty="0" smtClean="0">
                <a:solidFill>
                  <a:srgbClr val="000000"/>
                </a:solidFill>
                <a:latin typeface="Republika" pitchFamily="2" charset="-18"/>
                <a:cs typeface="Calibri" pitchFamily="34" charset="0"/>
              </a:rPr>
              <a:t>Nosilci</a:t>
            </a:r>
            <a:r>
              <a:rPr lang="sl-SI" sz="1400" dirty="0">
                <a:solidFill>
                  <a:srgbClr val="000000"/>
                </a:solidFill>
                <a:latin typeface="Republika" pitchFamily="2" charset="-18"/>
                <a:cs typeface="Calibri" pitchFamily="34" charset="0"/>
              </a:rPr>
              <a:t>, ki so vključeni v EK morajo voditi evidence o uporabi gnojil in FFS na predpisanih obrazcih. </a:t>
            </a:r>
          </a:p>
          <a:p>
            <a:pPr algn="just"/>
            <a:endParaRPr lang="sl-SI" sz="1400" dirty="0">
              <a:solidFill>
                <a:srgbClr val="000000"/>
              </a:solidFill>
              <a:latin typeface="Republika" pitchFamily="2" charset="-18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sz="1400" dirty="0" smtClean="0">
                <a:solidFill>
                  <a:srgbClr val="000000"/>
                </a:solidFill>
                <a:latin typeface="Republika" pitchFamily="2" charset="-18"/>
                <a:cs typeface="Calibri" pitchFamily="34" charset="0"/>
              </a:rPr>
              <a:t>Dogodki </a:t>
            </a:r>
            <a:r>
              <a:rPr lang="sl-SI" sz="1400" dirty="0">
                <a:solidFill>
                  <a:srgbClr val="000000"/>
                </a:solidFill>
                <a:latin typeface="Republika" pitchFamily="2" charset="-18"/>
                <a:cs typeface="Calibri" pitchFamily="34" charset="0"/>
              </a:rPr>
              <a:t>oziroma opravila naj se v evidence vpisujejo sproti. </a:t>
            </a:r>
          </a:p>
          <a:p>
            <a:pPr algn="just"/>
            <a:endParaRPr lang="sl-SI" sz="1400" dirty="0">
              <a:solidFill>
                <a:srgbClr val="000000"/>
              </a:solidFill>
              <a:latin typeface="Republika" pitchFamily="2" charset="-18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rgbClr val="000000"/>
                </a:solidFill>
                <a:latin typeface="Republika" pitchFamily="2" charset="-18"/>
                <a:cs typeface="Calibri" pitchFamily="34" charset="0"/>
              </a:rPr>
              <a:t>Tudi feromonske vabe in lepljive plošče so uvrščene v seznam FFS, zato mora biti njihova uporaba evidentirana v evidencah FFS.  </a:t>
            </a:r>
          </a:p>
          <a:p>
            <a:pPr algn="just"/>
            <a:endParaRPr lang="sl-SI" sz="1400" dirty="0">
              <a:solidFill>
                <a:srgbClr val="000000"/>
              </a:solidFill>
              <a:latin typeface="Republika" pitchFamily="2" charset="-18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sz="1400" dirty="0" smtClean="0">
                <a:solidFill>
                  <a:srgbClr val="000000"/>
                </a:solidFill>
                <a:latin typeface="Republika" pitchFamily="2" charset="-18"/>
                <a:cs typeface="Calibri" pitchFamily="34" charset="0"/>
              </a:rPr>
              <a:t>KMG</a:t>
            </a:r>
            <a:r>
              <a:rPr lang="sl-SI" sz="1400" dirty="0">
                <a:solidFill>
                  <a:srgbClr val="000000"/>
                </a:solidFill>
                <a:latin typeface="Republika" pitchFamily="2" charset="-18"/>
                <a:cs typeface="Calibri" pitchFamily="34" charset="0"/>
              </a:rPr>
              <a:t>, ki je vključen v EK mora voditi evidence  o uporabi gnojil in evidenco u uporabi FFS za vse kmetijske površine KMG in ne le za tiste, ki imajo zahtevek EK (npr: v EK so vključene samo travniške površine, vendar pa je potrebno v evidence zavesti tudi gnojenje in tretiranja vinograda, njiv, ki niso v EK).</a:t>
            </a:r>
          </a:p>
          <a:p>
            <a:pPr algn="just">
              <a:buFont typeface="Arial" charset="0"/>
              <a:buChar char="•"/>
            </a:pPr>
            <a:endParaRPr lang="sl-SI" sz="1400" dirty="0">
              <a:solidFill>
                <a:srgbClr val="000000"/>
              </a:solidFill>
              <a:latin typeface="Republika" pitchFamily="2" charset="-18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sz="1400" dirty="0" smtClean="0">
                <a:solidFill>
                  <a:srgbClr val="000000"/>
                </a:solidFill>
                <a:latin typeface="Republika" pitchFamily="2" charset="-18"/>
                <a:cs typeface="Calibri" pitchFamily="34" charset="0"/>
              </a:rPr>
              <a:t>V </a:t>
            </a:r>
            <a:r>
              <a:rPr lang="sl-SI" sz="1400" dirty="0">
                <a:solidFill>
                  <a:srgbClr val="000000"/>
                </a:solidFill>
                <a:latin typeface="Republika" pitchFamily="2" charset="-18"/>
                <a:cs typeface="Calibri" pitchFamily="34" charset="0"/>
              </a:rPr>
              <a:t>skladu s Pravilnikom o integriranem varstvu rastlin pred škodljivimi organizmi je obvezen vpis </a:t>
            </a:r>
            <a:r>
              <a:rPr lang="sl-SI" sz="1400" b="1" dirty="0">
                <a:solidFill>
                  <a:srgbClr val="000000"/>
                </a:solidFill>
                <a:latin typeface="Republika" pitchFamily="2" charset="-18"/>
                <a:cs typeface="Calibri" pitchFamily="34" charset="0"/>
              </a:rPr>
              <a:t>v evidenco o uporabi FFS tudi zapis o izvedenih metodah varstva rastlin z nizkim </a:t>
            </a:r>
            <a:r>
              <a:rPr lang="sl-SI" sz="1400" b="1" dirty="0" smtClean="0">
                <a:solidFill>
                  <a:srgbClr val="000000"/>
                </a:solidFill>
                <a:latin typeface="Republika" pitchFamily="2" charset="-18"/>
                <a:cs typeface="Calibri" pitchFamily="34" charset="0"/>
              </a:rPr>
              <a:t>tveganjem.</a:t>
            </a:r>
          </a:p>
          <a:p>
            <a:pPr algn="just"/>
            <a:endParaRPr lang="sl-SI" sz="1400" b="1" dirty="0" smtClean="0">
              <a:solidFill>
                <a:srgbClr val="000000"/>
              </a:solidFill>
              <a:latin typeface="Republika" pitchFamily="2" charset="-18"/>
              <a:cs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sz="1400" b="1" dirty="0" smtClean="0">
                <a:solidFill>
                  <a:srgbClr val="000000"/>
                </a:solidFill>
                <a:latin typeface="Republika" pitchFamily="2" charset="-18"/>
                <a:cs typeface="Calibri" pitchFamily="34" charset="0"/>
              </a:rPr>
              <a:t>Nosilec mora na AKTRP sporočiti kakršnokoli spremembo rabe in/ali KMRS, ki ima vpliv na izplačilo.</a:t>
            </a:r>
            <a:endParaRPr lang="sl-SI" sz="1400" dirty="0">
              <a:solidFill>
                <a:srgbClr val="000000"/>
              </a:solidFill>
              <a:latin typeface="Republika" pitchFamily="2" charset="-18"/>
              <a:cs typeface="Calibri" pitchFamily="34" charset="0"/>
            </a:endParaRPr>
          </a:p>
          <a:p>
            <a:pPr lvl="1" algn="just"/>
            <a:endParaRPr lang="sl-SI" sz="1400" dirty="0">
              <a:solidFill>
                <a:srgbClr val="000000"/>
              </a:solidFill>
              <a:latin typeface="Republika" pitchFamily="2" charset="-18"/>
              <a:cs typeface="Calibri" pitchFamily="34" charset="0"/>
            </a:endParaRPr>
          </a:p>
          <a:p>
            <a:pPr lvl="1" algn="just"/>
            <a:endParaRPr lang="sl-SI" sz="1600" dirty="0">
              <a:solidFill>
                <a:srgbClr val="000000"/>
              </a:solidFill>
              <a:latin typeface="Republika" pitchFamily="2" charset="-18"/>
              <a:cs typeface="Calibri" pitchFamily="34" charset="0"/>
            </a:endParaRPr>
          </a:p>
          <a:p>
            <a:pPr lvl="1" algn="just"/>
            <a:endParaRPr lang="sl-SI" sz="1600" dirty="0">
              <a:solidFill>
                <a:srgbClr val="000000"/>
              </a:solidFill>
              <a:latin typeface="Republika" pitchFamily="2" charset="-18"/>
              <a:cs typeface="Calibri" pitchFamily="34" charset="0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3496983" y="418748"/>
            <a:ext cx="7569200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Republika" panose="02000506040000020004" pitchFamily="2" charset="-18"/>
                <a:ea typeface="+mj-ea"/>
                <a:cs typeface="+mj-cs"/>
              </a:rPr>
              <a:t>KONTROLAH EK NA KRAJU SAMEM/ opozorilo</a:t>
            </a:r>
          </a:p>
          <a:p>
            <a:pPr>
              <a:defRPr/>
            </a:pPr>
            <a:endParaRPr lang="sl-SI" sz="16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Republika" panose="02000506040000020004" pitchFamily="2" charset="-18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96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26_si10-cgp-mpe-PREDLOGA-2007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026_si10-cgp-mpe-PREDLOGA-2007</Template>
  <TotalTime>26167</TotalTime>
  <Words>569</Words>
  <Application>Microsoft Office PowerPoint</Application>
  <PresentationFormat>Diaprojekcija na zaslonu (4:3)</PresentationFormat>
  <Paragraphs>64</Paragraphs>
  <Slides>10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10</vt:i4>
      </vt:variant>
    </vt:vector>
  </HeadingPairs>
  <TitlesOfParts>
    <vt:vector size="18" baseType="lpstr">
      <vt:lpstr>Calibri</vt:lpstr>
      <vt:lpstr>Times New Roman</vt:lpstr>
      <vt:lpstr>Arial</vt:lpstr>
      <vt:lpstr>Wingdings 3</vt:lpstr>
      <vt:lpstr>Republika</vt:lpstr>
      <vt:lpstr>026_si10-cgp-mpe-PREDLOGA-2007</vt:lpstr>
      <vt:lpstr>Custom Design</vt:lpstr>
      <vt:lpstr>1_Custom Design</vt:lpstr>
      <vt:lpstr> </vt:lpstr>
      <vt:lpstr>KONTROLA EKOLOŠKEGA KMETOVANJA  NA KRAJU SAMEM ZAJEMA</vt:lpstr>
      <vt:lpstr>KONTROLA EKOLOŠKEGA KMETOVANJA  NA KRAJU SAMEM ZAJEMA</vt:lpstr>
      <vt:lpstr>UGOTOVLJENE NAPAKE PRI KONTROLAH EK  NA KRAJU SAMEM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MKGP</dc:creator>
  <cp:lastModifiedBy>Martina Bavec</cp:lastModifiedBy>
  <cp:revision>635</cp:revision>
  <cp:lastPrinted>2018-02-02T08:09:01Z</cp:lastPrinted>
  <dcterms:created xsi:type="dcterms:W3CDTF">2010-11-10T14:19:28Z</dcterms:created>
  <dcterms:modified xsi:type="dcterms:W3CDTF">2019-01-25T07:17:40Z</dcterms:modified>
</cp:coreProperties>
</file>