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59" r:id="rId3"/>
    <p:sldId id="260" r:id="rId4"/>
    <p:sldId id="262" r:id="rId5"/>
    <p:sldId id="263" r:id="rId6"/>
    <p:sldId id="264" r:id="rId7"/>
    <p:sldId id="265" r:id="rId8"/>
    <p:sldId id="266" r:id="rId9"/>
    <p:sldId id="283" r:id="rId10"/>
    <p:sldId id="267" r:id="rId11"/>
    <p:sldId id="268" r:id="rId12"/>
    <p:sldId id="269" r:id="rId13"/>
    <p:sldId id="270" r:id="rId14"/>
    <p:sldId id="285" r:id="rId15"/>
    <p:sldId id="286" r:id="rId16"/>
    <p:sldId id="287" r:id="rId17"/>
    <p:sldId id="288" r:id="rId18"/>
    <p:sldId id="289" r:id="rId19"/>
    <p:sldId id="290" r:id="rId20"/>
    <p:sldId id="293" r:id="rId21"/>
    <p:sldId id="292" r:id="rId22"/>
    <p:sldId id="294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95" r:id="rId32"/>
    <p:sldId id="296" r:id="rId33"/>
    <p:sldId id="297" r:id="rId34"/>
    <p:sldId id="298" r:id="rId35"/>
    <p:sldId id="279" r:id="rId36"/>
    <p:sldId id="280" r:id="rId37"/>
    <p:sldId id="281" r:id="rId38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5F697-B323-4CA2-9555-13A16DA0B91C}" type="datetimeFigureOut">
              <a:rPr lang="sl-SI" smtClean="0"/>
              <a:t>25. 01. 2019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67AED-305E-454C-8671-2C23F288C61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02448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C7FADA-C592-4C45-A888-6FA3F6C8119D}" type="slidenum">
              <a:rPr lang="de-AT" smtClean="0"/>
              <a:pPr>
                <a:defRPr/>
              </a:pPr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22361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FFFC-1157-48B3-954E-87AE910BBD3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25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C7FADA-C592-4C45-A888-6FA3F6C8119D}" type="slidenum">
              <a:rPr lang="de-AT" smtClean="0"/>
              <a:pPr>
                <a:defRPr/>
              </a:pPr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22361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C7FADA-C592-4C45-A888-6FA3F6C8119D}" type="slidenum">
              <a:rPr lang="de-AT" smtClean="0"/>
              <a:pPr>
                <a:defRPr/>
              </a:pPr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22361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C7FADA-C592-4C45-A888-6FA3F6C8119D}" type="slidenum">
              <a:rPr lang="de-AT" smtClean="0"/>
              <a:pPr>
                <a:defRPr/>
              </a:pPr>
              <a:t>28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22361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25. 01. 2019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25. 01. 2019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25. 01. 2019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25. 01. 2019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25. 01. 2019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25. 01. 2019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25. 01. 2019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25. 01. 2019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25. 01. 2019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25. 01. 2019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25. 01. 2019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9A59C-9A0B-40BC-BEF3-75E63AAC039B}" type="datetimeFigureOut">
              <a:rPr lang="sl-SI" smtClean="0"/>
              <a:t>25. 01. 2019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5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0.png"/><Relationship Id="rId7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jpe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4.png"/><Relationship Id="rId4" Type="http://schemas.openxmlformats.org/officeDocument/2006/relationships/image" Target="../media/image23.jpg"/><Relationship Id="rId9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4.pn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g"/><Relationship Id="rId9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image" Target="../media/image81.png"/><Relationship Id="rId5" Type="http://schemas.openxmlformats.org/officeDocument/2006/relationships/image" Target="../media/image75.jpeg"/><Relationship Id="rId15" Type="http://schemas.openxmlformats.org/officeDocument/2006/relationships/image" Target="../media/image8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Relationship Id="rId1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5" Type="http://schemas.openxmlformats.org/officeDocument/2006/relationships/image" Target="../media/image90.png"/><Relationship Id="rId4" Type="http://schemas.openxmlformats.org/officeDocument/2006/relationships/image" Target="../media/image8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mailto:tjasa.vukmanic@um.si" TargetMode="External"/><Relationship Id="rId3" Type="http://schemas.openxmlformats.org/officeDocument/2006/relationships/hyperlink" Target="https://www.museum-joanneum.at/archaeologiemuseum-schloss-eggenberg/projekte/palaeodiversistyria" TargetMode="External"/><Relationship Id="rId7" Type="http://schemas.openxmlformats.org/officeDocument/2006/relationships/hyperlink" Target="mailto:vanja.jus@hoce-slivnica.si" TargetMode="External"/><Relationship Id="rId2" Type="http://schemas.openxmlformats.org/officeDocument/2006/relationships/hyperlink" Target="https://sl.wikipedia.org/wiki/PalaeoDiversiStyri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atija.cresnar@gmail.com" TargetMode="External"/><Relationship Id="rId5" Type="http://schemas.openxmlformats.org/officeDocument/2006/relationships/hyperlink" Target="mailto:sarah.kiszter@museum-joanneum.at" TargetMode="External"/><Relationship Id="rId4" Type="http://schemas.openxmlformats.org/officeDocument/2006/relationships/hyperlink" Target="mailto:anja.vintar@gmail.com" TargetMode="Externa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0464" y="-1757055"/>
            <a:ext cx="6855041" cy="10369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75000"/>
              </a:srgbClr>
            </a:outerShdw>
          </a:effec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95536" y="1844824"/>
            <a:ext cx="8496944" cy="3672408"/>
          </a:xfrm>
        </p:spPr>
        <p:txBody>
          <a:bodyPr>
            <a:normAutofit fontScale="90000"/>
          </a:bodyPr>
          <a:lstStyle/>
          <a:p>
            <a:r>
              <a:rPr lang="sl-SI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/>
            </a:r>
            <a:br>
              <a:rPr lang="sl-SI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de-DE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Kreiranje</a:t>
            </a:r>
            <a:r>
              <a:rPr lang="de-D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de-DE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ekološkega</a:t>
            </a:r>
            <a:r>
              <a:rPr lang="de-D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»</a:t>
            </a:r>
            <a:r>
              <a:rPr lang="sl-SI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historičnega</a:t>
            </a:r>
            <a:r>
              <a:rPr lang="de-D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« </a:t>
            </a:r>
            <a:r>
              <a:rPr lang="de-DE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menuja</a:t>
            </a:r>
            <a:r>
              <a:rPr lang="de-D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v </a:t>
            </a:r>
            <a:r>
              <a:rPr lang="de-DE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gostinski</a:t>
            </a:r>
            <a:r>
              <a:rPr lang="de-D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de-DE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ponudbi</a:t>
            </a:r>
            <a:r>
              <a:rPr lang="de-D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in </a:t>
            </a:r>
            <a:r>
              <a:rPr lang="de-DE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možnosti</a:t>
            </a:r>
            <a:r>
              <a:rPr lang="de-D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de-DE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za</a:t>
            </a:r>
            <a:r>
              <a:rPr lang="de-D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de-DE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sodelovanje</a:t>
            </a:r>
            <a:r>
              <a:rPr lang="de-D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z </a:t>
            </a:r>
            <a:r>
              <a:rPr lang="de-DE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ekološkimi</a:t>
            </a:r>
            <a:r>
              <a:rPr lang="de-D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de-DE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kmetijami</a:t>
            </a:r>
            <a:r>
              <a:rPr lang="sl-SI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/>
            </a:r>
            <a:br>
              <a:rPr lang="sl-SI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de-DE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sl-SI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/>
            </a:r>
            <a:br>
              <a:rPr lang="sl-SI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sl-SI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EU projekt </a:t>
            </a:r>
            <a:r>
              <a:rPr lang="sl-SI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PalaeoDiversiStyria</a:t>
            </a:r>
            <a:r>
              <a:rPr lang="sl-SI" sz="4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/>
            </a:r>
            <a:br>
              <a:rPr lang="sl-SI" sz="4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sl-SI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</a:t>
            </a:r>
            <a:r>
              <a:rPr lang="sl-SI" sz="2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aleokrajina</a:t>
            </a:r>
            <a:r>
              <a:rPr lang="sl-SI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Štajerske in njena </a:t>
            </a:r>
            <a:r>
              <a:rPr lang="sl-SI" sz="2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biodiverziteta</a:t>
            </a:r>
            <a:r>
              <a:rPr lang="sl-SI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br>
              <a:rPr lang="sl-SI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sl-SI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od prazgodovine do odkritja Novega sveta</a:t>
            </a:r>
            <a:r>
              <a:rPr lang="sl-SI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/>
            </a:r>
            <a:br>
              <a:rPr lang="sl-SI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endParaRPr lang="sl-SI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5" name="Ograda vsebine 2"/>
          <p:cNvSpPr txBox="1">
            <a:spLocks/>
          </p:cNvSpPr>
          <p:nvPr/>
        </p:nvSpPr>
        <p:spPr bwMode="auto">
          <a:xfrm>
            <a:off x="3707904" y="6021288"/>
            <a:ext cx="4574149" cy="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buNone/>
            </a:pPr>
            <a:r>
              <a:rPr lang="sl-SI" alt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Yu Gothic" panose="020B0400000000000000" pitchFamily="34" charset="-128"/>
              </a:rPr>
              <a:t>Matija Črešnar, Anja </a:t>
            </a:r>
            <a:r>
              <a:rPr lang="sl-SI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" panose="020B0400000000000000" pitchFamily="34" charset="-128"/>
              </a:rPr>
              <a:t>Vintar</a:t>
            </a:r>
            <a:endParaRPr lang="sl-SI" altLang="en-US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Yu Gothic" panose="020B0400000000000000" pitchFamily="34" charset="-128"/>
            </a:endParaRPr>
          </a:p>
          <a:p>
            <a:pPr marL="0" indent="0">
              <a:buNone/>
            </a:pPr>
            <a:r>
              <a:rPr lang="sl-SI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Yu Gothic" panose="020B0400000000000000" pitchFamily="34" charset="-128"/>
              </a:rPr>
              <a:t>Zavod za varstvo kulturne dediščine Slovenije</a:t>
            </a:r>
            <a:endParaRPr lang="en-GB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Yu Gothic" panose="020B0400000000000000" pitchFamily="34" charset="-128"/>
            </a:endParaRPr>
          </a:p>
        </p:txBody>
      </p:sp>
      <p:pic>
        <p:nvPicPr>
          <p:cNvPr id="6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1" y="-39587"/>
            <a:ext cx="4392489" cy="13463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Naslov 1"/>
          <p:cNvSpPr txBox="1">
            <a:spLocks/>
          </p:cNvSpPr>
          <p:nvPr/>
        </p:nvSpPr>
        <p:spPr>
          <a:xfrm>
            <a:off x="-648580" y="5229200"/>
            <a:ext cx="1015312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/>
            </a:r>
            <a:br>
              <a:rPr lang="sl-SI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sl-SI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10. strokovna konferenca AKTUALNO NA PODROČJU EKOLOŠKEGA KMETIJSTVA 2019</a:t>
            </a:r>
            <a:endParaRPr lang="sl-SI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119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Ograda vsebine 2"/>
          <p:cNvSpPr>
            <a:spLocks noGrp="1"/>
          </p:cNvSpPr>
          <p:nvPr>
            <p:ph idx="1"/>
          </p:nvPr>
        </p:nvSpPr>
        <p:spPr>
          <a:xfrm>
            <a:off x="457200" y="5700713"/>
            <a:ext cx="8229600" cy="54768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sl-SI" altLang="en-US" sz="1800" dirty="0" smtClean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Historična analiza</a:t>
            </a:r>
            <a:endParaRPr lang="en-GB" altLang="en-US" sz="1800" dirty="0" smtClean="0">
              <a:solidFill>
                <a:schemeClr val="tx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10244" name="Picture 10" descr="Poštela_Lepa Ravna_Schloß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4492625"/>
            <a:ext cx="399732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Ograda vsebine 2"/>
          <p:cNvSpPr txBox="1">
            <a:spLocks/>
          </p:cNvSpPr>
          <p:nvPr/>
        </p:nvSpPr>
        <p:spPr bwMode="auto">
          <a:xfrm>
            <a:off x="457200" y="5127625"/>
            <a:ext cx="82296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l-SI" altLang="en-US" sz="1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Daljinsko zaznavanje</a:t>
            </a:r>
            <a:endParaRPr lang="en-GB" altLang="en-US" sz="18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0246" name="Ograda vsebine 2"/>
          <p:cNvSpPr txBox="1">
            <a:spLocks/>
          </p:cNvSpPr>
          <p:nvPr/>
        </p:nvSpPr>
        <p:spPr bwMode="auto">
          <a:xfrm>
            <a:off x="457200" y="4597400"/>
            <a:ext cx="82296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/>
            <a:r>
              <a:rPr lang="sl-SI" altLang="en-US" sz="1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Aerofotografija</a:t>
            </a:r>
            <a:endParaRPr lang="en-GB" altLang="en-US" sz="18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102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8" t="25325" r="38721" b="37334"/>
          <a:stretch>
            <a:fillRect/>
          </a:stretch>
        </p:blipFill>
        <p:spPr bwMode="auto">
          <a:xfrm>
            <a:off x="5146675" y="3140075"/>
            <a:ext cx="3951288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Ograda vsebine 2"/>
          <p:cNvSpPr txBox="1">
            <a:spLocks/>
          </p:cNvSpPr>
          <p:nvPr/>
        </p:nvSpPr>
        <p:spPr bwMode="auto">
          <a:xfrm>
            <a:off x="447675" y="4114800"/>
            <a:ext cx="82296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/>
            <a:r>
              <a:rPr lang="sl-SI" altLang="en-US" sz="1800">
                <a:latin typeface="Yu Gothic UI" panose="020B0500000000000000" pitchFamily="34" charset="-128"/>
                <a:ea typeface="Yu Gothic UI" panose="020B0500000000000000" pitchFamily="34" charset="-128"/>
              </a:rPr>
              <a:t>Lidar</a:t>
            </a:r>
            <a:endParaRPr lang="en-GB" altLang="en-US" sz="180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0249" name="Ograda vsebine 2"/>
          <p:cNvSpPr txBox="1">
            <a:spLocks/>
          </p:cNvSpPr>
          <p:nvPr/>
        </p:nvSpPr>
        <p:spPr bwMode="auto">
          <a:xfrm>
            <a:off x="436563" y="3594100"/>
            <a:ext cx="82296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/>
            <a:r>
              <a:rPr lang="sl-SI" altLang="en-US" sz="1800">
                <a:latin typeface="Yu Gothic UI" panose="020B0500000000000000" pitchFamily="34" charset="-128"/>
                <a:ea typeface="Yu Gothic UI" panose="020B0500000000000000" pitchFamily="34" charset="-128"/>
              </a:rPr>
              <a:t>Geofizikalne meritve</a:t>
            </a:r>
            <a:endParaRPr lang="en-GB" altLang="en-US" sz="180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10250" name="Picture 2" descr="D:\Članki_avtorski\2014_09_EAA_Istambul\Landscapes\Slike\p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3" t="32214" r="28510" b="17485"/>
          <a:stretch>
            <a:fillRect/>
          </a:stretch>
        </p:blipFill>
        <p:spPr bwMode="auto">
          <a:xfrm>
            <a:off x="5146675" y="2135188"/>
            <a:ext cx="3951288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4" descr="Slika_1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0" b="46336"/>
          <a:stretch>
            <a:fillRect/>
          </a:stretch>
        </p:blipFill>
        <p:spPr bwMode="auto">
          <a:xfrm>
            <a:off x="5137150" y="2135188"/>
            <a:ext cx="39512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Image result for georadar sketch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1438710"/>
            <a:ext cx="2558517" cy="210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8" y="0"/>
            <a:ext cx="3591912" cy="11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3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grada vsebine 2"/>
          <p:cNvSpPr>
            <a:spLocks noGrp="1"/>
          </p:cNvSpPr>
          <p:nvPr>
            <p:ph idx="1"/>
          </p:nvPr>
        </p:nvSpPr>
        <p:spPr>
          <a:xfrm>
            <a:off x="457200" y="5683250"/>
            <a:ext cx="8229600" cy="54768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sl-SI" altLang="en-US" sz="1800" dirty="0" smtClean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Historična analiza</a:t>
            </a:r>
            <a:endParaRPr lang="en-GB" altLang="en-US" sz="1800" dirty="0" smtClean="0">
              <a:solidFill>
                <a:schemeClr val="tx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11267" name="Picture 10" descr="Poštela_Lepa Ravna_Schloß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4492625"/>
            <a:ext cx="399732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Ograda vsebine 2"/>
          <p:cNvSpPr txBox="1">
            <a:spLocks/>
          </p:cNvSpPr>
          <p:nvPr/>
        </p:nvSpPr>
        <p:spPr bwMode="auto">
          <a:xfrm>
            <a:off x="457200" y="5110162"/>
            <a:ext cx="82296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l-SI" altLang="en-US" sz="1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Daljinsko zaznavanje</a:t>
            </a:r>
            <a:endParaRPr lang="en-GB" altLang="en-US" sz="18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1269" name="Ograda vsebine 2"/>
          <p:cNvSpPr txBox="1">
            <a:spLocks/>
          </p:cNvSpPr>
          <p:nvPr/>
        </p:nvSpPr>
        <p:spPr bwMode="auto">
          <a:xfrm>
            <a:off x="457200" y="4579937"/>
            <a:ext cx="82296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/>
            <a:r>
              <a:rPr lang="sl-SI" altLang="en-US" sz="1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Aerofotografija</a:t>
            </a:r>
            <a:endParaRPr lang="en-GB" altLang="en-US" sz="18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8" t="25325" r="38721" b="37334"/>
          <a:stretch>
            <a:fillRect/>
          </a:stretch>
        </p:blipFill>
        <p:spPr bwMode="auto">
          <a:xfrm>
            <a:off x="5146675" y="3140075"/>
            <a:ext cx="3951288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Ograda vsebine 2"/>
          <p:cNvSpPr txBox="1">
            <a:spLocks/>
          </p:cNvSpPr>
          <p:nvPr/>
        </p:nvSpPr>
        <p:spPr bwMode="auto">
          <a:xfrm>
            <a:off x="436563" y="4097337"/>
            <a:ext cx="82296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/>
            <a:r>
              <a:rPr lang="sl-SI" altLang="en-US" sz="1800" dirty="0" err="1">
                <a:latin typeface="Yu Gothic UI" panose="020B0500000000000000" pitchFamily="34" charset="-128"/>
                <a:ea typeface="Yu Gothic UI" panose="020B0500000000000000" pitchFamily="34" charset="-128"/>
              </a:rPr>
              <a:t>Lidar</a:t>
            </a:r>
            <a:endParaRPr lang="en-GB" altLang="en-US" sz="18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11272" name="Picture 2" descr="D:\Članki_avtorski\2014_09_EAA_Istambul\Landscapes\Slike\p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3" t="32214" r="28510" b="17485"/>
          <a:stretch>
            <a:fillRect/>
          </a:stretch>
        </p:blipFill>
        <p:spPr bwMode="auto">
          <a:xfrm>
            <a:off x="5146675" y="2135188"/>
            <a:ext cx="3951288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Ograda vsebine 2"/>
          <p:cNvSpPr txBox="1">
            <a:spLocks/>
          </p:cNvSpPr>
          <p:nvPr/>
        </p:nvSpPr>
        <p:spPr bwMode="auto">
          <a:xfrm>
            <a:off x="473075" y="3046413"/>
            <a:ext cx="822960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l-SI" altLang="en-US" sz="1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Terenske raziskave</a:t>
            </a:r>
            <a:endParaRPr lang="en-GB" altLang="en-US" sz="18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11274" name="Picture 4" descr="Slika_1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2" b="46336"/>
          <a:stretch>
            <a:fillRect/>
          </a:stretch>
        </p:blipFill>
        <p:spPr bwMode="auto">
          <a:xfrm>
            <a:off x="5137150" y="1400175"/>
            <a:ext cx="3951288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Ograda vsebine 2"/>
          <p:cNvSpPr txBox="1">
            <a:spLocks/>
          </p:cNvSpPr>
          <p:nvPr/>
        </p:nvSpPr>
        <p:spPr bwMode="auto">
          <a:xfrm>
            <a:off x="436563" y="2068513"/>
            <a:ext cx="8229600" cy="92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/>
            <a:r>
              <a:rPr lang="sl-SI" altLang="en-US" sz="1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Testne </a:t>
            </a:r>
            <a:r>
              <a:rPr lang="sl-SI" altLang="en-US" sz="18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sonde</a:t>
            </a:r>
          </a:p>
        </p:txBody>
      </p:sp>
      <p:sp>
        <p:nvSpPr>
          <p:cNvPr id="11277" name="Ograda vsebine 2"/>
          <p:cNvSpPr txBox="1">
            <a:spLocks/>
          </p:cNvSpPr>
          <p:nvPr/>
        </p:nvSpPr>
        <p:spPr bwMode="auto">
          <a:xfrm>
            <a:off x="436563" y="3594100"/>
            <a:ext cx="82296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/>
            <a:r>
              <a:rPr lang="sl-SI" altLang="en-US" sz="1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Geofizikalne meritve</a:t>
            </a:r>
            <a:endParaRPr lang="en-GB" altLang="en-US" sz="18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7" name="Ograda vsebine 2"/>
          <p:cNvSpPr txBox="1">
            <a:spLocks/>
          </p:cNvSpPr>
          <p:nvPr/>
        </p:nvSpPr>
        <p:spPr bwMode="auto">
          <a:xfrm>
            <a:off x="427679" y="2498725"/>
            <a:ext cx="82296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/>
            <a:r>
              <a:rPr lang="sl-SI" altLang="en-US" sz="1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Ciljna izkopavanja</a:t>
            </a:r>
            <a:endParaRPr lang="en-GB" altLang="en-US" sz="18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18" name="Picture 9" descr="I:\HP_Elitebook_disk D_2016-03-18\SAD\SREČANJE 2016\Slike_NOVO\127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1196752"/>
            <a:ext cx="3951288" cy="221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fi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8" y="0"/>
            <a:ext cx="3591912" cy="11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7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grada vsebine 2"/>
          <p:cNvSpPr>
            <a:spLocks noGrp="1"/>
          </p:cNvSpPr>
          <p:nvPr>
            <p:ph idx="1"/>
          </p:nvPr>
        </p:nvSpPr>
        <p:spPr>
          <a:xfrm>
            <a:off x="457200" y="5683250"/>
            <a:ext cx="8229600" cy="54768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sl-SI" altLang="en-US" sz="1800" dirty="0" smtClean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Historična analiza</a:t>
            </a:r>
            <a:endParaRPr lang="en-GB" altLang="en-US" sz="1800" dirty="0" smtClean="0">
              <a:solidFill>
                <a:schemeClr val="tx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11267" name="Picture 10" descr="Poštela_Lepa Ravna_Schloß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4492625"/>
            <a:ext cx="399732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Ograda vsebine 2"/>
          <p:cNvSpPr txBox="1">
            <a:spLocks/>
          </p:cNvSpPr>
          <p:nvPr/>
        </p:nvSpPr>
        <p:spPr bwMode="auto">
          <a:xfrm>
            <a:off x="457200" y="5110162"/>
            <a:ext cx="82296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l-SI" altLang="en-US" sz="1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Daljinsko zaznavanje</a:t>
            </a:r>
            <a:endParaRPr lang="en-GB" altLang="en-US" sz="18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1269" name="Ograda vsebine 2"/>
          <p:cNvSpPr txBox="1">
            <a:spLocks/>
          </p:cNvSpPr>
          <p:nvPr/>
        </p:nvSpPr>
        <p:spPr bwMode="auto">
          <a:xfrm>
            <a:off x="457200" y="4579937"/>
            <a:ext cx="82296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/>
            <a:r>
              <a:rPr lang="sl-SI" altLang="en-US" sz="1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Aerofotografija</a:t>
            </a:r>
            <a:endParaRPr lang="en-GB" altLang="en-US" sz="18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8" t="25325" r="38721" b="37334"/>
          <a:stretch>
            <a:fillRect/>
          </a:stretch>
        </p:blipFill>
        <p:spPr bwMode="auto">
          <a:xfrm>
            <a:off x="5146675" y="3140075"/>
            <a:ext cx="3951288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Ograda vsebine 2"/>
          <p:cNvSpPr txBox="1">
            <a:spLocks/>
          </p:cNvSpPr>
          <p:nvPr/>
        </p:nvSpPr>
        <p:spPr bwMode="auto">
          <a:xfrm>
            <a:off x="436563" y="4097337"/>
            <a:ext cx="82296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/>
            <a:r>
              <a:rPr lang="sl-SI" altLang="en-US" sz="1800" dirty="0" err="1">
                <a:latin typeface="Yu Gothic UI" panose="020B0500000000000000" pitchFamily="34" charset="-128"/>
                <a:ea typeface="Yu Gothic UI" panose="020B0500000000000000" pitchFamily="34" charset="-128"/>
              </a:rPr>
              <a:t>Lidar</a:t>
            </a:r>
            <a:endParaRPr lang="en-GB" altLang="en-US" sz="18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11272" name="Picture 2" descr="D:\Članki_avtorski\2014_09_EAA_Istambul\Landscapes\Slike\p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3" t="32214" r="28510" b="17485"/>
          <a:stretch>
            <a:fillRect/>
          </a:stretch>
        </p:blipFill>
        <p:spPr bwMode="auto">
          <a:xfrm>
            <a:off x="5146675" y="2135188"/>
            <a:ext cx="3951288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Ograda vsebine 2"/>
          <p:cNvSpPr txBox="1">
            <a:spLocks/>
          </p:cNvSpPr>
          <p:nvPr/>
        </p:nvSpPr>
        <p:spPr bwMode="auto">
          <a:xfrm>
            <a:off x="473075" y="3046413"/>
            <a:ext cx="822960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l-SI" altLang="en-US" sz="1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Terenske raziskave</a:t>
            </a:r>
            <a:endParaRPr lang="en-GB" altLang="en-US" sz="18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11274" name="Picture 4" descr="Slika_1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2" b="46336"/>
          <a:stretch>
            <a:fillRect/>
          </a:stretch>
        </p:blipFill>
        <p:spPr bwMode="auto">
          <a:xfrm>
            <a:off x="5137150" y="1400175"/>
            <a:ext cx="3951288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Ograda vsebine 2"/>
          <p:cNvSpPr txBox="1">
            <a:spLocks/>
          </p:cNvSpPr>
          <p:nvPr/>
        </p:nvSpPr>
        <p:spPr bwMode="auto">
          <a:xfrm>
            <a:off x="436563" y="2068513"/>
            <a:ext cx="8229600" cy="92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/>
            <a:r>
              <a:rPr lang="sl-SI" altLang="en-US" sz="1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Testne </a:t>
            </a:r>
            <a:r>
              <a:rPr lang="sl-SI" altLang="en-US" sz="18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sonde</a:t>
            </a:r>
          </a:p>
        </p:txBody>
      </p:sp>
      <p:sp>
        <p:nvSpPr>
          <p:cNvPr id="11277" name="Ograda vsebine 2"/>
          <p:cNvSpPr txBox="1">
            <a:spLocks/>
          </p:cNvSpPr>
          <p:nvPr/>
        </p:nvSpPr>
        <p:spPr bwMode="auto">
          <a:xfrm>
            <a:off x="436563" y="3594100"/>
            <a:ext cx="82296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/>
            <a:r>
              <a:rPr lang="sl-SI" altLang="en-US" sz="1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Geofizikalne meritve</a:t>
            </a:r>
            <a:endParaRPr lang="en-GB" altLang="en-US" sz="18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15" name="Picture 2" descr="SI Interreg SI-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33" y="216645"/>
            <a:ext cx="35210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grada vsebine 2"/>
          <p:cNvSpPr txBox="1">
            <a:spLocks/>
          </p:cNvSpPr>
          <p:nvPr/>
        </p:nvSpPr>
        <p:spPr bwMode="auto">
          <a:xfrm>
            <a:off x="427679" y="2498725"/>
            <a:ext cx="82296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/>
            <a:r>
              <a:rPr lang="sl-SI" altLang="en-US" sz="1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Ciljna izkopavanja</a:t>
            </a:r>
            <a:endParaRPr lang="en-GB" altLang="en-US" sz="18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9" name="Ograda vsebine 2"/>
          <p:cNvSpPr txBox="1">
            <a:spLocks/>
          </p:cNvSpPr>
          <p:nvPr/>
        </p:nvSpPr>
        <p:spPr bwMode="auto">
          <a:xfrm>
            <a:off x="457200" y="1473201"/>
            <a:ext cx="822960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l-SI" altLang="en-US" sz="1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Po-terenske raziskave</a:t>
            </a:r>
            <a:endParaRPr lang="en-GB" altLang="en-US" sz="18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20" name="Ograda vsebine 2"/>
          <p:cNvSpPr txBox="1">
            <a:spLocks/>
          </p:cNvSpPr>
          <p:nvPr/>
        </p:nvSpPr>
        <p:spPr bwMode="auto">
          <a:xfrm>
            <a:off x="453317" y="550912"/>
            <a:ext cx="8229600" cy="45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/>
            <a:r>
              <a:rPr lang="sl-SI" altLang="en-US" sz="1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Arheološka </a:t>
            </a:r>
            <a:r>
              <a:rPr lang="sl-SI" altLang="en-US" sz="18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obdelava</a:t>
            </a:r>
            <a:endParaRPr lang="sl-SI" altLang="en-US" sz="18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21" name="Ograda vsebine 2"/>
          <p:cNvSpPr txBox="1">
            <a:spLocks/>
          </p:cNvSpPr>
          <p:nvPr/>
        </p:nvSpPr>
        <p:spPr bwMode="auto">
          <a:xfrm>
            <a:off x="453317" y="1028264"/>
            <a:ext cx="8229600" cy="4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/>
            <a:r>
              <a:rPr lang="sl-SI" altLang="en-US" sz="18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Naravoslovne </a:t>
            </a:r>
            <a:r>
              <a:rPr lang="sl-SI" altLang="en-US" sz="1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analize</a:t>
            </a:r>
            <a:endParaRPr lang="en-GB" altLang="en-US" sz="18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22" name="Picture 9" descr="I:\HP_Elitebook_disk D_2016-03-18\SAD\SREČANJE 2016\Slike_NOVO\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1196752"/>
            <a:ext cx="3951288" cy="221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Slika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1" r="12147" b="6308"/>
          <a:stretch/>
        </p:blipFill>
        <p:spPr bwMode="auto">
          <a:xfrm>
            <a:off x="5146675" y="-9370"/>
            <a:ext cx="197269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Skupina 1"/>
          <p:cNvGrpSpPr/>
          <p:nvPr/>
        </p:nvGrpSpPr>
        <p:grpSpPr>
          <a:xfrm>
            <a:off x="7112795" y="-1"/>
            <a:ext cx="1975644" cy="2024721"/>
            <a:chOff x="4572000" y="-730250"/>
            <a:chExt cx="3962400" cy="4502150"/>
          </a:xfrm>
        </p:grpSpPr>
        <p:pic>
          <p:nvPicPr>
            <p:cNvPr id="24" name="Označba mesta vsebin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18"/>
            <a:stretch>
              <a:fillRect/>
            </a:stretch>
          </p:blipFill>
          <p:spPr bwMode="auto">
            <a:xfrm>
              <a:off x="4572000" y="-730250"/>
              <a:ext cx="3962400" cy="450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Pravokotnik 24"/>
            <p:cNvSpPr/>
            <p:nvPr/>
          </p:nvSpPr>
          <p:spPr>
            <a:xfrm>
              <a:off x="5562600" y="2667000"/>
              <a:ext cx="10668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pic>
        <p:nvPicPr>
          <p:cNvPr id="26" name="Picture 2" descr="SI Interreg SI-A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327" y="1622965"/>
            <a:ext cx="49709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4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5" y="1265899"/>
            <a:ext cx="2493113" cy="1657655"/>
          </a:xfrm>
          <a:prstGeom prst="rect">
            <a:avLst/>
          </a:prstGeom>
          <a:noFill/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9678" y="1265899"/>
            <a:ext cx="2176677" cy="384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429" y="1236928"/>
            <a:ext cx="2582140" cy="38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Slika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429" y="5388073"/>
            <a:ext cx="2582140" cy="145245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9678" y="5384548"/>
            <a:ext cx="2493113" cy="147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Slika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2" b="14326"/>
          <a:stretch/>
        </p:blipFill>
        <p:spPr bwMode="auto">
          <a:xfrm>
            <a:off x="5796136" y="5394509"/>
            <a:ext cx="2493113" cy="144750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Slika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4003" y="3339918"/>
            <a:ext cx="2515245" cy="167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8" y="0"/>
            <a:ext cx="3591912" cy="11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51" y="4797152"/>
            <a:ext cx="1268696" cy="1915014"/>
          </a:xfrm>
          <a:prstGeom prst="rect">
            <a:avLst/>
          </a:prstGeom>
          <a:noFill/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51" y="2818427"/>
            <a:ext cx="1271689" cy="1919532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2123728" y="792902"/>
            <a:ext cx="6253779" cy="601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l-SI" sz="1100" b="1" u="sng" dirty="0">
                <a:latin typeface="Yu Gothic UI" panose="020B0500000000000000" pitchFamily="34" charset="-128"/>
                <a:ea typeface="Yu Gothic UI" panose="020B0500000000000000" pitchFamily="34" charset="-128"/>
              </a:rPr>
              <a:t>Enozrna pšenica- EINKORN </a:t>
            </a:r>
            <a:r>
              <a:rPr lang="sl-SI" sz="1100" i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(</a:t>
            </a:r>
            <a:r>
              <a:rPr lang="sl-SI" sz="1100" i="1" dirty="0" err="1">
                <a:latin typeface="Yu Gothic UI" panose="020B0500000000000000" pitchFamily="34" charset="-128"/>
                <a:ea typeface="Yu Gothic UI" panose="020B0500000000000000" pitchFamily="34" charset="-128"/>
              </a:rPr>
              <a:t>Triticum</a:t>
            </a:r>
            <a:r>
              <a:rPr lang="sl-SI" sz="1100" i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sl-SI" sz="1100" i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boeoticum</a:t>
            </a:r>
            <a:r>
              <a:rPr lang="sl-SI" sz="1100" i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- </a:t>
            </a:r>
            <a:r>
              <a:rPr lang="sl-SI" sz="1100" i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monococcum</a:t>
            </a:r>
            <a:r>
              <a:rPr lang="sl-SI" sz="1100" i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)</a:t>
            </a:r>
            <a:endParaRPr lang="sl-SI" sz="11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just"/>
            <a:r>
              <a:rPr lang="sl-SI" sz="11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 </a:t>
            </a:r>
          </a:p>
          <a:p>
            <a:pPr lvl="0" algn="just"/>
            <a:r>
              <a:rPr lang="sl-SI" sz="11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Enozrna pšenica ali </a:t>
            </a:r>
            <a:r>
              <a:rPr lang="sl-SI" sz="1100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einkorn</a:t>
            </a:r>
            <a:r>
              <a:rPr lang="sl-SI" sz="11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sl-SI" sz="11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se danes v naravi pojavlja v </a:t>
            </a:r>
            <a:r>
              <a:rPr lang="sl-SI" sz="11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južni </a:t>
            </a:r>
            <a:r>
              <a:rPr lang="sl-SI" sz="11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Turčiji, Iraku in Siriji. Divje rastočo vrsto imenujemo z znanstvenim imenom </a:t>
            </a:r>
            <a:r>
              <a:rPr lang="sl-SI" sz="1100" i="1" dirty="0" err="1">
                <a:latin typeface="Yu Gothic UI" panose="020B0500000000000000" pitchFamily="34" charset="-128"/>
                <a:ea typeface="Yu Gothic UI" panose="020B0500000000000000" pitchFamily="34" charset="-128"/>
              </a:rPr>
              <a:t>Triticum</a:t>
            </a:r>
            <a:r>
              <a:rPr lang="sl-SI" sz="1100" i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sl-SI" sz="1100" i="1" dirty="0" err="1">
                <a:latin typeface="Yu Gothic UI" panose="020B0500000000000000" pitchFamily="34" charset="-128"/>
                <a:ea typeface="Yu Gothic UI" panose="020B0500000000000000" pitchFamily="34" charset="-128"/>
              </a:rPr>
              <a:t>boeoticum</a:t>
            </a:r>
            <a:r>
              <a:rPr lang="sl-SI" sz="11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. </a:t>
            </a:r>
            <a:r>
              <a:rPr lang="sl-SI" sz="1100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Domesticirano</a:t>
            </a:r>
            <a:r>
              <a:rPr lang="sl-SI" sz="11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- </a:t>
            </a:r>
            <a:r>
              <a:rPr lang="sl-SI" sz="11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vzgojeno obliko divje vrste </a:t>
            </a:r>
            <a:r>
              <a:rPr lang="sl-SI" sz="11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pa znanstveno </a:t>
            </a:r>
            <a:r>
              <a:rPr lang="sl-SI" sz="11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opišemo kot </a:t>
            </a:r>
            <a:r>
              <a:rPr lang="sl-SI" sz="1100" i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Triticum</a:t>
            </a:r>
            <a:r>
              <a:rPr lang="sl-SI" sz="1100" i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sl-SI" sz="1100" i="1" dirty="0" err="1">
                <a:latin typeface="Yu Gothic UI" panose="020B0500000000000000" pitchFamily="34" charset="-128"/>
                <a:ea typeface="Yu Gothic UI" panose="020B0500000000000000" pitchFamily="34" charset="-128"/>
              </a:rPr>
              <a:t>monococcum</a:t>
            </a:r>
            <a:r>
              <a:rPr lang="sl-SI" sz="11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.</a:t>
            </a:r>
          </a:p>
          <a:p>
            <a:pPr lvl="0" algn="just"/>
            <a:r>
              <a:rPr lang="sl-SI" sz="11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Pomembna značilnost pri tej vrsti je opraševanje rastlin. Za </a:t>
            </a:r>
            <a:r>
              <a:rPr lang="sl-SI" sz="11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vrsto </a:t>
            </a:r>
            <a:r>
              <a:rPr lang="sl-SI" sz="11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je značilna samooprašitev.</a:t>
            </a:r>
          </a:p>
          <a:p>
            <a:pPr lvl="0" algn="just"/>
            <a:r>
              <a:rPr lang="sl-SI" sz="11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Enozrna pšenica uspeva tako v sušnem kakor tudi </a:t>
            </a:r>
            <a:r>
              <a:rPr lang="sl-SI" sz="11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bolj vlažnem </a:t>
            </a:r>
            <a:r>
              <a:rPr lang="sl-SI" sz="11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podnebju. Glede talnih razmer je vrsta nezahtevna.</a:t>
            </a:r>
          </a:p>
          <a:p>
            <a:pPr lvl="0" algn="just"/>
            <a:r>
              <a:rPr lang="sl-SI" sz="11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Vrsta je uporabna za pripravo ričetov ali jedi iz celega, kuhanega zrna. Za pripravo moke je vrsta manj primerna</a:t>
            </a:r>
            <a:r>
              <a:rPr lang="sl-SI" sz="11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. </a:t>
            </a:r>
            <a:endParaRPr lang="sl-SI" sz="11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lvl="0" algn="just"/>
            <a:r>
              <a:rPr lang="sl-SI" sz="11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Na Štajerskem je bila odkrita na bakrenodobnih najdiščih. Nam najbližje je prazgodovinsko  najdišče </a:t>
            </a:r>
            <a:r>
              <a:rPr lang="sl-SI" sz="11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Poštela</a:t>
            </a:r>
            <a:r>
              <a:rPr lang="sl-SI" sz="11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pri Mariboru (starejša železna doba, konec 9. stol. – sred. 6. stol. pr. n. št.).</a:t>
            </a:r>
            <a:endParaRPr lang="sl-SI" sz="11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just"/>
            <a:endParaRPr lang="sl-SI" sz="1100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just"/>
            <a:endParaRPr lang="sl-SI" sz="1100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just"/>
            <a:r>
              <a:rPr lang="sl-SI" sz="1100" b="1" u="sng" dirty="0">
                <a:latin typeface="Yu Gothic UI" panose="020B0500000000000000" pitchFamily="34" charset="-128"/>
                <a:ea typeface="Yu Gothic UI" panose="020B0500000000000000" pitchFamily="34" charset="-128"/>
              </a:rPr>
              <a:t>DVOZRNICA ali EMER </a:t>
            </a:r>
            <a:r>
              <a:rPr lang="sl-SI" sz="1100" i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(</a:t>
            </a:r>
            <a:r>
              <a:rPr lang="sl-SI" sz="1100" i="1" dirty="0" err="1">
                <a:latin typeface="Yu Gothic UI" panose="020B0500000000000000" pitchFamily="34" charset="-128"/>
                <a:ea typeface="Yu Gothic UI" panose="020B0500000000000000" pitchFamily="34" charset="-128"/>
              </a:rPr>
              <a:t>Triticum</a:t>
            </a:r>
            <a:r>
              <a:rPr lang="sl-SI" sz="1100" i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sl-SI" sz="1100" i="1" dirty="0" err="1">
                <a:latin typeface="Yu Gothic UI" panose="020B0500000000000000" pitchFamily="34" charset="-128"/>
                <a:ea typeface="Yu Gothic UI" panose="020B0500000000000000" pitchFamily="34" charset="-128"/>
              </a:rPr>
              <a:t>dicoccum</a:t>
            </a:r>
            <a:r>
              <a:rPr lang="sl-SI" sz="1100" i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)</a:t>
            </a:r>
            <a:endParaRPr lang="sl-SI" sz="11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just"/>
            <a:r>
              <a:rPr lang="sl-SI" sz="11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 </a:t>
            </a:r>
          </a:p>
          <a:p>
            <a:pPr lvl="0" algn="just"/>
            <a:r>
              <a:rPr lang="sl-SI" sz="11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Tako kot </a:t>
            </a:r>
            <a:r>
              <a:rPr lang="sl-SI" sz="1100" dirty="0" err="1">
                <a:latin typeface="Yu Gothic UI" panose="020B0500000000000000" pitchFamily="34" charset="-128"/>
                <a:ea typeface="Yu Gothic UI" panose="020B0500000000000000" pitchFamily="34" charset="-128"/>
              </a:rPr>
              <a:t>enozrnica</a:t>
            </a:r>
            <a:r>
              <a:rPr lang="sl-SI" sz="11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 je bila tudi dvozrna pšenica gojena na Bližnjem vzhodu že pred več kot 8000 leti. </a:t>
            </a:r>
          </a:p>
          <a:p>
            <a:pPr lvl="0" algn="just"/>
            <a:r>
              <a:rPr lang="sl-SI" sz="11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Nekoč zelo razširjena vrsta je danes reliktna poljščina višje ležečih predelov Evrazije (Iranska planota, Kavkaz, Anatolija, Armensko višavje, gorovje Pamir). </a:t>
            </a:r>
          </a:p>
          <a:p>
            <a:pPr algn="just"/>
            <a:r>
              <a:rPr lang="sl-SI" sz="11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Prednost </a:t>
            </a:r>
            <a:r>
              <a:rPr lang="sl-SI" sz="11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dvozrnice </a:t>
            </a:r>
            <a:r>
              <a:rPr lang="sl-SI" sz="11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je, da lahko raste </a:t>
            </a:r>
            <a:r>
              <a:rPr lang="sl-SI" sz="11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v </a:t>
            </a:r>
            <a:r>
              <a:rPr lang="sl-SI" sz="11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bolj sušnih razmerah in </a:t>
            </a:r>
            <a:r>
              <a:rPr lang="sl-SI" sz="11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skeletnih prsteh. Vrsta dobro rodi in uspeva tudi v vlažnem podnebju in je odporna na številne glivične bolezni</a:t>
            </a:r>
            <a:r>
              <a:rPr lang="sl-SI" sz="11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.</a:t>
            </a:r>
          </a:p>
          <a:p>
            <a:pPr lvl="0" algn="just"/>
            <a:r>
              <a:rPr lang="sl-SI" sz="11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Naj najbližje najdišče je prazgodovinsko najdišče Rogoza </a:t>
            </a:r>
            <a:r>
              <a:rPr lang="sl-SI" sz="11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pri Mariboru </a:t>
            </a:r>
            <a:r>
              <a:rPr lang="sl-SI" sz="11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(pozna bronasta doba, 1200 </a:t>
            </a:r>
            <a:r>
              <a:rPr lang="sl-SI" sz="11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pr. n. št. – 1000 pr. n. št.)</a:t>
            </a:r>
            <a:endParaRPr lang="sl-SI" sz="1100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just"/>
            <a:r>
              <a:rPr lang="sl-SI" sz="11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 </a:t>
            </a:r>
          </a:p>
          <a:p>
            <a:pPr algn="just"/>
            <a:r>
              <a:rPr lang="sl-SI" sz="1100" b="1" u="sng" dirty="0">
                <a:latin typeface="Yu Gothic UI" panose="020B0500000000000000" pitchFamily="34" charset="-128"/>
                <a:ea typeface="Yu Gothic UI" panose="020B0500000000000000" pitchFamily="34" charset="-128"/>
              </a:rPr>
              <a:t>STARINSKA PIRA </a:t>
            </a:r>
            <a:r>
              <a:rPr lang="sl-SI" sz="1100" i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(</a:t>
            </a:r>
            <a:r>
              <a:rPr lang="sl-SI" sz="1100" i="1" dirty="0" err="1">
                <a:latin typeface="Yu Gothic UI" panose="020B0500000000000000" pitchFamily="34" charset="-128"/>
                <a:ea typeface="Yu Gothic UI" panose="020B0500000000000000" pitchFamily="34" charset="-128"/>
              </a:rPr>
              <a:t>Triticum</a:t>
            </a:r>
            <a:r>
              <a:rPr lang="sl-SI" sz="1100" i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sl-SI" sz="1100" i="1" dirty="0" err="1">
                <a:latin typeface="Yu Gothic UI" panose="020B0500000000000000" pitchFamily="34" charset="-128"/>
                <a:ea typeface="Yu Gothic UI" panose="020B0500000000000000" pitchFamily="34" charset="-128"/>
              </a:rPr>
              <a:t>spelta</a:t>
            </a:r>
            <a:r>
              <a:rPr lang="sl-SI" sz="1100" i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)</a:t>
            </a:r>
            <a:endParaRPr lang="sl-SI" sz="11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just"/>
            <a:r>
              <a:rPr lang="sl-SI" sz="1100" b="1" i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 </a:t>
            </a:r>
            <a:endParaRPr lang="sl-SI" sz="11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lvl="0" algn="just"/>
            <a:r>
              <a:rPr lang="sl-SI" sz="11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Pira je bila pomembna kulturna rastlina na področju Srednje Evrope že v bronasti dobi. Danes se je vrsta pri nas ohranila kot relikta kulturna rastlina.</a:t>
            </a:r>
          </a:p>
          <a:p>
            <a:pPr lvl="0" algn="just"/>
            <a:r>
              <a:rPr lang="sl-SI" sz="11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Vrsta je naravni križanec med </a:t>
            </a:r>
            <a:r>
              <a:rPr lang="sl-SI" sz="1100" dirty="0" err="1">
                <a:latin typeface="Yu Gothic UI" panose="020B0500000000000000" pitchFamily="34" charset="-128"/>
                <a:ea typeface="Yu Gothic UI" panose="020B0500000000000000" pitchFamily="34" charset="-128"/>
              </a:rPr>
              <a:t>tetraploidnimi</a:t>
            </a:r>
            <a:r>
              <a:rPr lang="sl-SI" sz="11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 pšenicami in vrsto </a:t>
            </a:r>
            <a:r>
              <a:rPr lang="sl-SI" sz="1100" i="1" dirty="0" err="1">
                <a:latin typeface="Yu Gothic UI" panose="020B0500000000000000" pitchFamily="34" charset="-128"/>
                <a:ea typeface="Yu Gothic UI" panose="020B0500000000000000" pitchFamily="34" charset="-128"/>
              </a:rPr>
              <a:t>Aegilops</a:t>
            </a:r>
            <a:r>
              <a:rPr lang="sl-SI" sz="1100" i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sl-SI" sz="1100" i="1" dirty="0" err="1">
                <a:latin typeface="Yu Gothic UI" panose="020B0500000000000000" pitchFamily="34" charset="-128"/>
                <a:ea typeface="Yu Gothic UI" panose="020B0500000000000000" pitchFamily="34" charset="-128"/>
              </a:rPr>
              <a:t>tauschii</a:t>
            </a:r>
            <a:r>
              <a:rPr lang="sl-SI" sz="1100" i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.</a:t>
            </a:r>
            <a:endParaRPr lang="sl-SI" sz="11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lvl="0" algn="just"/>
            <a:r>
              <a:rPr lang="sl-SI" sz="11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Njena zrna vsebujejo zmerno količino glutena, zato je pira primerna za izdelavo pekovskih izdelkov.</a:t>
            </a:r>
          </a:p>
          <a:p>
            <a:pPr lvl="0" algn="just"/>
            <a:r>
              <a:rPr lang="sl-SI" sz="11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V obdobju Srednjega veka je bila pira pomembna poljščina višje ležečih krajev Srednje Evrope (Tirolska, Bavarska, deli Švice</a:t>
            </a:r>
            <a:r>
              <a:rPr lang="sl-SI" sz="11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).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777448"/>
            <a:ext cx="1268696" cy="1915012"/>
          </a:xfrm>
          <a:prstGeom prst="rect">
            <a:avLst/>
          </a:prstGeom>
          <a:noFill/>
        </p:spPr>
      </p:pic>
      <p:pic>
        <p:nvPicPr>
          <p:cNvPr id="10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8" y="0"/>
            <a:ext cx="3591912" cy="11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7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el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721102"/>
              </p:ext>
            </p:extLst>
          </p:nvPr>
        </p:nvGraphicFramePr>
        <p:xfrm>
          <a:off x="24372" y="6023487"/>
          <a:ext cx="9119628" cy="7044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2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8"/>
                    </a:ext>
                  </a:extLst>
                </a:gridCol>
                <a:gridCol w="78994">
                  <a:extLst>
                    <a:ext uri="{9D8B030D-6E8A-4147-A177-3AD203B41FA5}">
                      <a16:colId xmlns="" xmlns:a16="http://schemas.microsoft.com/office/drawing/2014/main" val="20129"/>
                    </a:ext>
                  </a:extLst>
                </a:gridCol>
                <a:gridCol w="33594">
                  <a:extLst>
                    <a:ext uri="{9D8B030D-6E8A-4147-A177-3AD203B41FA5}">
                      <a16:colId xmlns="" xmlns:a16="http://schemas.microsoft.com/office/drawing/2014/main" val="414368081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6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61"/>
                    </a:ext>
                  </a:extLst>
                </a:gridCol>
              </a:tblGrid>
              <a:tr h="28821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 dirty="0">
                          <a:effectLst/>
                        </a:rPr>
                        <a:t>6500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4300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2500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1550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1200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800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450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450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1050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1250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 dirty="0">
                          <a:effectLst/>
                        </a:rPr>
                        <a:t>1500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5334"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b"/>
                </a:tc>
                <a:tc gridSpan="44">
                  <a:txBody>
                    <a:bodyPr/>
                    <a:lstStyle/>
                    <a:p>
                      <a:pPr algn="ctr" fontAlgn="b"/>
                      <a:r>
                        <a:rPr lang="de-AT" sz="900" u="none" strike="noStrike" dirty="0" err="1" smtClean="0">
                          <a:effectLst/>
                        </a:rPr>
                        <a:t>Neolit</a:t>
                      </a:r>
                      <a:r>
                        <a:rPr lang="sl-SI" sz="900" u="none" strike="noStrike" dirty="0" err="1" smtClean="0">
                          <a:effectLst/>
                        </a:rPr>
                        <a:t>ik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6">
                  <a:txBody>
                    <a:bodyPr/>
                    <a:lstStyle/>
                    <a:p>
                      <a:pPr algn="ctr" fontAlgn="b"/>
                      <a:r>
                        <a:rPr lang="sl-SI" sz="9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Bakrena</a:t>
                      </a:r>
                      <a:r>
                        <a:rPr lang="sl-SI" sz="9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Zgodnja bronasta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Srednja bronasta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Pozna </a:t>
                      </a:r>
                      <a:r>
                        <a:rPr lang="sl-SI" sz="900" u="none" strike="noStrike" dirty="0" err="1" smtClean="0">
                          <a:effectLst/>
                        </a:rPr>
                        <a:t>br</a:t>
                      </a:r>
                      <a:r>
                        <a:rPr lang="sl-SI" sz="900" u="none" strike="noStrike" dirty="0" smtClean="0">
                          <a:effectLst/>
                        </a:rPr>
                        <a:t>.d.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Starejša železna d.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Mlajša želez.d.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Rimska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Zgodnji srednji vek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sl-SI" sz="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Visoki sr.v.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Pozni sr.v.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749903"/>
            <a:ext cx="8698986" cy="734881"/>
          </a:xfrm>
        </p:spPr>
        <p:txBody>
          <a:bodyPr>
            <a:normAutofit/>
          </a:bodyPr>
          <a:lstStyle/>
          <a:p>
            <a:pPr algn="l"/>
            <a:r>
              <a:rPr lang="sl-SI" sz="36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P</a:t>
            </a:r>
            <a:r>
              <a:rPr lang="sl-SI" sz="36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šenica</a:t>
            </a:r>
            <a:r>
              <a:rPr lang="en-US" sz="36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3600" i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Triticum</a:t>
            </a:r>
            <a:endParaRPr lang="de-AT" sz="3600" i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-39232" y="6717040"/>
            <a:ext cx="838842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600" dirty="0"/>
              <a:t>http://www.hannastoechter.de/wp-content/uploads/2015/06/Halme05.jpg</a:t>
            </a:r>
          </a:p>
        </p:txBody>
      </p:sp>
      <p:sp>
        <p:nvSpPr>
          <p:cNvPr id="5" name="Rechteck 4"/>
          <p:cNvSpPr/>
          <p:nvPr/>
        </p:nvSpPr>
        <p:spPr>
          <a:xfrm>
            <a:off x="5616729" y="1814819"/>
            <a:ext cx="331236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i="1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sl-SI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Pira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400" i="1" u="sng" dirty="0" err="1">
                <a:latin typeface="Yu Gothic UI" panose="020B0500000000000000" pitchFamily="34" charset="-128"/>
                <a:ea typeface="Yu Gothic UI" panose="020B0500000000000000" pitchFamily="34" charset="-128"/>
              </a:rPr>
              <a:t>Triticum</a:t>
            </a:r>
            <a:r>
              <a:rPr lang="en-US" sz="1400" i="1" u="sng" dirty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spelta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/>
            </a:r>
            <a:b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sl-SI" sz="1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pozna bronasta doba,</a:t>
            </a:r>
            <a:r>
              <a:rPr lang="en-US" sz="1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1200 </a:t>
            </a:r>
            <a:r>
              <a:rPr lang="sl-SI" sz="1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pr. n. št</a:t>
            </a:r>
            <a:r>
              <a:rPr lang="en-US" sz="1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. </a:t>
            </a:r>
            <a:r>
              <a:rPr lang="en-US" sz="1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- 800 </a:t>
            </a:r>
            <a:r>
              <a:rPr lang="sl-SI" sz="1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pr. n. št</a:t>
            </a:r>
            <a:r>
              <a:rPr lang="en-US" sz="1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. </a:t>
            </a:r>
            <a:endParaRPr lang="en-US" sz="1400" i="1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sz="1400" i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/>
            </a:r>
            <a:br>
              <a:rPr lang="en-US" sz="1400" i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sl-SI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Pšenica </a:t>
            </a:r>
            <a:r>
              <a:rPr lang="sl-SI" sz="1400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enozrnica</a:t>
            </a:r>
            <a:r>
              <a:rPr lang="en-US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Triticum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monococcum</a:t>
            </a:r>
            <a:endParaRPr lang="en-US" sz="1400" u="sng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sl-SI" sz="1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bakrena doba,</a:t>
            </a:r>
            <a:r>
              <a:rPr lang="en-US" sz="1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4300 </a:t>
            </a:r>
            <a:r>
              <a:rPr lang="sl-SI" sz="1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pr. n. št</a:t>
            </a:r>
            <a:r>
              <a:rPr lang="en-US" sz="1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. </a:t>
            </a:r>
            <a:r>
              <a:rPr lang="en-US" sz="1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- 2500 </a:t>
            </a:r>
            <a:r>
              <a:rPr lang="sl-SI" sz="1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pr. n. št</a:t>
            </a:r>
            <a:r>
              <a:rPr lang="en-US" sz="1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. </a:t>
            </a:r>
            <a:endParaRPr lang="en-US" sz="1400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sz="1400" i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/>
            </a:r>
            <a:br>
              <a:rPr lang="en-US" sz="1400" i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en-US" sz="1400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Emer</a:t>
            </a:r>
            <a:r>
              <a:rPr lang="en-US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Triticum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dicoccum</a:t>
            </a:r>
            <a:endParaRPr lang="en-US" sz="1400" i="1" u="sng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sl-SI" sz="1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pozna bronasta doba, </a:t>
            </a:r>
            <a:r>
              <a:rPr lang="en-US" sz="1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1200 </a:t>
            </a:r>
            <a:r>
              <a:rPr lang="sl-SI" sz="1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pr. n. št</a:t>
            </a:r>
            <a:r>
              <a:rPr lang="en-US" sz="1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. - 800 </a:t>
            </a:r>
            <a:r>
              <a:rPr lang="sl-SI" sz="1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pr. n. št</a:t>
            </a:r>
            <a:r>
              <a:rPr lang="en-US" sz="1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. </a:t>
            </a:r>
            <a:endParaRPr lang="en-US" sz="1400" i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en-US" sz="1400" i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en-US" sz="1400" i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sl-SI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Mehka/navadna  pšenica</a:t>
            </a:r>
            <a:r>
              <a:rPr lang="en-US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Triticum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aestivum</a:t>
            </a:r>
            <a:endParaRPr lang="en-US" sz="1400" i="1" u="sng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sl-SI" sz="1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Pozna bronasta doba, </a:t>
            </a:r>
            <a:r>
              <a:rPr lang="en-US" sz="1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1200 </a:t>
            </a:r>
            <a:r>
              <a:rPr lang="sl-SI" sz="1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pr. n. št</a:t>
            </a:r>
            <a:r>
              <a:rPr lang="en-US" sz="1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. - 800 </a:t>
            </a:r>
            <a:r>
              <a:rPr lang="sl-SI" sz="1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pr. n. št</a:t>
            </a:r>
            <a:r>
              <a:rPr lang="en-US" sz="1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. </a:t>
            </a:r>
            <a:r>
              <a:rPr lang="en-US" sz="1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/>
            </a:r>
            <a:br>
              <a:rPr lang="en-US" sz="1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en-US" sz="1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/>
            </a:r>
            <a:br>
              <a:rPr lang="en-US" sz="1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endParaRPr lang="en-US" sz="1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289" y="1128063"/>
            <a:ext cx="4320480" cy="5344507"/>
          </a:xfrm>
          <a:prstGeom prst="rect">
            <a:avLst/>
          </a:prstGeom>
        </p:spPr>
      </p:pic>
      <p:cxnSp>
        <p:nvCxnSpPr>
          <p:cNvPr id="10" name="Gerader Verbinder 9"/>
          <p:cNvCxnSpPr/>
          <p:nvPr/>
        </p:nvCxnSpPr>
        <p:spPr>
          <a:xfrm flipH="1">
            <a:off x="3563888" y="3573016"/>
            <a:ext cx="3456384" cy="27363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 flipH="1">
            <a:off x="8698987" y="2204864"/>
            <a:ext cx="8124" cy="32403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>
            <a:off x="8388424" y="2177860"/>
            <a:ext cx="318687" cy="270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>
            <a:off x="8388424" y="4123143"/>
            <a:ext cx="318687" cy="270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>
            <a:off x="8372175" y="5194122"/>
            <a:ext cx="318687" cy="270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/>
          <p:cNvSpPr/>
          <p:nvPr/>
        </p:nvSpPr>
        <p:spPr>
          <a:xfrm>
            <a:off x="5867752" y="6172014"/>
            <a:ext cx="792088" cy="65314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4" name="Gerader Verbinder 23"/>
          <p:cNvCxnSpPr/>
          <p:nvPr/>
        </p:nvCxnSpPr>
        <p:spPr>
          <a:xfrm flipV="1">
            <a:off x="6263796" y="5427352"/>
            <a:ext cx="2427066" cy="9111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8" y="0"/>
            <a:ext cx="3591912" cy="11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9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224271"/>
              </p:ext>
            </p:extLst>
          </p:nvPr>
        </p:nvGraphicFramePr>
        <p:xfrm>
          <a:off x="24372" y="6023487"/>
          <a:ext cx="9119628" cy="7044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2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8"/>
                    </a:ext>
                  </a:extLst>
                </a:gridCol>
                <a:gridCol w="78994">
                  <a:extLst>
                    <a:ext uri="{9D8B030D-6E8A-4147-A177-3AD203B41FA5}">
                      <a16:colId xmlns="" xmlns:a16="http://schemas.microsoft.com/office/drawing/2014/main" val="20129"/>
                    </a:ext>
                  </a:extLst>
                </a:gridCol>
                <a:gridCol w="33594">
                  <a:extLst>
                    <a:ext uri="{9D8B030D-6E8A-4147-A177-3AD203B41FA5}">
                      <a16:colId xmlns="" xmlns:a16="http://schemas.microsoft.com/office/drawing/2014/main" val="414368081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6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61"/>
                    </a:ext>
                  </a:extLst>
                </a:gridCol>
              </a:tblGrid>
              <a:tr h="28821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 dirty="0">
                          <a:effectLst/>
                        </a:rPr>
                        <a:t>6500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4300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2500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1550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1200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800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450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450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1050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1250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 dirty="0">
                          <a:effectLst/>
                        </a:rPr>
                        <a:t>1500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5334"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b"/>
                </a:tc>
                <a:tc gridSpan="44">
                  <a:txBody>
                    <a:bodyPr/>
                    <a:lstStyle/>
                    <a:p>
                      <a:pPr algn="ctr" fontAlgn="b"/>
                      <a:r>
                        <a:rPr lang="de-AT" sz="900" u="none" strike="noStrike" dirty="0" err="1" smtClean="0">
                          <a:effectLst/>
                        </a:rPr>
                        <a:t>Neolit</a:t>
                      </a:r>
                      <a:r>
                        <a:rPr lang="sl-SI" sz="900" u="none" strike="noStrike" dirty="0" err="1" smtClean="0">
                          <a:effectLst/>
                        </a:rPr>
                        <a:t>ik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6">
                  <a:txBody>
                    <a:bodyPr/>
                    <a:lstStyle/>
                    <a:p>
                      <a:pPr algn="ctr" fontAlgn="b"/>
                      <a:r>
                        <a:rPr lang="sl-SI" sz="9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Bakrena</a:t>
                      </a:r>
                      <a:r>
                        <a:rPr lang="sl-SI" sz="9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Zgodnja bronasta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Srednja bronasta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Pozna </a:t>
                      </a:r>
                      <a:r>
                        <a:rPr lang="sl-SI" sz="900" u="none" strike="noStrike" dirty="0" err="1" smtClean="0">
                          <a:effectLst/>
                        </a:rPr>
                        <a:t>br</a:t>
                      </a:r>
                      <a:r>
                        <a:rPr lang="sl-SI" sz="900" u="none" strike="noStrike" dirty="0" smtClean="0">
                          <a:effectLst/>
                        </a:rPr>
                        <a:t>.d.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Starejša železna d.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Mlajša želez.d.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Rimska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Zgodnji srednji vek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sl-SI" sz="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Visoki sr.v.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Pozni sr.v.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39248"/>
            <a:ext cx="8447567" cy="923383"/>
          </a:xfrm>
        </p:spPr>
        <p:txBody>
          <a:bodyPr>
            <a:normAutofit/>
          </a:bodyPr>
          <a:lstStyle/>
          <a:p>
            <a:pPr algn="l"/>
            <a:r>
              <a:rPr lang="sl-SI" sz="36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Druge vrste pšenice</a:t>
            </a:r>
            <a:endParaRPr lang="en-US" sz="36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4" name="AutoShape 2" descr="Bildergebnis für kolbenhirse wellensittich"/>
          <p:cNvSpPr>
            <a:spLocks noChangeAspect="1" noChangeArrowheads="1"/>
          </p:cNvSpPr>
          <p:nvPr/>
        </p:nvSpPr>
        <p:spPr bwMode="auto">
          <a:xfrm>
            <a:off x="155575" y="-2079625"/>
            <a:ext cx="68580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Bildergebnis für kolbenhirse wellensittich"/>
          <p:cNvSpPr>
            <a:spLocks noChangeAspect="1" noChangeArrowheads="1"/>
          </p:cNvSpPr>
          <p:nvPr/>
        </p:nvSpPr>
        <p:spPr bwMode="auto">
          <a:xfrm>
            <a:off x="307975" y="-1927225"/>
            <a:ext cx="68580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261525" y="4796272"/>
            <a:ext cx="4639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“</a:t>
            </a:r>
            <a:r>
              <a:rPr lang="sl-SI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Nova pšenica</a:t>
            </a:r>
            <a:r>
              <a:rPr lang="en-US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“ </a:t>
            </a:r>
            <a:r>
              <a:rPr lang="sl-SI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-</a:t>
            </a:r>
            <a:r>
              <a:rPr lang="en-US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400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Zanduri</a:t>
            </a:r>
            <a:r>
              <a:rPr lang="en-US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- </a:t>
            </a:r>
            <a:r>
              <a:rPr lang="sl-SI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Pšenica</a:t>
            </a:r>
            <a:r>
              <a:rPr lang="en-US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Triticum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timopheevii</a:t>
            </a:r>
            <a:r>
              <a:rPr lang="en-US" sz="1400" i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/>
            </a:r>
            <a:br>
              <a:rPr lang="en-US" sz="1400" i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sl-SI" sz="1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Pozna bronasta doba, </a:t>
            </a:r>
            <a:r>
              <a:rPr lang="en-US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1200 </a:t>
            </a:r>
            <a:r>
              <a:rPr lang="sl-SI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pr. n. št.</a:t>
            </a:r>
            <a:r>
              <a:rPr lang="en-US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- 800 </a:t>
            </a:r>
            <a:r>
              <a:rPr lang="sl-SI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pr. n. št.</a:t>
            </a:r>
            <a:endParaRPr lang="de-AT" sz="1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912478" y="4807831"/>
            <a:ext cx="4231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Triticum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aestivum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ssp. </a:t>
            </a:r>
            <a:r>
              <a:rPr lang="en-US" sz="1400" i="1" u="sng" dirty="0">
                <a:latin typeface="Yu Gothic UI" panose="020B0500000000000000" pitchFamily="34" charset="-128"/>
                <a:ea typeface="Yu Gothic UI" panose="020B0500000000000000" pitchFamily="34" charset="-128"/>
              </a:rPr>
              <a:t>c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ompactum</a:t>
            </a:r>
            <a:r>
              <a:rPr lang="en-US" sz="1400" i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/>
            </a:r>
            <a:br>
              <a:rPr lang="en-US" sz="1400" i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sl-SI" sz="1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Pozna bronasta doba, </a:t>
            </a:r>
            <a:r>
              <a:rPr lang="en-US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1200 </a:t>
            </a:r>
            <a:r>
              <a:rPr lang="sl-SI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pr. n. št</a:t>
            </a:r>
            <a:r>
              <a:rPr lang="sl-SI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.</a:t>
            </a:r>
            <a:r>
              <a:rPr lang="sl-SI" sz="1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- </a:t>
            </a:r>
            <a:r>
              <a:rPr lang="en-US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800 </a:t>
            </a:r>
            <a:r>
              <a:rPr lang="sl-SI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pr. n. št.</a:t>
            </a:r>
            <a:endParaRPr lang="de-AT" sz="1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grpSp>
        <p:nvGrpSpPr>
          <p:cNvPr id="7" name="Gruppieren 8"/>
          <p:cNvGrpSpPr/>
          <p:nvPr/>
        </p:nvGrpSpPr>
        <p:grpSpPr>
          <a:xfrm>
            <a:off x="4884616" y="1967293"/>
            <a:ext cx="3654684" cy="2792582"/>
            <a:chOff x="4884616" y="1967293"/>
            <a:chExt cx="3654684" cy="2792582"/>
          </a:xfrm>
        </p:grpSpPr>
        <p:pic>
          <p:nvPicPr>
            <p:cNvPr id="3074" name="Picture 2" descr="Bildergebnis für triticum compactum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4616" y="1967293"/>
              <a:ext cx="1991640" cy="2766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Bildergebnis für binkel triticu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1824" y="2041776"/>
              <a:ext cx="2037476" cy="2718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hteck 2"/>
          <p:cNvSpPr/>
          <p:nvPr/>
        </p:nvSpPr>
        <p:spPr>
          <a:xfrm>
            <a:off x="-18646" y="661835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 smtClean="0"/>
              <a:t>http</a:t>
            </a:r>
            <a:r>
              <a:rPr lang="en-US" sz="600" dirty="0"/>
              <a:t>://</a:t>
            </a:r>
            <a:r>
              <a:rPr lang="en-US" sz="600" dirty="0" smtClean="0"/>
              <a:t>www.schulz-dornburg.info/Werke/Weizen/images/Weizen-21.jpg</a:t>
            </a:r>
          </a:p>
          <a:p>
            <a:r>
              <a:rPr lang="en-US" sz="600" dirty="0" smtClean="0"/>
              <a:t>http</a:t>
            </a:r>
            <a:r>
              <a:rPr lang="en-US" sz="600" dirty="0"/>
              <a:t>://</a:t>
            </a:r>
            <a:r>
              <a:rPr lang="en-US" sz="600" dirty="0" smtClean="0"/>
              <a:t>upload.wikimedia.org/wikipedia/commons/thumb/6/62/Triticum_compactum0.jpg/479px-Triticum_compactum0.jpg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" t="26089" r="27825" b="20469"/>
          <a:stretch/>
        </p:blipFill>
        <p:spPr>
          <a:xfrm>
            <a:off x="469659" y="1967293"/>
            <a:ext cx="4414957" cy="2675732"/>
          </a:xfrm>
          <a:prstGeom prst="rect">
            <a:avLst/>
          </a:prstGeom>
        </p:spPr>
      </p:pic>
      <p:cxnSp>
        <p:nvCxnSpPr>
          <p:cNvPr id="15" name="Gerader Verbinder 14"/>
          <p:cNvCxnSpPr>
            <a:stCxn id="8" idx="2"/>
          </p:cNvCxnSpPr>
          <p:nvPr/>
        </p:nvCxnSpPr>
        <p:spPr>
          <a:xfrm>
            <a:off x="2581231" y="5319492"/>
            <a:ext cx="3646953" cy="9898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>
            <a:stCxn id="11" idx="2"/>
          </p:cNvCxnSpPr>
          <p:nvPr/>
        </p:nvCxnSpPr>
        <p:spPr>
          <a:xfrm flipH="1">
            <a:off x="6228187" y="5331051"/>
            <a:ext cx="800052" cy="9782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8" y="0"/>
            <a:ext cx="3591912" cy="11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6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552705"/>
              </p:ext>
            </p:extLst>
          </p:nvPr>
        </p:nvGraphicFramePr>
        <p:xfrm>
          <a:off x="24372" y="6023487"/>
          <a:ext cx="9119628" cy="7044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2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8"/>
                    </a:ext>
                  </a:extLst>
                </a:gridCol>
                <a:gridCol w="78994">
                  <a:extLst>
                    <a:ext uri="{9D8B030D-6E8A-4147-A177-3AD203B41FA5}">
                      <a16:colId xmlns="" xmlns:a16="http://schemas.microsoft.com/office/drawing/2014/main" val="20129"/>
                    </a:ext>
                  </a:extLst>
                </a:gridCol>
                <a:gridCol w="89888">
                  <a:extLst>
                    <a:ext uri="{9D8B030D-6E8A-4147-A177-3AD203B41FA5}">
                      <a16:colId xmlns="" xmlns:a16="http://schemas.microsoft.com/office/drawing/2014/main" val="414368081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6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61"/>
                    </a:ext>
                  </a:extLst>
                </a:gridCol>
              </a:tblGrid>
              <a:tr h="28821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 dirty="0">
                          <a:effectLst/>
                        </a:rPr>
                        <a:t>6500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4300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2500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1550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1200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800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450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450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1050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1250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 dirty="0">
                          <a:effectLst/>
                        </a:rPr>
                        <a:t>1500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5334"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b"/>
                </a:tc>
                <a:tc gridSpan="44">
                  <a:txBody>
                    <a:bodyPr/>
                    <a:lstStyle/>
                    <a:p>
                      <a:pPr algn="ctr" fontAlgn="b"/>
                      <a:r>
                        <a:rPr lang="de-AT" sz="900" u="none" strike="noStrike" dirty="0" err="1" smtClean="0">
                          <a:effectLst/>
                        </a:rPr>
                        <a:t>Neolit</a:t>
                      </a:r>
                      <a:r>
                        <a:rPr lang="sl-SI" sz="900" u="none" strike="noStrike" dirty="0" err="1" smtClean="0">
                          <a:effectLst/>
                        </a:rPr>
                        <a:t>ik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6">
                  <a:txBody>
                    <a:bodyPr/>
                    <a:lstStyle/>
                    <a:p>
                      <a:pPr algn="ctr" fontAlgn="b"/>
                      <a:r>
                        <a:rPr lang="sl-SI" sz="9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Bakrena</a:t>
                      </a:r>
                      <a:r>
                        <a:rPr lang="sl-SI" sz="9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Zgodnja bronasta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Srednja bronasta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Pozna </a:t>
                      </a:r>
                      <a:r>
                        <a:rPr lang="sl-SI" sz="900" u="none" strike="noStrike" dirty="0" err="1" smtClean="0">
                          <a:effectLst/>
                        </a:rPr>
                        <a:t>br</a:t>
                      </a:r>
                      <a:r>
                        <a:rPr lang="sl-SI" sz="900" u="none" strike="noStrike" dirty="0" smtClean="0">
                          <a:effectLst/>
                        </a:rPr>
                        <a:t>.d.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Starejša železna d.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Mlajša želez.d.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Rimska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Zgodnji srednji vek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sl-SI" sz="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Visoki sr.v.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Pozni sr.v.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0" y="682168"/>
            <a:ext cx="8700722" cy="837544"/>
          </a:xfrm>
        </p:spPr>
        <p:txBody>
          <a:bodyPr>
            <a:normAutofit/>
          </a:bodyPr>
          <a:lstStyle/>
          <a:p>
            <a:pPr algn="l"/>
            <a:r>
              <a:rPr lang="sl-SI" sz="36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Druga žita</a:t>
            </a:r>
            <a:endParaRPr lang="de-AT" sz="36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6512" y="6670695"/>
            <a:ext cx="86338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600" dirty="0"/>
              <a:t>https://www.br.de/radio/bayern2/sendungen/notizbuch/hafer-roggen-supergetreide-102~_v-img__16__9__xl_-</a:t>
            </a:r>
            <a:r>
              <a:rPr lang="de-AT" sz="600" dirty="0" smtClean="0"/>
              <a:t>d31c35f8186ebeb80b0cd843a7c267a0e0c81647.jpg?version=14a53</a:t>
            </a:r>
            <a:r>
              <a:rPr lang="de-AT" sz="600" dirty="0"/>
              <a:t>, https://</a:t>
            </a:r>
            <a:r>
              <a:rPr lang="de-AT" sz="600" dirty="0" smtClean="0"/>
              <a:t>upload.wikimedia.org/wikipedia/commons/thumb/7/79/Ear_of_rye.jpg/1200px-Ear_of_rye.jpg</a:t>
            </a:r>
            <a:r>
              <a:rPr lang="de-AT" sz="600" dirty="0"/>
              <a:t>, https://www.getreide.org/wp-content/uploads/2012/03/Fotolia_84632215_S_greenphotoKK_Gerste.jpg</a:t>
            </a:r>
          </a:p>
        </p:txBody>
      </p:sp>
      <p:grpSp>
        <p:nvGrpSpPr>
          <p:cNvPr id="2" name="Gruppieren 8"/>
          <p:cNvGrpSpPr/>
          <p:nvPr/>
        </p:nvGrpSpPr>
        <p:grpSpPr>
          <a:xfrm>
            <a:off x="48017" y="1781309"/>
            <a:ext cx="9072337" cy="3026672"/>
            <a:chOff x="71663" y="2348880"/>
            <a:chExt cx="9072337" cy="3026672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32" r="21932"/>
            <a:stretch/>
          </p:blipFill>
          <p:spPr>
            <a:xfrm>
              <a:off x="6119778" y="2348880"/>
              <a:ext cx="3024222" cy="3024222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3095555" y="2351329"/>
              <a:ext cx="3024223" cy="3024223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/>
          </p:blipFill>
          <p:spPr>
            <a:xfrm>
              <a:off x="71663" y="2348880"/>
              <a:ext cx="3024224" cy="3024224"/>
            </a:xfrm>
            <a:prstGeom prst="rect">
              <a:avLst/>
            </a:prstGeom>
          </p:spPr>
        </p:pic>
      </p:grpSp>
      <p:sp>
        <p:nvSpPr>
          <p:cNvPr id="10" name="Rechteck 9"/>
          <p:cNvSpPr/>
          <p:nvPr/>
        </p:nvSpPr>
        <p:spPr>
          <a:xfrm>
            <a:off x="82584" y="4823768"/>
            <a:ext cx="29398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Ječmen</a:t>
            </a:r>
            <a:r>
              <a:rPr lang="en-US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,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Hordeum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vulgare</a:t>
            </a:r>
            <a:b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sl-SI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bronasta doba, </a:t>
            </a:r>
            <a:r>
              <a:rPr lang="en-US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2500 </a:t>
            </a:r>
            <a:r>
              <a:rPr lang="sl-SI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pr. n. št</a:t>
            </a:r>
            <a:r>
              <a:rPr lang="en-US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. </a:t>
            </a:r>
            <a:r>
              <a:rPr lang="en-US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- 800 </a:t>
            </a:r>
            <a:r>
              <a:rPr lang="sl-SI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pr. n. št</a:t>
            </a:r>
            <a:r>
              <a:rPr lang="en-US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. </a:t>
            </a:r>
            <a:endParaRPr lang="de-AT" sz="1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095693" y="4838588"/>
            <a:ext cx="40110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Rž</a:t>
            </a:r>
            <a:r>
              <a:rPr lang="en-US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,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Secale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cereale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/>
            </a:r>
            <a:b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sl-SI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mlajša železna doba, </a:t>
            </a:r>
            <a:r>
              <a:rPr lang="de-AT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450 </a:t>
            </a:r>
            <a:r>
              <a:rPr lang="sl-SI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pr. n. št</a:t>
            </a:r>
            <a:r>
              <a:rPr lang="en-US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.</a:t>
            </a:r>
            <a:r>
              <a:rPr lang="de-AT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de-AT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- </a:t>
            </a:r>
            <a:r>
              <a:rPr lang="sl-SI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10</a:t>
            </a:r>
            <a:r>
              <a:rPr lang="de-AT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sl-SI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pr. n. št</a:t>
            </a:r>
            <a:r>
              <a:rPr lang="en-US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. </a:t>
            </a:r>
            <a:endParaRPr lang="de-AT" sz="1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125897" y="4823768"/>
            <a:ext cx="1654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Oves</a:t>
            </a:r>
            <a:r>
              <a:rPr lang="en-US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,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Avena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sativa</a:t>
            </a:r>
            <a:b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sl-SI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pozna antika</a:t>
            </a:r>
            <a:endParaRPr lang="de-AT" sz="1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cxnSp>
        <p:nvCxnSpPr>
          <p:cNvPr id="19" name="Gerader Verbinder 18"/>
          <p:cNvCxnSpPr>
            <a:stCxn id="10" idx="2"/>
          </p:cNvCxnSpPr>
          <p:nvPr/>
        </p:nvCxnSpPr>
        <p:spPr>
          <a:xfrm>
            <a:off x="1552488" y="5562432"/>
            <a:ext cx="3548722" cy="7382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>
            <a:stCxn id="11" idx="2"/>
          </p:cNvCxnSpPr>
          <p:nvPr/>
        </p:nvCxnSpPr>
        <p:spPr>
          <a:xfrm>
            <a:off x="5101210" y="5361808"/>
            <a:ext cx="2025637" cy="9475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>
            <a:stCxn id="12" idx="2"/>
          </p:cNvCxnSpPr>
          <p:nvPr/>
        </p:nvCxnSpPr>
        <p:spPr>
          <a:xfrm>
            <a:off x="7953207" y="5346988"/>
            <a:ext cx="147185" cy="9352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8" y="0"/>
            <a:ext cx="3591912" cy="11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5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22941"/>
              </p:ext>
            </p:extLst>
          </p:nvPr>
        </p:nvGraphicFramePr>
        <p:xfrm>
          <a:off x="24372" y="6023487"/>
          <a:ext cx="9119628" cy="7044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2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8"/>
                    </a:ext>
                  </a:extLst>
                </a:gridCol>
                <a:gridCol w="78994">
                  <a:extLst>
                    <a:ext uri="{9D8B030D-6E8A-4147-A177-3AD203B41FA5}">
                      <a16:colId xmlns="" xmlns:a16="http://schemas.microsoft.com/office/drawing/2014/main" val="20129"/>
                    </a:ext>
                  </a:extLst>
                </a:gridCol>
                <a:gridCol w="33594">
                  <a:extLst>
                    <a:ext uri="{9D8B030D-6E8A-4147-A177-3AD203B41FA5}">
                      <a16:colId xmlns="" xmlns:a16="http://schemas.microsoft.com/office/drawing/2014/main" val="414368081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6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61"/>
                    </a:ext>
                  </a:extLst>
                </a:gridCol>
              </a:tblGrid>
              <a:tr h="28821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 dirty="0">
                          <a:effectLst/>
                        </a:rPr>
                        <a:t>6500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4300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2500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1550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1200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800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450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450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1050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1250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 dirty="0">
                          <a:effectLst/>
                        </a:rPr>
                        <a:t>1500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5334"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b"/>
                </a:tc>
                <a:tc gridSpan="44">
                  <a:txBody>
                    <a:bodyPr/>
                    <a:lstStyle/>
                    <a:p>
                      <a:pPr algn="ctr" fontAlgn="b"/>
                      <a:r>
                        <a:rPr lang="de-AT" sz="900" u="none" strike="noStrike" dirty="0" err="1" smtClean="0">
                          <a:effectLst/>
                        </a:rPr>
                        <a:t>Neolit</a:t>
                      </a:r>
                      <a:r>
                        <a:rPr lang="sl-SI" sz="900" u="none" strike="noStrike" dirty="0" err="1" smtClean="0">
                          <a:effectLst/>
                        </a:rPr>
                        <a:t>ik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6">
                  <a:txBody>
                    <a:bodyPr/>
                    <a:lstStyle/>
                    <a:p>
                      <a:pPr algn="ctr" fontAlgn="b"/>
                      <a:r>
                        <a:rPr lang="sl-SI" sz="9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Bakrena</a:t>
                      </a:r>
                      <a:r>
                        <a:rPr lang="sl-SI" sz="9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Zgodnja bronasta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Srednja bronasta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Pozna </a:t>
                      </a:r>
                      <a:r>
                        <a:rPr lang="sl-SI" sz="900" u="none" strike="noStrike" dirty="0" err="1" smtClean="0">
                          <a:effectLst/>
                        </a:rPr>
                        <a:t>br</a:t>
                      </a:r>
                      <a:r>
                        <a:rPr lang="sl-SI" sz="900" u="none" strike="noStrike" dirty="0" smtClean="0">
                          <a:effectLst/>
                        </a:rPr>
                        <a:t>.d.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Starejša železna d.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Mlajša želez.d.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Rimska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Zgodnji srednji vek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sl-SI" sz="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Visoki sr.v.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Pozni sr.v.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553" y="980728"/>
            <a:ext cx="8229600" cy="715965"/>
          </a:xfrm>
        </p:spPr>
        <p:txBody>
          <a:bodyPr>
            <a:normAutofit/>
          </a:bodyPr>
          <a:lstStyle/>
          <a:p>
            <a:pPr algn="l"/>
            <a:r>
              <a:rPr lang="sl-SI" sz="36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Proso</a:t>
            </a:r>
            <a:endParaRPr lang="en-US" sz="36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9808" y="6681479"/>
            <a:ext cx="4158208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/>
              <a:t>http://www.henriettes-herb.com/files/images/photos/p/pa/d04_2037_panicum-miliaceum.jpg</a:t>
            </a:r>
          </a:p>
        </p:txBody>
      </p:sp>
      <p:pic>
        <p:nvPicPr>
          <p:cNvPr id="2052" name="Picture 4" descr="Bildergebnis für panicum miliace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9"/>
          <a:stretch/>
        </p:blipFill>
        <p:spPr bwMode="auto">
          <a:xfrm>
            <a:off x="0" y="1988840"/>
            <a:ext cx="4727746" cy="293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78808" y="4976224"/>
            <a:ext cx="42051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Navadno proso</a:t>
            </a:r>
            <a:r>
              <a:rPr lang="en-US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Panicum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miliaceum</a:t>
            </a:r>
            <a:r>
              <a:rPr lang="en-US" sz="1400" i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/>
            </a:r>
            <a:br>
              <a:rPr lang="en-US" sz="1400" i="1" dirty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sl-SI" sz="1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Bronasta doba</a:t>
            </a:r>
            <a:r>
              <a:rPr lang="en-US" sz="1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en-US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2500 </a:t>
            </a:r>
            <a:r>
              <a:rPr lang="sl-SI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pr. n. št.</a:t>
            </a:r>
            <a:r>
              <a:rPr lang="en-US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- </a:t>
            </a:r>
            <a:r>
              <a:rPr lang="en-US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8</a:t>
            </a:r>
            <a:r>
              <a:rPr lang="sl-SI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5</a:t>
            </a:r>
            <a:r>
              <a:rPr lang="en-US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0 </a:t>
            </a:r>
            <a:r>
              <a:rPr lang="sl-SI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pr. n. št</a:t>
            </a:r>
            <a:r>
              <a:rPr lang="en-US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.</a:t>
            </a:r>
            <a:endParaRPr lang="de-AT" sz="1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757798" y="4971032"/>
            <a:ext cx="41072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Bar</a:t>
            </a:r>
            <a:r>
              <a:rPr lang="en-US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Setaria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italica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/>
            </a:r>
            <a:b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sl-SI" sz="1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Pozna bronasta doba</a:t>
            </a:r>
            <a:r>
              <a:rPr lang="en-US" sz="1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1200 </a:t>
            </a:r>
            <a:r>
              <a:rPr lang="sl-SI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pr. n. št.</a:t>
            </a:r>
            <a:r>
              <a:rPr lang="en-US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- </a:t>
            </a:r>
            <a:r>
              <a:rPr lang="en-US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8</a:t>
            </a:r>
            <a:r>
              <a:rPr lang="sl-SI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5</a:t>
            </a:r>
            <a:r>
              <a:rPr lang="en-US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0 </a:t>
            </a:r>
            <a:r>
              <a:rPr lang="sl-SI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pr. n. št.</a:t>
            </a:r>
            <a:endParaRPr lang="de-AT" sz="1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746" y="1988840"/>
            <a:ext cx="4416254" cy="2934695"/>
          </a:xfrm>
          <a:prstGeom prst="rect">
            <a:avLst/>
          </a:prstGeom>
        </p:spPr>
      </p:pic>
      <p:cxnSp>
        <p:nvCxnSpPr>
          <p:cNvPr id="15" name="Gerader Verbinder 14"/>
          <p:cNvCxnSpPr>
            <a:stCxn id="5" idx="2"/>
          </p:cNvCxnSpPr>
          <p:nvPr/>
        </p:nvCxnSpPr>
        <p:spPr>
          <a:xfrm>
            <a:off x="2181388" y="5499444"/>
            <a:ext cx="2822660" cy="8098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>
            <a:stCxn id="10" idx="2"/>
          </p:cNvCxnSpPr>
          <p:nvPr/>
        </p:nvCxnSpPr>
        <p:spPr>
          <a:xfrm flipH="1">
            <a:off x="6300200" y="5494252"/>
            <a:ext cx="511206" cy="8150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8" y="0"/>
            <a:ext cx="3591912" cy="11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6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517780"/>
              </p:ext>
            </p:extLst>
          </p:nvPr>
        </p:nvGraphicFramePr>
        <p:xfrm>
          <a:off x="24372" y="6023487"/>
          <a:ext cx="9119628" cy="7044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2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8"/>
                    </a:ext>
                  </a:extLst>
                </a:gridCol>
                <a:gridCol w="78994">
                  <a:extLst>
                    <a:ext uri="{9D8B030D-6E8A-4147-A177-3AD203B41FA5}">
                      <a16:colId xmlns="" xmlns:a16="http://schemas.microsoft.com/office/drawing/2014/main" val="20129"/>
                    </a:ext>
                  </a:extLst>
                </a:gridCol>
                <a:gridCol w="33594">
                  <a:extLst>
                    <a:ext uri="{9D8B030D-6E8A-4147-A177-3AD203B41FA5}">
                      <a16:colId xmlns="" xmlns:a16="http://schemas.microsoft.com/office/drawing/2014/main" val="414368081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6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61"/>
                    </a:ext>
                  </a:extLst>
                </a:gridCol>
              </a:tblGrid>
              <a:tr h="28821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 dirty="0">
                          <a:effectLst/>
                        </a:rPr>
                        <a:t>6500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4300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2500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1550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1200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800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450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450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1050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1250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 dirty="0">
                          <a:effectLst/>
                        </a:rPr>
                        <a:t>1500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5334"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b"/>
                </a:tc>
                <a:tc gridSpan="44">
                  <a:txBody>
                    <a:bodyPr/>
                    <a:lstStyle/>
                    <a:p>
                      <a:pPr algn="ctr" fontAlgn="b"/>
                      <a:r>
                        <a:rPr lang="de-AT" sz="900" u="none" strike="noStrike" dirty="0" err="1" smtClean="0">
                          <a:effectLst/>
                        </a:rPr>
                        <a:t>Neolit</a:t>
                      </a:r>
                      <a:r>
                        <a:rPr lang="sl-SI" sz="900" u="none" strike="noStrike" dirty="0" err="1" smtClean="0">
                          <a:effectLst/>
                        </a:rPr>
                        <a:t>ik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6">
                  <a:txBody>
                    <a:bodyPr/>
                    <a:lstStyle/>
                    <a:p>
                      <a:pPr algn="ctr" fontAlgn="b"/>
                      <a:r>
                        <a:rPr lang="sl-SI" sz="9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Bakrena</a:t>
                      </a:r>
                      <a:r>
                        <a:rPr lang="sl-SI" sz="9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Zgodnja bronasta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Srednja bronasta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Pozna </a:t>
                      </a:r>
                      <a:r>
                        <a:rPr lang="sl-SI" sz="900" u="none" strike="noStrike" dirty="0" err="1" smtClean="0">
                          <a:effectLst/>
                        </a:rPr>
                        <a:t>br</a:t>
                      </a:r>
                      <a:r>
                        <a:rPr lang="sl-SI" sz="900" u="none" strike="noStrike" dirty="0" smtClean="0">
                          <a:effectLst/>
                        </a:rPr>
                        <a:t>.d.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Starejša železna d.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Mlajša želez.d.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Rimska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Zgodnji srednji vek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sl-SI" sz="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Visoki sr.v.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Pozni sr.v.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836712"/>
            <a:ext cx="8579296" cy="982340"/>
          </a:xfrm>
        </p:spPr>
        <p:txBody>
          <a:bodyPr>
            <a:normAutofit/>
          </a:bodyPr>
          <a:lstStyle/>
          <a:p>
            <a:pPr algn="l"/>
            <a:r>
              <a:rPr lang="sl-SI" sz="36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Stročnice</a:t>
            </a:r>
            <a:endParaRPr lang="de-AT" sz="36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" y="1814475"/>
            <a:ext cx="4447949" cy="2385392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412082" y="4245497"/>
            <a:ext cx="4375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Bob</a:t>
            </a:r>
            <a:r>
              <a:rPr lang="de-AT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,</a:t>
            </a:r>
            <a:r>
              <a:rPr lang="de-AT" sz="1400" b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Vicia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faba</a:t>
            </a:r>
            <a:r>
              <a:rPr lang="en-US" sz="1400" i="1" u="sng" dirty="0">
                <a:latin typeface="Yu Gothic UI" panose="020B0500000000000000" pitchFamily="34" charset="-128"/>
                <a:ea typeface="Yu Gothic UI" panose="020B0500000000000000" pitchFamily="34" charset="-128"/>
              </a:rPr>
              <a:t/>
            </a:r>
            <a:br>
              <a:rPr lang="en-US" sz="1400" i="1" u="sng" dirty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sl-SI" sz="1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Pozna bronasta doba, </a:t>
            </a:r>
            <a:r>
              <a:rPr lang="en-US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1200 </a:t>
            </a:r>
            <a:r>
              <a:rPr lang="sl-SI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pr. n. št.</a:t>
            </a:r>
            <a:r>
              <a:rPr lang="en-US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- 800 </a:t>
            </a:r>
            <a:r>
              <a:rPr lang="sl-SI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pr. n. št.</a:t>
            </a:r>
            <a:r>
              <a:rPr lang="en-US" sz="1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endParaRPr lang="de-AT" sz="1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860032" y="4209360"/>
            <a:ext cx="41456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L</a:t>
            </a:r>
            <a:r>
              <a:rPr lang="sl-SI" sz="1400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eča</a:t>
            </a:r>
            <a:r>
              <a:rPr lang="en-US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Lens </a:t>
            </a:r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culinaris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/>
            </a:r>
            <a:b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sl-SI" sz="1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Pozna bronasta doba, </a:t>
            </a:r>
            <a:r>
              <a:rPr lang="en-US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1200 </a:t>
            </a:r>
            <a:r>
              <a:rPr lang="sl-SI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pr. n. št.</a:t>
            </a:r>
            <a:r>
              <a:rPr lang="en-US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- 800 </a:t>
            </a:r>
            <a:r>
              <a:rPr lang="sl-SI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pr. n. št.</a:t>
            </a:r>
            <a:endParaRPr lang="de-AT" sz="1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4860032" y="5157192"/>
            <a:ext cx="41456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Grah</a:t>
            </a:r>
            <a:r>
              <a:rPr lang="en-US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Pisum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sativum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/>
            </a:r>
            <a:b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sl-SI" sz="1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Pozna bronasta doba, </a:t>
            </a:r>
            <a:r>
              <a:rPr lang="en-US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1200 </a:t>
            </a:r>
            <a:r>
              <a:rPr lang="sl-SI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pr. n. št.</a:t>
            </a:r>
            <a:r>
              <a:rPr lang="en-US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- 800 </a:t>
            </a:r>
            <a:r>
              <a:rPr lang="sl-SI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pr. n. št.</a:t>
            </a:r>
            <a:endParaRPr lang="de-AT" sz="1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cxnSp>
        <p:nvCxnSpPr>
          <p:cNvPr id="23" name="Gerader Verbinder 22"/>
          <p:cNvCxnSpPr>
            <a:stCxn id="11" idx="2"/>
          </p:cNvCxnSpPr>
          <p:nvPr/>
        </p:nvCxnSpPr>
        <p:spPr>
          <a:xfrm>
            <a:off x="2600053" y="4768717"/>
            <a:ext cx="3628131" cy="15406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/>
          <p:cNvCxnSpPr>
            <a:stCxn id="15" idx="2"/>
          </p:cNvCxnSpPr>
          <p:nvPr/>
        </p:nvCxnSpPr>
        <p:spPr>
          <a:xfrm flipH="1">
            <a:off x="6228185" y="4732580"/>
            <a:ext cx="704691" cy="15767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/>
          <p:cNvCxnSpPr>
            <a:stCxn id="16" idx="2"/>
          </p:cNvCxnSpPr>
          <p:nvPr/>
        </p:nvCxnSpPr>
        <p:spPr>
          <a:xfrm flipH="1">
            <a:off x="6228185" y="5680412"/>
            <a:ext cx="704691" cy="6289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ieren 6"/>
          <p:cNvGrpSpPr/>
          <p:nvPr/>
        </p:nvGrpSpPr>
        <p:grpSpPr>
          <a:xfrm>
            <a:off x="4984465" y="1819052"/>
            <a:ext cx="3619984" cy="2380516"/>
            <a:chOff x="5098627" y="1809858"/>
            <a:chExt cx="3432151" cy="2051190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15" t="17856" r="18726" b="24118"/>
            <a:stretch/>
          </p:blipFill>
          <p:spPr>
            <a:xfrm>
              <a:off x="5098627" y="1809858"/>
              <a:ext cx="3432151" cy="2051190"/>
            </a:xfrm>
            <a:prstGeom prst="rect">
              <a:avLst/>
            </a:prstGeom>
          </p:spPr>
        </p:pic>
        <p:sp>
          <p:nvSpPr>
            <p:cNvPr id="5" name="Rechteck 4"/>
            <p:cNvSpPr/>
            <p:nvPr/>
          </p:nvSpPr>
          <p:spPr>
            <a:xfrm>
              <a:off x="5364088" y="2041938"/>
              <a:ext cx="532211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5436096" y="2081255"/>
              <a:ext cx="46020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800" dirty="0" smtClean="0"/>
                <a:t>1cm</a:t>
              </a:r>
              <a:endParaRPr lang="de-AT" sz="800" dirty="0"/>
            </a:p>
          </p:txBody>
        </p:sp>
      </p:grpSp>
      <p:pic>
        <p:nvPicPr>
          <p:cNvPr id="19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8" y="0"/>
            <a:ext cx="3591912" cy="11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0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>
            <a:normAutofit/>
          </a:bodyPr>
          <a:lstStyle/>
          <a:p>
            <a:pPr algn="l"/>
            <a:r>
              <a:rPr lang="sl-SI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Historična </a:t>
            </a:r>
            <a:r>
              <a:rPr lang="sl-SI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kuharija</a:t>
            </a:r>
            <a:r>
              <a:rPr lang="sl-SI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– </a:t>
            </a:r>
            <a:br>
              <a:rPr lang="sl-SI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sl-SI" sz="2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kako sodelujemo arheologi, botaniki, zoologi, muzejski strokovnjaki, turistični delavci in kmetije ter obrtniki? </a:t>
            </a:r>
            <a:endParaRPr lang="sl-SI" sz="2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3" b="11468"/>
          <a:stretch/>
        </p:blipFill>
        <p:spPr>
          <a:xfrm>
            <a:off x="0" y="2420888"/>
            <a:ext cx="9144000" cy="4437112"/>
          </a:xfrm>
          <a:prstGeom prst="rect">
            <a:avLst/>
          </a:prstGeom>
        </p:spPr>
      </p:pic>
      <p:pic>
        <p:nvPicPr>
          <p:cNvPr id="5" name="Grafi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8" y="0"/>
            <a:ext cx="3591912" cy="11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0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513950"/>
              </p:ext>
            </p:extLst>
          </p:nvPr>
        </p:nvGraphicFramePr>
        <p:xfrm>
          <a:off x="24372" y="6023487"/>
          <a:ext cx="9119628" cy="7044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2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8"/>
                    </a:ext>
                  </a:extLst>
                </a:gridCol>
                <a:gridCol w="78994">
                  <a:extLst>
                    <a:ext uri="{9D8B030D-6E8A-4147-A177-3AD203B41FA5}">
                      <a16:colId xmlns="" xmlns:a16="http://schemas.microsoft.com/office/drawing/2014/main" val="20129"/>
                    </a:ext>
                  </a:extLst>
                </a:gridCol>
                <a:gridCol w="33594">
                  <a:extLst>
                    <a:ext uri="{9D8B030D-6E8A-4147-A177-3AD203B41FA5}">
                      <a16:colId xmlns="" xmlns:a16="http://schemas.microsoft.com/office/drawing/2014/main" val="414368081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6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61"/>
                    </a:ext>
                  </a:extLst>
                </a:gridCol>
              </a:tblGrid>
              <a:tr h="28821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 dirty="0">
                          <a:effectLst/>
                        </a:rPr>
                        <a:t>6500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4300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2500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1550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1200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800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450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450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1050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1250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 dirty="0">
                          <a:effectLst/>
                        </a:rPr>
                        <a:t>1500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5334"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b"/>
                </a:tc>
                <a:tc gridSpan="44">
                  <a:txBody>
                    <a:bodyPr/>
                    <a:lstStyle/>
                    <a:p>
                      <a:pPr algn="ctr" fontAlgn="b"/>
                      <a:r>
                        <a:rPr lang="de-AT" sz="900" u="none" strike="noStrike" dirty="0" err="1" smtClean="0">
                          <a:effectLst/>
                        </a:rPr>
                        <a:t>Neolit</a:t>
                      </a:r>
                      <a:r>
                        <a:rPr lang="sl-SI" sz="900" u="none" strike="noStrike" dirty="0" err="1" smtClean="0">
                          <a:effectLst/>
                        </a:rPr>
                        <a:t>ik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6">
                  <a:txBody>
                    <a:bodyPr/>
                    <a:lstStyle/>
                    <a:p>
                      <a:pPr algn="ctr" fontAlgn="b"/>
                      <a:r>
                        <a:rPr lang="sl-SI" sz="9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Bakrena</a:t>
                      </a:r>
                      <a:r>
                        <a:rPr lang="sl-SI" sz="9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Zgodnja bronasta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Srednja bronasta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Pozna </a:t>
                      </a:r>
                      <a:r>
                        <a:rPr lang="sl-SI" sz="900" u="none" strike="noStrike" dirty="0" err="1" smtClean="0">
                          <a:effectLst/>
                        </a:rPr>
                        <a:t>br</a:t>
                      </a:r>
                      <a:r>
                        <a:rPr lang="sl-SI" sz="900" u="none" strike="noStrike" dirty="0" smtClean="0">
                          <a:effectLst/>
                        </a:rPr>
                        <a:t>.d.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Starejša železna d.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Mlajša želez.d.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Rimska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Zgodnji srednji vek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sl-SI" sz="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Visoki sr.v.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Pozni sr.v.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2912" y="757715"/>
            <a:ext cx="8686800" cy="939200"/>
          </a:xfrm>
        </p:spPr>
        <p:txBody>
          <a:bodyPr>
            <a:normAutofit/>
          </a:bodyPr>
          <a:lstStyle/>
          <a:p>
            <a:pPr algn="l"/>
            <a:r>
              <a:rPr lang="sl-SI" sz="360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Rastline za olje </a:t>
            </a:r>
            <a:r>
              <a:rPr lang="sl-SI" sz="36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in vlakna</a:t>
            </a:r>
            <a:endParaRPr lang="de-AT" sz="36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778258" y="5180387"/>
            <a:ext cx="33638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Konoplja</a:t>
            </a:r>
            <a:r>
              <a:rPr lang="en-US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Cannabis sativa</a:t>
            </a:r>
            <a:b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sl-SI" sz="1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zgodnja bronasta doba,</a:t>
            </a:r>
            <a:r>
              <a:rPr lang="en-US" sz="1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sl-SI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2760 -2569 </a:t>
            </a:r>
            <a:r>
              <a:rPr lang="sl-SI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pr. n. št</a:t>
            </a:r>
            <a:r>
              <a:rPr lang="de-AT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.</a:t>
            </a:r>
            <a:r>
              <a:rPr lang="sl-SI" sz="1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sl-SI" sz="1400" dirty="0" smtClean="0">
                <a:solidFill>
                  <a:schemeClr val="bg1"/>
                </a:solidFill>
              </a:rPr>
              <a:t>– 450 n. št.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-12912" y="662918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sz="600" dirty="0"/>
              <a:t>https://</a:t>
            </a:r>
            <a:r>
              <a:rPr lang="de-AT" sz="600" dirty="0" smtClean="0"/>
              <a:t>www.minnesotawildflowers.info/udata/r9ndp23q/pd2/brassica-nigra-709207-3.jpg</a:t>
            </a:r>
            <a:r>
              <a:rPr lang="de-AT" sz="600" dirty="0"/>
              <a:t>, https://naturalcannabis.com/wp-content/uploads/5-sativa-cannabis-strains-for-indica-lovers.jpg  </a:t>
            </a:r>
          </a:p>
        </p:txBody>
      </p:sp>
      <p:cxnSp>
        <p:nvCxnSpPr>
          <p:cNvPr id="10" name="Gerader Verbinder 9"/>
          <p:cNvCxnSpPr>
            <a:stCxn id="12" idx="2"/>
          </p:cNvCxnSpPr>
          <p:nvPr/>
        </p:nvCxnSpPr>
        <p:spPr>
          <a:xfrm>
            <a:off x="6637658" y="5703607"/>
            <a:ext cx="0" cy="605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2627784" y="5919050"/>
            <a:ext cx="1728192" cy="3902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-126" r="40075" b="126"/>
          <a:stretch/>
        </p:blipFill>
        <p:spPr>
          <a:xfrm>
            <a:off x="778258" y="1628800"/>
            <a:ext cx="3474298" cy="3474298"/>
          </a:xfrm>
          <a:prstGeom prst="rect">
            <a:avLst/>
          </a:prstGeom>
        </p:spPr>
      </p:pic>
      <p:pic>
        <p:nvPicPr>
          <p:cNvPr id="11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3" r="16673"/>
          <a:stretch/>
        </p:blipFill>
        <p:spPr>
          <a:xfrm>
            <a:off x="5004048" y="1706115"/>
            <a:ext cx="3474272" cy="3474272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4548784" y="5180387"/>
            <a:ext cx="4177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Lan</a:t>
            </a:r>
            <a:r>
              <a:rPr lang="en-US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Linum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usitatissimum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/>
            </a:r>
            <a:b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sl-SI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Starejša železna doba, </a:t>
            </a:r>
            <a:r>
              <a:rPr lang="de-AT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sl-SI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720</a:t>
            </a:r>
            <a:r>
              <a:rPr lang="de-AT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sl-SI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pr. n. št. </a:t>
            </a:r>
            <a:r>
              <a:rPr lang="de-AT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de-AT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- </a:t>
            </a:r>
            <a:r>
              <a:rPr lang="sl-SI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520 pr. n. št</a:t>
            </a:r>
            <a:r>
              <a:rPr lang="de-AT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.</a:t>
            </a:r>
            <a:endParaRPr lang="de-AT" sz="1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16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8" y="0"/>
            <a:ext cx="3591912" cy="11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8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598298"/>
              </p:ext>
            </p:extLst>
          </p:nvPr>
        </p:nvGraphicFramePr>
        <p:xfrm>
          <a:off x="24372" y="6023487"/>
          <a:ext cx="9119628" cy="7044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2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8"/>
                    </a:ext>
                  </a:extLst>
                </a:gridCol>
                <a:gridCol w="78994">
                  <a:extLst>
                    <a:ext uri="{9D8B030D-6E8A-4147-A177-3AD203B41FA5}">
                      <a16:colId xmlns="" xmlns:a16="http://schemas.microsoft.com/office/drawing/2014/main" val="20129"/>
                    </a:ext>
                  </a:extLst>
                </a:gridCol>
                <a:gridCol w="33594">
                  <a:extLst>
                    <a:ext uri="{9D8B030D-6E8A-4147-A177-3AD203B41FA5}">
                      <a16:colId xmlns="" xmlns:a16="http://schemas.microsoft.com/office/drawing/2014/main" val="414368081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6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61"/>
                    </a:ext>
                  </a:extLst>
                </a:gridCol>
              </a:tblGrid>
              <a:tr h="28821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 dirty="0">
                          <a:effectLst/>
                        </a:rPr>
                        <a:t>6500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4300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2500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1550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1200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800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450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450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1050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1250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 dirty="0">
                          <a:effectLst/>
                        </a:rPr>
                        <a:t>1500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5334"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b"/>
                </a:tc>
                <a:tc gridSpan="44">
                  <a:txBody>
                    <a:bodyPr/>
                    <a:lstStyle/>
                    <a:p>
                      <a:pPr algn="ctr" fontAlgn="b"/>
                      <a:r>
                        <a:rPr lang="de-AT" sz="900" u="none" strike="noStrike" dirty="0" err="1" smtClean="0">
                          <a:effectLst/>
                        </a:rPr>
                        <a:t>Neolit</a:t>
                      </a:r>
                      <a:r>
                        <a:rPr lang="sl-SI" sz="900" u="none" strike="noStrike" dirty="0" err="1" smtClean="0">
                          <a:effectLst/>
                        </a:rPr>
                        <a:t>ik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6">
                  <a:txBody>
                    <a:bodyPr/>
                    <a:lstStyle/>
                    <a:p>
                      <a:pPr algn="ctr" fontAlgn="b"/>
                      <a:r>
                        <a:rPr lang="sl-SI" sz="9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Bakrena</a:t>
                      </a:r>
                      <a:r>
                        <a:rPr lang="sl-SI" sz="9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Zgodnja bronasta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Srednja bronasta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Pozna </a:t>
                      </a:r>
                      <a:r>
                        <a:rPr lang="sl-SI" sz="900" u="none" strike="noStrike" dirty="0" err="1" smtClean="0">
                          <a:effectLst/>
                        </a:rPr>
                        <a:t>br</a:t>
                      </a:r>
                      <a:r>
                        <a:rPr lang="sl-SI" sz="900" u="none" strike="noStrike" dirty="0" smtClean="0">
                          <a:effectLst/>
                        </a:rPr>
                        <a:t>.d.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Starejša železna d.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Mlajša želez.d.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Rimska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Zgodnji srednji vek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sl-SI" sz="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Visoki sr.v.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Pozni sr.v.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122" name="Picture 2" descr="Bildergebnis für camelina sativa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3099956" y="1903847"/>
            <a:ext cx="2987824" cy="307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>
          <a:xfrm>
            <a:off x="0" y="6688587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/>
              <a:t>https://c1.staticflickr.com/3/2481/3920972912_1ab6b58c9b_z.jpg?zz=1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25858" r="777" b="8260"/>
          <a:stretch/>
        </p:blipFill>
        <p:spPr>
          <a:xfrm>
            <a:off x="-5990" y="1903847"/>
            <a:ext cx="3078088" cy="307808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099956" y="5033933"/>
            <a:ext cx="306846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Navadni riček</a:t>
            </a:r>
            <a:r>
              <a:rPr lang="de-AT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Camelina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sativa</a:t>
            </a:r>
            <a:b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sl-SI" sz="1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mlajša železna doba</a:t>
            </a:r>
            <a:r>
              <a:rPr lang="sl-SI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de-AT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450 </a:t>
            </a:r>
            <a:r>
              <a:rPr lang="sl-SI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pr. n. št.</a:t>
            </a:r>
            <a:r>
              <a:rPr lang="de-AT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– </a:t>
            </a:r>
            <a:endParaRPr lang="sl-SI" sz="1400" dirty="0" smtClean="0">
              <a:solidFill>
                <a:srgbClr val="000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sl-SI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1.stol.</a:t>
            </a:r>
            <a:r>
              <a:rPr lang="de-AT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sl-SI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pr. n. št.</a:t>
            </a:r>
            <a:r>
              <a:rPr lang="de-AT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endParaRPr lang="de-AT" sz="1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34054" y="5035420"/>
            <a:ext cx="306365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Mak</a:t>
            </a:r>
            <a:r>
              <a:rPr lang="en-US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,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Papaver </a:t>
            </a:r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somniferum</a:t>
            </a:r>
            <a:r>
              <a:rPr lang="en-US" sz="1400" i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/>
            </a:r>
            <a:br>
              <a:rPr lang="en-US" sz="1400" i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sl-SI" sz="1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Pozna bronasta doba, </a:t>
            </a:r>
            <a:r>
              <a:rPr lang="en-US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1200 </a:t>
            </a:r>
            <a:r>
              <a:rPr lang="sl-SI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pr. n. št.</a:t>
            </a:r>
            <a:r>
              <a:rPr lang="en-US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endParaRPr lang="sl-SI" sz="1400" dirty="0" smtClean="0">
              <a:solidFill>
                <a:srgbClr val="000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- </a:t>
            </a:r>
            <a:r>
              <a:rPr lang="en-US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800 </a:t>
            </a:r>
            <a:r>
              <a:rPr lang="sl-SI" sz="14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pr. n. št.</a:t>
            </a:r>
            <a:endParaRPr lang="de-AT" sz="1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cxnSp>
        <p:nvCxnSpPr>
          <p:cNvPr id="21" name="Gerader Verbinder 20"/>
          <p:cNvCxnSpPr>
            <a:stCxn id="12" idx="2"/>
          </p:cNvCxnSpPr>
          <p:nvPr/>
        </p:nvCxnSpPr>
        <p:spPr>
          <a:xfrm>
            <a:off x="1565884" y="5774084"/>
            <a:ext cx="4734308" cy="5352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/>
          <p:cNvCxnSpPr>
            <a:stCxn id="3" idx="2"/>
          </p:cNvCxnSpPr>
          <p:nvPr/>
        </p:nvCxnSpPr>
        <p:spPr>
          <a:xfrm>
            <a:off x="4634191" y="5772597"/>
            <a:ext cx="2530097" cy="5367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/>
          <p:cNvCxnSpPr>
            <a:stCxn id="16" idx="2"/>
          </p:cNvCxnSpPr>
          <p:nvPr/>
        </p:nvCxnSpPr>
        <p:spPr>
          <a:xfrm>
            <a:off x="7618649" y="5556410"/>
            <a:ext cx="49708" cy="7529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nhaltsplatzhalter 1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9" b="21251"/>
          <a:stretch/>
        </p:blipFill>
        <p:spPr>
          <a:xfrm>
            <a:off x="6115638" y="1909413"/>
            <a:ext cx="3071860" cy="3071860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6182198" y="5033190"/>
            <a:ext cx="28729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Črna ogrščica</a:t>
            </a:r>
            <a:r>
              <a:rPr lang="de-AT" sz="1400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Brassica </a:t>
            </a:r>
            <a:r>
              <a:rPr lang="en-US" sz="1400" i="1" u="sng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nigra</a:t>
            </a:r>
            <a: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/>
            </a:r>
            <a:br>
              <a:rPr lang="en-US" sz="1400" i="1" u="sng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sl-SI" sz="1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rimska doba, 1. stol. – 4. stol. n. št.</a:t>
            </a:r>
            <a:endParaRPr lang="de-AT" sz="1400" dirty="0">
              <a:solidFill>
                <a:schemeClr val="bg1"/>
              </a:solidFill>
            </a:endParaRPr>
          </a:p>
        </p:txBody>
      </p:sp>
      <p:pic>
        <p:nvPicPr>
          <p:cNvPr id="18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8" y="0"/>
            <a:ext cx="3591912" cy="11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8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623270"/>
              </p:ext>
            </p:extLst>
          </p:nvPr>
        </p:nvGraphicFramePr>
        <p:xfrm>
          <a:off x="24372" y="6023487"/>
          <a:ext cx="9119628" cy="7044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2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2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3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4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5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6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7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8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09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0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1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28"/>
                    </a:ext>
                  </a:extLst>
                </a:gridCol>
                <a:gridCol w="78994">
                  <a:extLst>
                    <a:ext uri="{9D8B030D-6E8A-4147-A177-3AD203B41FA5}">
                      <a16:colId xmlns="" xmlns:a16="http://schemas.microsoft.com/office/drawing/2014/main" val="20129"/>
                    </a:ext>
                  </a:extLst>
                </a:gridCol>
                <a:gridCol w="33594">
                  <a:extLst>
                    <a:ext uri="{9D8B030D-6E8A-4147-A177-3AD203B41FA5}">
                      <a16:colId xmlns="" xmlns:a16="http://schemas.microsoft.com/office/drawing/2014/main" val="414368081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3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4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1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2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3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4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5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6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7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8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59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60"/>
                    </a:ext>
                  </a:extLst>
                </a:gridCol>
                <a:gridCol w="56294">
                  <a:extLst>
                    <a:ext uri="{9D8B030D-6E8A-4147-A177-3AD203B41FA5}">
                      <a16:colId xmlns="" xmlns:a16="http://schemas.microsoft.com/office/drawing/2014/main" val="20161"/>
                    </a:ext>
                  </a:extLst>
                </a:gridCol>
              </a:tblGrid>
              <a:tr h="28821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 dirty="0">
                          <a:effectLst/>
                        </a:rPr>
                        <a:t>6500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4300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2500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1550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1200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800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450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450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1050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>
                          <a:effectLst/>
                        </a:rPr>
                        <a:t>1250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000" u="none" strike="noStrike" dirty="0">
                          <a:effectLst/>
                        </a:rPr>
                        <a:t>1500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vert="vert27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5334"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b"/>
                </a:tc>
                <a:tc gridSpan="44">
                  <a:txBody>
                    <a:bodyPr/>
                    <a:lstStyle/>
                    <a:p>
                      <a:pPr algn="ctr" fontAlgn="b"/>
                      <a:r>
                        <a:rPr lang="de-AT" sz="900" u="none" strike="noStrike" dirty="0" err="1" smtClean="0">
                          <a:effectLst/>
                        </a:rPr>
                        <a:t>Neolit</a:t>
                      </a:r>
                      <a:r>
                        <a:rPr lang="sl-SI" sz="900" u="none" strike="noStrike" dirty="0" err="1" smtClean="0">
                          <a:effectLst/>
                        </a:rPr>
                        <a:t>ik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6">
                  <a:txBody>
                    <a:bodyPr/>
                    <a:lstStyle/>
                    <a:p>
                      <a:pPr algn="ctr" fontAlgn="b"/>
                      <a:r>
                        <a:rPr lang="sl-SI" sz="9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Bakrena</a:t>
                      </a:r>
                      <a:r>
                        <a:rPr lang="sl-SI" sz="9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Zgodnja bronasta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Srednja bronasta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Pozna </a:t>
                      </a:r>
                      <a:r>
                        <a:rPr lang="sl-SI" sz="900" u="none" strike="noStrike" dirty="0" err="1" smtClean="0">
                          <a:effectLst/>
                        </a:rPr>
                        <a:t>br</a:t>
                      </a:r>
                      <a:r>
                        <a:rPr lang="sl-SI" sz="900" u="none" strike="noStrike" dirty="0" smtClean="0">
                          <a:effectLst/>
                        </a:rPr>
                        <a:t>.d.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Starejša železna d.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Mlajša želez.d.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Rimska doba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Zgodnji srednji vek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sl-SI" sz="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Visoki sr.v.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sl-SI" sz="900" u="none" strike="noStrike" dirty="0" smtClean="0">
                          <a:effectLst/>
                        </a:rPr>
                        <a:t>Pozni sr.v.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496" y="1124744"/>
            <a:ext cx="8733656" cy="936104"/>
          </a:xfrm>
        </p:spPr>
        <p:txBody>
          <a:bodyPr>
            <a:normAutofit/>
          </a:bodyPr>
          <a:lstStyle/>
          <a:p>
            <a:pPr algn="l"/>
            <a:r>
              <a:rPr lang="sl-SI" sz="36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Kopriva</a:t>
            </a:r>
            <a:endParaRPr lang="de-AT" sz="36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8267" y="2231744"/>
            <a:ext cx="4460998" cy="34686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9407" y="2668075"/>
            <a:ext cx="3468644" cy="25959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1745"/>
            <a:ext cx="2158267" cy="34686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Ellipse 6"/>
          <p:cNvSpPr/>
          <p:nvPr/>
        </p:nvSpPr>
        <p:spPr>
          <a:xfrm>
            <a:off x="3776982" y="5013175"/>
            <a:ext cx="1038387" cy="36004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8" y="0"/>
            <a:ext cx="3591912" cy="11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385" y="3893828"/>
            <a:ext cx="4002789" cy="2667873"/>
          </a:xfrm>
          <a:prstGeom prst="rect">
            <a:avLst/>
          </a:prstGeom>
          <a:noFill/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120588"/>
            <a:ext cx="4017238" cy="267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Slika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8" r="2376"/>
          <a:stretch/>
        </p:blipFill>
        <p:spPr bwMode="auto">
          <a:xfrm>
            <a:off x="4633473" y="3893828"/>
            <a:ext cx="4111254" cy="266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el 3"/>
          <p:cNvSpPr txBox="1">
            <a:spLocks/>
          </p:cNvSpPr>
          <p:nvPr/>
        </p:nvSpPr>
        <p:spPr bwMode="auto">
          <a:xfrm>
            <a:off x="8470279" y="6591043"/>
            <a:ext cx="548897" cy="24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sl-SI" sz="2400" b="1" dirty="0" smtClean="0">
                <a:latin typeface="Garamond" panose="02020404030301010803" pitchFamily="18" charset="0"/>
                <a:ea typeface="+mj-ea"/>
                <a:cs typeface="Arial" pitchFamily="34" charset="0"/>
              </a:rPr>
              <a:t>…</a:t>
            </a:r>
            <a:endParaRPr lang="de-AT" sz="2400" dirty="0">
              <a:latin typeface="Garamond" panose="02020404030301010803" pitchFamily="18" charset="0"/>
              <a:ea typeface="+mj-ea"/>
              <a:cs typeface="Arial" pitchFamily="34" charset="0"/>
            </a:endParaRP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2"/>
          <a:stretch/>
        </p:blipFill>
        <p:spPr bwMode="auto">
          <a:xfrm>
            <a:off x="4633474" y="1120589"/>
            <a:ext cx="4120135" cy="267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8" y="0"/>
            <a:ext cx="3591912" cy="11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1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4" name="Picture 2" descr="C:\Users\anja.vintar\Desktop\Botanika vse, dec.2018\Rastline\Rastline iz Botaničnega vrta Sarah Kiszter\DSC_14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05"/>
            <a:ext cx="9247956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12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lika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7" b="9828"/>
          <a:stretch/>
        </p:blipFill>
        <p:spPr bwMode="auto">
          <a:xfrm>
            <a:off x="3113053" y="1110818"/>
            <a:ext cx="23675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Slika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"/>
          <a:stretch/>
        </p:blipFill>
        <p:spPr bwMode="auto">
          <a:xfrm>
            <a:off x="190428" y="1110817"/>
            <a:ext cx="2582140" cy="374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Slika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577" y="5069199"/>
            <a:ext cx="2659872" cy="177281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5222" y="2208083"/>
            <a:ext cx="2359906" cy="157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Slika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24"/>
          <a:stretch/>
        </p:blipFill>
        <p:spPr bwMode="auto">
          <a:xfrm>
            <a:off x="5696961" y="3107546"/>
            <a:ext cx="2797469" cy="137567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1" b="11201"/>
          <a:stretch/>
        </p:blipFill>
        <p:spPr bwMode="auto">
          <a:xfrm>
            <a:off x="3113053" y="3918134"/>
            <a:ext cx="2358106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fik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961" y="1120508"/>
            <a:ext cx="2797469" cy="1864979"/>
          </a:xfrm>
          <a:prstGeom prst="rect">
            <a:avLst/>
          </a:prstGeom>
        </p:spPr>
      </p:pic>
      <p:pic>
        <p:nvPicPr>
          <p:cNvPr id="23" name="Grafik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603" r="12156" b="11505"/>
          <a:stretch/>
        </p:blipFill>
        <p:spPr>
          <a:xfrm>
            <a:off x="5696960" y="4725143"/>
            <a:ext cx="2797469" cy="2116871"/>
          </a:xfrm>
          <a:prstGeom prst="rect">
            <a:avLst/>
          </a:prstGeom>
        </p:spPr>
      </p:pic>
      <p:pic>
        <p:nvPicPr>
          <p:cNvPr id="11" name="Grafik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8" y="0"/>
            <a:ext cx="3591912" cy="11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9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lika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5816" y="3972032"/>
            <a:ext cx="2808312" cy="238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Slika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1" b="12834"/>
          <a:stretch/>
        </p:blipFill>
        <p:spPr bwMode="auto">
          <a:xfrm>
            <a:off x="5966355" y="4977761"/>
            <a:ext cx="2673057" cy="137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6228" y="2956756"/>
            <a:ext cx="2679878" cy="184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24"/>
          <a:stretch/>
        </p:blipFill>
        <p:spPr bwMode="auto">
          <a:xfrm>
            <a:off x="107504" y="3972032"/>
            <a:ext cx="2663642" cy="238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Slika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7"/>
          <a:stretch/>
        </p:blipFill>
        <p:spPr bwMode="auto">
          <a:xfrm>
            <a:off x="107504" y="260648"/>
            <a:ext cx="5086563" cy="344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3"/>
          <p:cNvSpPr txBox="1">
            <a:spLocks/>
          </p:cNvSpPr>
          <p:nvPr/>
        </p:nvSpPr>
        <p:spPr bwMode="auto">
          <a:xfrm>
            <a:off x="8470279" y="6591043"/>
            <a:ext cx="548897" cy="24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sl-SI" sz="2400" b="1" dirty="0" smtClean="0">
                <a:latin typeface="Garamond" panose="02020404030301010803" pitchFamily="18" charset="0"/>
                <a:ea typeface="+mj-ea"/>
                <a:cs typeface="Arial" pitchFamily="34" charset="0"/>
              </a:rPr>
              <a:t>…</a:t>
            </a:r>
            <a:endParaRPr lang="de-AT" sz="2400" dirty="0">
              <a:latin typeface="Garamond" panose="02020404030301010803" pitchFamily="18" charset="0"/>
              <a:ea typeface="+mj-ea"/>
              <a:cs typeface="Arial" pitchFamily="34" charset="0"/>
            </a:endParaRPr>
          </a:p>
        </p:txBody>
      </p:sp>
      <p:pic>
        <p:nvPicPr>
          <p:cNvPr id="16" name="Slika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5" b="10174"/>
          <a:stretch/>
        </p:blipFill>
        <p:spPr bwMode="auto">
          <a:xfrm>
            <a:off x="5955512" y="1318327"/>
            <a:ext cx="2683900" cy="150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8" y="0"/>
            <a:ext cx="3591912" cy="11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4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7370" r="1755"/>
          <a:stretch/>
        </p:blipFill>
        <p:spPr>
          <a:xfrm>
            <a:off x="4645136" y="1484784"/>
            <a:ext cx="3960440" cy="2372611"/>
          </a:xfrm>
          <a:prstGeom prst="rect">
            <a:avLst/>
          </a:prstGeom>
        </p:spPr>
      </p:pic>
      <p:pic>
        <p:nvPicPr>
          <p:cNvPr id="5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"/>
          <a:stretch/>
        </p:blipFill>
        <p:spPr>
          <a:xfrm>
            <a:off x="226920" y="1484784"/>
            <a:ext cx="4169279" cy="2336615"/>
          </a:xfrm>
          <a:prstGeom prst="rect">
            <a:avLst/>
          </a:prstGeom>
        </p:spPr>
      </p:pic>
      <p:pic>
        <p:nvPicPr>
          <p:cNvPr id="6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58824"/>
            <a:ext cx="4067944" cy="2711963"/>
          </a:xfrm>
          <a:prstGeom prst="rect">
            <a:avLst/>
          </a:prstGeom>
        </p:spPr>
      </p:pic>
      <p:pic>
        <p:nvPicPr>
          <p:cNvPr id="7" name="Grafi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5900" r="3538" b="14300"/>
          <a:stretch/>
        </p:blipFill>
        <p:spPr>
          <a:xfrm>
            <a:off x="4645136" y="3958276"/>
            <a:ext cx="3960440" cy="2712511"/>
          </a:xfrm>
          <a:prstGeom prst="rect">
            <a:avLst/>
          </a:prstGeom>
        </p:spPr>
      </p:pic>
      <p:pic>
        <p:nvPicPr>
          <p:cNvPr id="9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8" y="0"/>
            <a:ext cx="3591912" cy="11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2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lika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1677" y="3043293"/>
            <a:ext cx="2942323" cy="220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0326" y="1253354"/>
            <a:ext cx="3816241" cy="28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/>
          <a:stretch/>
        </p:blipFill>
        <p:spPr bwMode="auto">
          <a:xfrm>
            <a:off x="-11848" y="1669449"/>
            <a:ext cx="2483882" cy="17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5733" y="5250035"/>
            <a:ext cx="2438267" cy="162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Slika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5"/>
          <a:stretch/>
        </p:blipFill>
        <p:spPr bwMode="auto">
          <a:xfrm>
            <a:off x="0" y="-6651"/>
            <a:ext cx="2673057" cy="168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Slika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337340"/>
            <a:ext cx="2607171" cy="1737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7"/>
          <a:stretch/>
        </p:blipFill>
        <p:spPr bwMode="auto">
          <a:xfrm>
            <a:off x="2607171" y="4038887"/>
            <a:ext cx="4108409" cy="286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Slika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4" t="55414" r="12933" b="17628"/>
          <a:stretch/>
        </p:blipFill>
        <p:spPr>
          <a:xfrm>
            <a:off x="4236258" y="-6651"/>
            <a:ext cx="3930837" cy="1544714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259" y="0"/>
            <a:ext cx="3748089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Grafik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65" y="1975114"/>
            <a:ext cx="1605325" cy="2398613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92"/>
          <a:stretch/>
        </p:blipFill>
        <p:spPr>
          <a:xfrm>
            <a:off x="0" y="4931403"/>
            <a:ext cx="2091158" cy="197059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955737"/>
            <a:ext cx="2890571" cy="192192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6" t="2930" r="8058"/>
          <a:stretch/>
        </p:blipFill>
        <p:spPr>
          <a:xfrm>
            <a:off x="1959965" y="-6651"/>
            <a:ext cx="2379016" cy="1981765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6567" y="1137593"/>
            <a:ext cx="2837433" cy="203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00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31"/>
          <a:stretch/>
        </p:blipFill>
        <p:spPr>
          <a:xfrm>
            <a:off x="1" y="0"/>
            <a:ext cx="9180512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504" y="554654"/>
            <a:ext cx="8517632" cy="1600200"/>
          </a:xfrm>
        </p:spPr>
        <p:txBody>
          <a:bodyPr>
            <a:normAutofit/>
          </a:bodyPr>
          <a:lstStyle/>
          <a:p>
            <a:pPr algn="l"/>
            <a:r>
              <a:rPr lang="sl-SI" sz="36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Mreža sodelujočih in projektna znamka</a:t>
            </a:r>
            <a:endParaRPr lang="sl-SI" sz="36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51520" y="1916832"/>
            <a:ext cx="8712968" cy="48245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l-SI" dirty="0" smtClean="0"/>
              <a:t>Vzpostavitev mreže: pridelovalci, predelovalci in ponudniki</a:t>
            </a:r>
          </a:p>
          <a:p>
            <a:endParaRPr lang="sl-SI" dirty="0" smtClean="0"/>
          </a:p>
          <a:p>
            <a:r>
              <a:rPr lang="sl-SI" dirty="0" smtClean="0"/>
              <a:t>povezovanje na slovenskem in avstrijskem Štajerskem</a:t>
            </a:r>
          </a:p>
          <a:p>
            <a:r>
              <a:rPr lang="sl-SI" dirty="0" smtClean="0"/>
              <a:t>strokovno sodelovanje pri razvoju izdelkov ter promociji </a:t>
            </a: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342900" indent="-342900"/>
            <a:r>
              <a:rPr lang="sl-SI" dirty="0" smtClean="0"/>
              <a:t>projektna  znamka</a:t>
            </a:r>
            <a:r>
              <a:rPr lang="sl-SI" dirty="0"/>
              <a:t> </a:t>
            </a:r>
            <a:r>
              <a:rPr lang="sl-SI" dirty="0" smtClean="0"/>
              <a:t> –  celostna grafična podoba, logotip, prodajna mesta...</a:t>
            </a:r>
          </a:p>
          <a:p>
            <a:pPr marL="342900" indent="-342900"/>
            <a:endParaRPr lang="sl-SI" dirty="0" smtClean="0"/>
          </a:p>
          <a:p>
            <a:pPr marL="342900" indent="-342900"/>
            <a:r>
              <a:rPr lang="sl-SI" b="1" dirty="0" smtClean="0"/>
              <a:t>merila za sodelovanje: kakovost, lokalni izvor surovin –&gt; projektni certifikat </a:t>
            </a:r>
          </a:p>
          <a:p>
            <a:pPr marL="342900" indent="-342900"/>
            <a:endParaRPr lang="sl-SI" dirty="0"/>
          </a:p>
          <a:p>
            <a:pPr marL="342900" indent="-342900"/>
            <a:r>
              <a:rPr lang="sl-SI" dirty="0" smtClean="0"/>
              <a:t>skupna (turistična) promocija</a:t>
            </a:r>
          </a:p>
          <a:p>
            <a:pPr marL="342900" indent="-342900"/>
            <a:endParaRPr lang="sl-SI" dirty="0"/>
          </a:p>
          <a:p>
            <a:pPr marL="342900" indent="-342900"/>
            <a:endParaRPr lang="sl-SI" dirty="0" smtClean="0"/>
          </a:p>
          <a:p>
            <a:endParaRPr lang="sl-SI" dirty="0"/>
          </a:p>
          <a:p>
            <a:endParaRPr lang="sl-SI" dirty="0"/>
          </a:p>
        </p:txBody>
      </p:sp>
      <p:pic>
        <p:nvPicPr>
          <p:cNvPr id="5" name="Grafi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8" y="4184"/>
            <a:ext cx="3591912" cy="110094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2743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105992" cy="1143000"/>
          </a:xfrm>
        </p:spPr>
        <p:txBody>
          <a:bodyPr>
            <a:normAutofit/>
          </a:bodyPr>
          <a:lstStyle/>
          <a:p>
            <a:pPr algn="l"/>
            <a:r>
              <a:rPr lang="sl-SI" sz="3600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PalaeoDiversiStyria</a:t>
            </a:r>
            <a:endParaRPr lang="sl-SI" sz="36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23528" y="1268761"/>
            <a:ext cx="8280920" cy="100811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l-SI" sz="2800" i="1" dirty="0" err="1" smtClean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Paleokrajina</a:t>
            </a:r>
            <a:r>
              <a:rPr lang="sl-SI" sz="2800" i="1" dirty="0" smtClean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Štajerske in njena </a:t>
            </a:r>
            <a:r>
              <a:rPr lang="sl-SI" sz="2800" i="1" dirty="0" err="1" smtClean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biodiverziteta</a:t>
            </a:r>
            <a:r>
              <a:rPr lang="sl-SI" sz="2800" i="1" dirty="0" smtClean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</a:p>
          <a:p>
            <a:pPr marL="0" indent="0" algn="ctr">
              <a:buNone/>
            </a:pPr>
            <a:r>
              <a:rPr lang="sl-SI" sz="2800" i="1" dirty="0" smtClean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od prazgodovine do odkritja Novega sveta</a:t>
            </a:r>
          </a:p>
          <a:p>
            <a:pPr marL="0" indent="0" algn="ctr">
              <a:buNone/>
            </a:pPr>
            <a:endParaRPr lang="sl-SI" sz="16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7718"/>
            <a:ext cx="9144000" cy="930282"/>
          </a:xfrm>
          <a:prstGeom prst="rect">
            <a:avLst/>
          </a:prstGeom>
        </p:spPr>
      </p:pic>
      <p:sp>
        <p:nvSpPr>
          <p:cNvPr id="6" name="Ograda vsebine 2"/>
          <p:cNvSpPr txBox="1">
            <a:spLocks/>
          </p:cNvSpPr>
          <p:nvPr/>
        </p:nvSpPr>
        <p:spPr>
          <a:xfrm>
            <a:off x="337627" y="2926742"/>
            <a:ext cx="4527328" cy="3000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19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Projektni partnerji:</a:t>
            </a:r>
          </a:p>
          <a:p>
            <a:pPr>
              <a:buBlip>
                <a:blip r:embed="rId3"/>
              </a:buBlip>
            </a:pPr>
            <a:r>
              <a:rPr lang="sl-SI" sz="19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 Zavod za varstvo kulturne dediščine Slovenije</a:t>
            </a:r>
          </a:p>
          <a:p>
            <a:pPr>
              <a:buBlip>
                <a:blip r:embed="rId3"/>
              </a:buBlip>
            </a:pPr>
            <a:r>
              <a:rPr lang="sl-SI" sz="1900" i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 Karl-</a:t>
            </a:r>
            <a:r>
              <a:rPr lang="sl-SI" sz="1900" i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Franzens</a:t>
            </a:r>
            <a:r>
              <a:rPr lang="sl-SI" sz="1900" i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-</a:t>
            </a:r>
            <a:r>
              <a:rPr lang="sl-SI" sz="1900" i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Universität</a:t>
            </a:r>
            <a:r>
              <a:rPr lang="sl-SI" sz="1900" i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sl-SI" sz="1900" i="1" dirty="0" err="1">
                <a:latin typeface="Yu Gothic UI" panose="020B0500000000000000" pitchFamily="34" charset="-128"/>
                <a:ea typeface="Yu Gothic UI" panose="020B0500000000000000" pitchFamily="34" charset="-128"/>
              </a:rPr>
              <a:t>Graz</a:t>
            </a:r>
            <a:r>
              <a:rPr lang="sl-SI" sz="1900" i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, Institut </a:t>
            </a:r>
            <a:r>
              <a:rPr lang="sl-SI" sz="1900" i="1" dirty="0" err="1">
                <a:latin typeface="Yu Gothic UI" panose="020B0500000000000000" pitchFamily="34" charset="-128"/>
                <a:ea typeface="Yu Gothic UI" panose="020B0500000000000000" pitchFamily="34" charset="-128"/>
              </a:rPr>
              <a:t>für</a:t>
            </a:r>
            <a:r>
              <a:rPr lang="sl-SI" sz="1900" i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sl-SI" sz="1900" i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Pflanzenwissenschafte</a:t>
            </a:r>
            <a:endParaRPr lang="sl-SI" sz="1900" i="1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buBlip>
                <a:blip r:embed="rId3"/>
              </a:buBlip>
            </a:pPr>
            <a:r>
              <a:rPr lang="sl-SI" sz="19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 Univerza </a:t>
            </a:r>
            <a:r>
              <a:rPr lang="sl-SI" sz="19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v Mariboru, Fakulteta za kmetijstvo in </a:t>
            </a:r>
            <a:r>
              <a:rPr lang="sl-SI" sz="1900" dirty="0" err="1">
                <a:latin typeface="Yu Gothic UI" panose="020B0500000000000000" pitchFamily="34" charset="-128"/>
                <a:ea typeface="Yu Gothic UI" panose="020B0500000000000000" pitchFamily="34" charset="-128"/>
              </a:rPr>
              <a:t>biosistemske</a:t>
            </a:r>
            <a:r>
              <a:rPr lang="sl-SI" sz="19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 vede </a:t>
            </a:r>
            <a:endParaRPr lang="sl-SI" sz="1900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buBlip>
                <a:blip r:embed="rId3"/>
              </a:buBlip>
            </a:pPr>
            <a:r>
              <a:rPr lang="sl-SI" sz="1900" i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 </a:t>
            </a:r>
            <a:r>
              <a:rPr lang="sl-SI" sz="1900" i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Marktgemeinde</a:t>
            </a:r>
            <a:r>
              <a:rPr lang="sl-SI" sz="1900" i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sl-SI" sz="1900" i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Großklein</a:t>
            </a:r>
            <a:endParaRPr lang="sl-SI" sz="1900" i="1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buBlip>
                <a:blip r:embed="rId3"/>
              </a:buBlip>
            </a:pPr>
            <a:r>
              <a:rPr lang="sl-SI" sz="19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 Občina </a:t>
            </a:r>
            <a:r>
              <a:rPr lang="sl-SI" sz="19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Hoče-Slivnica</a:t>
            </a:r>
          </a:p>
          <a:p>
            <a:pPr>
              <a:buBlip>
                <a:blip r:embed="rId3"/>
              </a:buBlip>
            </a:pPr>
            <a:endParaRPr lang="sl-SI" sz="1900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buBlip>
                <a:blip r:embed="rId3"/>
              </a:buBlip>
            </a:pPr>
            <a:endParaRPr lang="sl-SI" sz="19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buBlip>
                <a:blip r:embed="rId3"/>
              </a:buBlip>
            </a:pPr>
            <a:endParaRPr lang="sl-SI" sz="19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buBlip>
                <a:blip r:embed="rId3"/>
              </a:buBlip>
            </a:pPr>
            <a:endParaRPr lang="sl-SI" sz="1900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Font typeface="Arial" pitchFamily="34" charset="0"/>
              <a:buNone/>
            </a:pPr>
            <a:endParaRPr lang="sl-SI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" name="Ograda vsebine 2"/>
          <p:cNvSpPr txBox="1">
            <a:spLocks/>
          </p:cNvSpPr>
          <p:nvPr/>
        </p:nvSpPr>
        <p:spPr>
          <a:xfrm>
            <a:off x="5106243" y="3284984"/>
            <a:ext cx="3600400" cy="2736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4"/>
              </a:buBlip>
            </a:pPr>
            <a:r>
              <a:rPr lang="sl-SI" sz="16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EU program              </a:t>
            </a:r>
            <a:endParaRPr lang="sl-SI" sz="1600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r>
              <a:rPr lang="sl-SI" sz="1600" b="1" dirty="0" err="1">
                <a:latin typeface="Yu Gothic UI" panose="020B0500000000000000" pitchFamily="34" charset="-128"/>
                <a:ea typeface="Yu Gothic UI" panose="020B0500000000000000" pitchFamily="34" charset="-128"/>
              </a:rPr>
              <a:t>I</a:t>
            </a:r>
            <a:r>
              <a:rPr lang="sl-SI" sz="16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nterreg</a:t>
            </a:r>
            <a:r>
              <a:rPr lang="sl-SI" sz="16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sl-SI" sz="16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V-A Slovenija-Avstrija </a:t>
            </a:r>
            <a:r>
              <a:rPr lang="sl-SI" sz="16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2014–2020</a:t>
            </a:r>
          </a:p>
          <a:p>
            <a:pPr>
              <a:buBlip>
                <a:blip r:embed="rId4"/>
              </a:buBlip>
            </a:pPr>
            <a:r>
              <a:rPr lang="sl-SI" sz="16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Financiranje             </a:t>
            </a:r>
          </a:p>
          <a:p>
            <a:pPr marL="0" indent="0">
              <a:buNone/>
            </a:pPr>
            <a:r>
              <a:rPr lang="sl-SI" sz="16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Celotni </a:t>
            </a:r>
            <a:r>
              <a:rPr lang="sl-SI" sz="16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proračun projekta: 1.320.853 </a:t>
            </a:r>
            <a:r>
              <a:rPr lang="sl-SI" sz="16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EUR, od tega sredstva </a:t>
            </a:r>
            <a:r>
              <a:rPr lang="sl-SI" sz="16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ESRR: 1.122.725 </a:t>
            </a:r>
            <a:r>
              <a:rPr lang="sl-SI" sz="16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EUR</a:t>
            </a:r>
            <a:endParaRPr lang="sl-SI" sz="6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buBlip>
                <a:blip r:embed="rId4"/>
              </a:buBlip>
            </a:pPr>
            <a:r>
              <a:rPr lang="sl-SI" sz="16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Trajanje </a:t>
            </a:r>
            <a:r>
              <a:rPr lang="sl-SI" sz="16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projekta      </a:t>
            </a:r>
            <a:endParaRPr lang="sl-SI" sz="1600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r>
              <a:rPr lang="sl-SI" sz="16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36 </a:t>
            </a:r>
            <a:r>
              <a:rPr lang="sl-SI" sz="16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mesecev (1.10.2017 – 30.9.2019</a:t>
            </a:r>
            <a:r>
              <a:rPr lang="sl-SI" sz="16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)</a:t>
            </a:r>
            <a:endParaRPr lang="sl-SI" sz="16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9" name="Ograda vsebine 2"/>
          <p:cNvSpPr txBox="1">
            <a:spLocks/>
          </p:cNvSpPr>
          <p:nvPr/>
        </p:nvSpPr>
        <p:spPr>
          <a:xfrm>
            <a:off x="332704" y="2276872"/>
            <a:ext cx="8132665" cy="601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Vodilni </a:t>
            </a:r>
            <a:r>
              <a:rPr lang="sl-SI" sz="24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partner:</a:t>
            </a:r>
            <a:r>
              <a:rPr lang="sl-SI" sz="9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sl-SI" sz="2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Univerzalni muzej </a:t>
            </a:r>
            <a:r>
              <a:rPr lang="sl-SI" sz="2400" dirty="0" err="1">
                <a:latin typeface="Yu Gothic UI" panose="020B0500000000000000" pitchFamily="34" charset="-128"/>
                <a:ea typeface="Yu Gothic UI" panose="020B0500000000000000" pitchFamily="34" charset="-128"/>
              </a:rPr>
              <a:t>Joanneum</a:t>
            </a:r>
            <a:r>
              <a:rPr lang="sl-SI" sz="2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sl-SI" sz="2400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Graz</a:t>
            </a:r>
            <a:endParaRPr lang="sl-SI" sz="2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11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110" y="0"/>
            <a:ext cx="3591912" cy="11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2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grada vsebine 5"/>
          <p:cNvSpPr>
            <a:spLocks noGrp="1"/>
          </p:cNvSpPr>
          <p:nvPr>
            <p:ph idx="1"/>
          </p:nvPr>
        </p:nvSpPr>
        <p:spPr>
          <a:xfrm>
            <a:off x="274320" y="1298448"/>
            <a:ext cx="3577600" cy="5442920"/>
          </a:xfrm>
        </p:spPr>
        <p:txBody>
          <a:bodyPr>
            <a:normAutofit/>
          </a:bodyPr>
          <a:lstStyle/>
          <a:p>
            <a:r>
              <a:rPr lang="sl-SI" sz="20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hrana in pijača</a:t>
            </a:r>
          </a:p>
          <a:p>
            <a:r>
              <a:rPr lang="sl-SI" sz="20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kisi in olja</a:t>
            </a:r>
          </a:p>
          <a:p>
            <a:r>
              <a:rPr lang="sl-SI" sz="20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medeni izdelki</a:t>
            </a:r>
          </a:p>
          <a:p>
            <a:r>
              <a:rPr lang="sl-SI" sz="20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zdravilne rastline in čaji</a:t>
            </a:r>
          </a:p>
          <a:p>
            <a:r>
              <a:rPr lang="sl-SI" sz="20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izdelki za nego telesa</a:t>
            </a:r>
          </a:p>
          <a:p>
            <a:r>
              <a:rPr lang="sl-SI" sz="20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rastlinska barvila</a:t>
            </a:r>
          </a:p>
          <a:p>
            <a:endParaRPr lang="sl-SI" sz="2000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sl-SI" sz="20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keramični izdelki</a:t>
            </a:r>
            <a:endParaRPr lang="sl-SI" sz="20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sl-SI" sz="20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stekleni izdelki</a:t>
            </a:r>
          </a:p>
          <a:p>
            <a:r>
              <a:rPr lang="sl-SI" sz="20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leseni izdelki</a:t>
            </a:r>
          </a:p>
          <a:p>
            <a:r>
              <a:rPr lang="sl-SI" sz="20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koščeni in roženi izdelki</a:t>
            </a:r>
          </a:p>
          <a:p>
            <a:r>
              <a:rPr lang="sl-SI" sz="20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kovaški izdelki</a:t>
            </a:r>
          </a:p>
          <a:p>
            <a:endParaRPr lang="sl-SI" dirty="0"/>
          </a:p>
        </p:txBody>
      </p:sp>
      <p:sp>
        <p:nvSpPr>
          <p:cNvPr id="11" name="Ograda vsebine 5"/>
          <p:cNvSpPr txBox="1">
            <a:spLocks/>
          </p:cNvSpPr>
          <p:nvPr/>
        </p:nvSpPr>
        <p:spPr>
          <a:xfrm>
            <a:off x="3563888" y="1268760"/>
            <a:ext cx="4320480" cy="5442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6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tkanine</a:t>
            </a:r>
          </a:p>
          <a:p>
            <a:r>
              <a:rPr lang="sl-SI" sz="16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nakit</a:t>
            </a:r>
          </a:p>
          <a:p>
            <a:r>
              <a:rPr lang="sl-SI" sz="16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orodje</a:t>
            </a:r>
          </a:p>
          <a:p>
            <a:r>
              <a:rPr lang="sl-SI" sz="16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k</a:t>
            </a:r>
            <a:r>
              <a:rPr lang="sl-SI" sz="16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uhinjska </a:t>
            </a:r>
          </a:p>
          <a:p>
            <a:pPr marL="0" indent="0">
              <a:buNone/>
            </a:pPr>
            <a:r>
              <a:rPr lang="sl-SI" sz="16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  oprema</a:t>
            </a:r>
          </a:p>
          <a:p>
            <a:pPr marL="0" indent="0">
              <a:buNone/>
            </a:pPr>
            <a:endParaRPr lang="sl-SI" sz="1600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sl-SI" sz="1600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sl-SI" sz="16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svetila</a:t>
            </a:r>
          </a:p>
          <a:p>
            <a:r>
              <a:rPr lang="sl-SI" sz="16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glasbila</a:t>
            </a:r>
          </a:p>
          <a:p>
            <a:r>
              <a:rPr lang="sl-SI" sz="16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kuharice</a:t>
            </a:r>
          </a:p>
          <a:p>
            <a:r>
              <a:rPr lang="sl-SI" sz="16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igre</a:t>
            </a:r>
          </a:p>
          <a:p>
            <a:endParaRPr lang="sl-SI" sz="1600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sl-SI" sz="16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….</a:t>
            </a:r>
            <a:endParaRPr lang="sl-SI" sz="16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399" y="1390937"/>
            <a:ext cx="3748089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6"/>
          <a:stretch/>
        </p:blipFill>
        <p:spPr bwMode="auto">
          <a:xfrm>
            <a:off x="5423400" y="1956016"/>
            <a:ext cx="3807347" cy="124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61"/>
          <a:stretch/>
        </p:blipFill>
        <p:spPr bwMode="auto">
          <a:xfrm>
            <a:off x="5423400" y="2894044"/>
            <a:ext cx="3807347" cy="128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400" y="3614692"/>
            <a:ext cx="3807347" cy="2232248"/>
          </a:xfrm>
          <a:prstGeom prst="rect">
            <a:avLst/>
          </a:prstGeom>
        </p:spPr>
      </p:pic>
      <p:pic>
        <p:nvPicPr>
          <p:cNvPr id="14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34" y="4343265"/>
            <a:ext cx="3731655" cy="1772816"/>
          </a:xfrm>
          <a:prstGeom prst="rect">
            <a:avLst/>
          </a:prstGeom>
        </p:spPr>
      </p:pic>
      <p:pic>
        <p:nvPicPr>
          <p:cNvPr id="15" name="Picture 2" descr="C:\Users\anja.vintar\Desktop\13.10.2018_Življenje, običaji in kulinarika 2018 Botanični vrt\varia\p20161223224854582241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4" t="18374" r="8539" b="52157"/>
          <a:stretch/>
        </p:blipFill>
        <p:spPr bwMode="auto">
          <a:xfrm>
            <a:off x="5439833" y="4887480"/>
            <a:ext cx="3790913" cy="1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fik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8" y="0"/>
            <a:ext cx="3591912" cy="11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2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48"/>
          <a:stretch/>
        </p:blipFill>
        <p:spPr>
          <a:xfrm>
            <a:off x="4579804" y="1628800"/>
            <a:ext cx="4564196" cy="5105897"/>
          </a:xfrm>
          <a:prstGeom prst="rect">
            <a:avLst/>
          </a:prstGeom>
        </p:spPr>
      </p:pic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43000" y="1196752"/>
            <a:ext cx="9001000" cy="47853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635080" cy="1008112"/>
          </a:xfrm>
        </p:spPr>
        <p:txBody>
          <a:bodyPr>
            <a:normAutofit/>
          </a:bodyPr>
          <a:lstStyle/>
          <a:p>
            <a:pPr algn="l"/>
            <a:r>
              <a:rPr lang="sl-SI" sz="25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Historični „</a:t>
            </a:r>
            <a:r>
              <a:rPr lang="sl-SI" sz="2500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palaeodiversistyria</a:t>
            </a:r>
            <a:r>
              <a:rPr lang="sl-SI" sz="25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“</a:t>
            </a:r>
            <a:r>
              <a:rPr lang="sl-SI" sz="2500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menuji</a:t>
            </a:r>
            <a:endParaRPr lang="sl-SI" sz="25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6" name="Grafi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8" y="0"/>
            <a:ext cx="3591912" cy="1100940"/>
          </a:xfrm>
          <a:prstGeom prst="rect">
            <a:avLst/>
          </a:prstGeom>
        </p:spPr>
      </p:pic>
      <p:sp>
        <p:nvSpPr>
          <p:cNvPr id="9" name="Ograda vsebine 2"/>
          <p:cNvSpPr txBox="1">
            <a:spLocks/>
          </p:cNvSpPr>
          <p:nvPr/>
        </p:nvSpPr>
        <p:spPr>
          <a:xfrm>
            <a:off x="165697" y="1100940"/>
            <a:ext cx="8280920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19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Strokovni sodelavci in sodelavke</a:t>
            </a:r>
          </a:p>
          <a:p>
            <a:pPr>
              <a:buBlip>
                <a:blip r:embed="rId4"/>
              </a:buBlip>
            </a:pPr>
            <a:r>
              <a:rPr lang="sl-SI" sz="19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  Mojca Polak, </a:t>
            </a:r>
            <a:r>
              <a:rPr lang="sl-SI" sz="1900" i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Višja strokovna šola gostinstvo in turizem Maribor</a:t>
            </a:r>
            <a:endParaRPr lang="sl-SI" sz="1900" i="1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buBlip>
                <a:blip r:embed="rId4"/>
              </a:buBlip>
            </a:pPr>
            <a:r>
              <a:rPr lang="sl-SI" sz="1900" i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sl-SI" sz="19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Polona Janežič, univ. dipl. arheol.</a:t>
            </a:r>
          </a:p>
          <a:p>
            <a:pPr marL="0" indent="0">
              <a:buNone/>
            </a:pPr>
            <a:endParaRPr lang="sl-SI" sz="1900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buBlip>
                <a:blip r:embed="rId4"/>
              </a:buBlip>
            </a:pPr>
            <a:endParaRPr lang="sl-SI" sz="19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buBlip>
                <a:blip r:embed="rId4"/>
              </a:buBlip>
            </a:pPr>
            <a:endParaRPr lang="sl-SI" sz="19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buBlip>
                <a:blip r:embed="rId4"/>
              </a:buBlip>
            </a:pPr>
            <a:endParaRPr lang="sl-SI" sz="1900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Font typeface="Arial" pitchFamily="34" charset="0"/>
              <a:buNone/>
            </a:pPr>
            <a:endParaRPr lang="sl-SI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8" b="21064"/>
          <a:stretch/>
        </p:blipFill>
        <p:spPr>
          <a:xfrm>
            <a:off x="341277" y="2726793"/>
            <a:ext cx="4112380" cy="397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1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988840"/>
            <a:ext cx="8651304" cy="41373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endParaRPr lang="sl-SI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10425" r="3114" b="12182"/>
          <a:stretch/>
        </p:blipFill>
        <p:spPr>
          <a:xfrm>
            <a:off x="4547304" y="116631"/>
            <a:ext cx="4590782" cy="545657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10392" r="3459" b="10042"/>
          <a:stretch/>
        </p:blipFill>
        <p:spPr>
          <a:xfrm>
            <a:off x="107504" y="116630"/>
            <a:ext cx="4507898" cy="545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4" t="10227" r="7144" b="12362"/>
          <a:stretch/>
        </p:blipFill>
        <p:spPr>
          <a:xfrm>
            <a:off x="-1" y="229319"/>
            <a:ext cx="4534339" cy="58326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t="9921" r="4172" b="8586"/>
          <a:stretch/>
        </p:blipFill>
        <p:spPr>
          <a:xfrm>
            <a:off x="4391214" y="229319"/>
            <a:ext cx="4665013" cy="595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7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vsebine 5"/>
          <p:cNvSpPr>
            <a:spLocks noGrp="1"/>
          </p:cNvSpPr>
          <p:nvPr>
            <p:ph idx="1"/>
          </p:nvPr>
        </p:nvSpPr>
        <p:spPr>
          <a:xfrm>
            <a:off x="274320" y="1298448"/>
            <a:ext cx="8402136" cy="54429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l-SI" sz="2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Pri Baronu </a:t>
            </a:r>
            <a:r>
              <a:rPr lang="sl-SI" sz="2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– </a:t>
            </a:r>
            <a:r>
              <a:rPr lang="sl-SI" sz="2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izletniška ekološka kmetija Uranjek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l-SI" sz="2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Ekološka kmetija Hiška </a:t>
            </a:r>
            <a:r>
              <a:rPr lang="sl-SI" sz="2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Zelišč, </a:t>
            </a:r>
            <a:r>
              <a:rPr lang="sl-SI" sz="2400" i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Patricija </a:t>
            </a:r>
            <a:r>
              <a:rPr lang="sl-SI" sz="2400" i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Šenekar</a:t>
            </a:r>
            <a:endParaRPr lang="sl-SI" sz="2400" i="1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l-SI" sz="24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Ekološka kmetija Valentan</a:t>
            </a:r>
          </a:p>
        </p:txBody>
      </p:sp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635080" cy="1008112"/>
          </a:xfrm>
        </p:spPr>
        <p:txBody>
          <a:bodyPr>
            <a:normAutofit/>
          </a:bodyPr>
          <a:lstStyle/>
          <a:p>
            <a:pPr algn="l"/>
            <a:r>
              <a:rPr lang="sl-SI" sz="25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Primer dobre prakse: Ženski </a:t>
            </a:r>
            <a:r>
              <a:rPr lang="sl-SI" sz="2500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eko</a:t>
            </a:r>
            <a:r>
              <a:rPr lang="sl-SI" sz="25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večer</a:t>
            </a:r>
            <a:endParaRPr lang="sl-SI" sz="25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6" name="Grafik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8" y="0"/>
            <a:ext cx="3591912" cy="110094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4" y="3720730"/>
            <a:ext cx="4067944" cy="271437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73" y="2741761"/>
            <a:ext cx="2460957" cy="368964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48404" y="4162707"/>
            <a:ext cx="2714376" cy="181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9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0"/>
          <a:stretch/>
        </p:blipFill>
        <p:spPr>
          <a:xfrm>
            <a:off x="-8037" y="1359460"/>
            <a:ext cx="9187289" cy="5400600"/>
          </a:xfrm>
          <a:prstGeom prst="rect">
            <a:avLst/>
          </a:prstGeom>
        </p:spPr>
      </p:pic>
      <p:pic>
        <p:nvPicPr>
          <p:cNvPr id="6" name="Grafi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8" y="0"/>
            <a:ext cx="3591912" cy="11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5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01380"/>
            <a:ext cx="3515097" cy="5076825"/>
          </a:xfrm>
          <a:prstGeom prst="rect">
            <a:avLst/>
          </a:prstGeom>
        </p:spPr>
      </p:pic>
      <p:pic>
        <p:nvPicPr>
          <p:cNvPr id="5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990" y="1432696"/>
            <a:ext cx="3459394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2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0" y="-11596"/>
            <a:ext cx="4727823" cy="1772816"/>
          </a:xfrm>
        </p:spPr>
        <p:txBody>
          <a:bodyPr>
            <a:normAutofit/>
          </a:bodyPr>
          <a:lstStyle/>
          <a:p>
            <a:r>
              <a:rPr lang="sl-SI" sz="3200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PalaeoDiversiStyria</a:t>
            </a:r>
            <a:r>
              <a:rPr lang="sl-SI" sz="16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/>
            </a:r>
            <a:br>
              <a:rPr lang="sl-SI" sz="16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sl-SI" sz="20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KONTAKT</a:t>
            </a:r>
            <a:endParaRPr lang="sl-SI" sz="20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9685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sl-SI" dirty="0"/>
          </a:p>
          <a:p>
            <a:endParaRPr lang="sl-SI" sz="2900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sl-SI" sz="2900" b="1" dirty="0">
                <a:latin typeface="Yu Gothic UI" panose="020B0500000000000000" pitchFamily="34" charset="-128"/>
                <a:ea typeface="Yu Gothic UI" panose="020B0500000000000000" pitchFamily="34" charset="-128"/>
                <a:hlinkClick r:id="rId2"/>
              </a:rPr>
              <a:t>https://</a:t>
            </a:r>
            <a:r>
              <a:rPr lang="sl-SI" sz="2900" b="1" dirty="0" smtClean="0">
                <a:latin typeface="Yu Gothic UI" panose="020B0500000000000000" pitchFamily="34" charset="-128"/>
                <a:ea typeface="Yu Gothic UI" panose="020B0500000000000000" pitchFamily="34" charset="-128"/>
                <a:hlinkClick r:id="rId2"/>
              </a:rPr>
              <a:t>sl.wikipedia.org/wiki/PalaeoDiversiStyria</a:t>
            </a:r>
            <a:r>
              <a:rPr lang="sl-SI" sz="29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</a:p>
          <a:p>
            <a:endParaRPr lang="sl-SI" sz="29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sl-SI" sz="2900" b="1" dirty="0">
                <a:latin typeface="Yu Gothic UI" panose="020B0500000000000000" pitchFamily="34" charset="-128"/>
                <a:ea typeface="Yu Gothic UI" panose="020B0500000000000000" pitchFamily="34" charset="-128"/>
                <a:hlinkClick r:id="rId3"/>
              </a:rPr>
              <a:t>https://</a:t>
            </a:r>
            <a:r>
              <a:rPr lang="sl-SI" sz="2900" b="1" dirty="0" smtClean="0">
                <a:latin typeface="Yu Gothic UI" panose="020B0500000000000000" pitchFamily="34" charset="-128"/>
                <a:ea typeface="Yu Gothic UI" panose="020B0500000000000000" pitchFamily="34" charset="-128"/>
                <a:hlinkClick r:id="rId3"/>
              </a:rPr>
              <a:t>www.museum-joanneum.at/archaeologiemuseum-schloss-eggenberg/projekte/palaeodiversistyria</a:t>
            </a:r>
            <a:r>
              <a:rPr lang="sl-SI" sz="29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</a:p>
          <a:p>
            <a:endParaRPr lang="sl-SI" sz="2900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sl-SI" sz="2900" dirty="0" smtClean="0">
                <a:latin typeface="Yu Gothic UI" panose="020B0500000000000000" pitchFamily="34" charset="-128"/>
                <a:ea typeface="Yu Gothic UI" panose="020B0500000000000000" pitchFamily="34" charset="-128"/>
                <a:hlinkClick r:id="rId4"/>
              </a:rPr>
              <a:t>anja.vintar@gmail.com</a:t>
            </a:r>
            <a:endParaRPr lang="sl-SI" sz="2900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sl-SI" sz="2900" dirty="0" smtClean="0">
                <a:latin typeface="Yu Gothic UI" panose="020B0500000000000000" pitchFamily="34" charset="-128"/>
                <a:ea typeface="Yu Gothic UI" panose="020B0500000000000000" pitchFamily="34" charset="-128"/>
                <a:hlinkClick r:id="rId5"/>
              </a:rPr>
              <a:t>sarah.kiszter@museum-joanneum.at</a:t>
            </a:r>
            <a:endParaRPr lang="sl-SI" sz="2900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sl-SI" sz="2900" dirty="0" err="1" smtClean="0">
                <a:latin typeface="Yu Gothic UI" panose="020B0500000000000000" pitchFamily="34" charset="-128"/>
                <a:ea typeface="Yu Gothic UI" panose="020B0500000000000000" pitchFamily="34" charset="-128"/>
                <a:hlinkClick r:id="rId6"/>
              </a:rPr>
              <a:t>matija.cresnar@gmail.com</a:t>
            </a:r>
            <a:r>
              <a:rPr lang="sl-SI" sz="29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</a:p>
          <a:p>
            <a:r>
              <a:rPr lang="sl-SI" sz="2900" dirty="0" err="1" smtClean="0">
                <a:latin typeface="Yu Gothic UI" panose="020B0500000000000000" pitchFamily="34" charset="-128"/>
                <a:ea typeface="Yu Gothic UI" panose="020B0500000000000000" pitchFamily="34" charset="-128"/>
                <a:hlinkClick r:id="rId7"/>
              </a:rPr>
              <a:t>vanja.jus@hoce</a:t>
            </a:r>
            <a:r>
              <a:rPr lang="sl-SI" sz="2900" dirty="0" smtClean="0">
                <a:latin typeface="Yu Gothic UI" panose="020B0500000000000000" pitchFamily="34" charset="-128"/>
                <a:ea typeface="Yu Gothic UI" panose="020B0500000000000000" pitchFamily="34" charset="-128"/>
                <a:hlinkClick r:id="rId7"/>
              </a:rPr>
              <a:t>-</a:t>
            </a:r>
            <a:r>
              <a:rPr lang="sl-SI" sz="2900" dirty="0" err="1" smtClean="0">
                <a:latin typeface="Yu Gothic UI" panose="020B0500000000000000" pitchFamily="34" charset="-128"/>
                <a:ea typeface="Yu Gothic UI" panose="020B0500000000000000" pitchFamily="34" charset="-128"/>
                <a:hlinkClick r:id="rId7"/>
              </a:rPr>
              <a:t>slivnica.si</a:t>
            </a:r>
            <a:r>
              <a:rPr lang="sl-SI" sz="29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endParaRPr lang="sl-SI" sz="29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sl-SI" sz="2900" dirty="0" err="1" smtClean="0">
                <a:latin typeface="Yu Gothic UI" panose="020B0500000000000000" pitchFamily="34" charset="-128"/>
                <a:ea typeface="Yu Gothic UI" panose="020B0500000000000000" pitchFamily="34" charset="-128"/>
                <a:hlinkClick r:id="rId8"/>
              </a:rPr>
              <a:t>tjasa.vukmanic@um.si</a:t>
            </a:r>
            <a:r>
              <a:rPr lang="sl-SI" sz="29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endParaRPr lang="sl-SI" sz="29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5" name="Grafik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00" y="0"/>
            <a:ext cx="4702800" cy="144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5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716"/>
          <a:stretch/>
        </p:blipFill>
        <p:spPr>
          <a:xfrm>
            <a:off x="0" y="2037782"/>
            <a:ext cx="9144000" cy="4820218"/>
          </a:xfrm>
          <a:prstGeom prst="rect">
            <a:avLst/>
          </a:prstGeom>
        </p:spPr>
      </p:pic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992" y="1340768"/>
            <a:ext cx="8229600" cy="3384376"/>
          </a:xfrm>
        </p:spPr>
        <p:txBody>
          <a:bodyPr>
            <a:normAutofit fontScale="70000" lnSpcReduction="20000"/>
          </a:bodyPr>
          <a:lstStyle/>
          <a:p>
            <a:r>
              <a:rPr lang="sl-SI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Identificiranje</a:t>
            </a:r>
            <a:r>
              <a:rPr lang="sl-SI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sl-SI" dirty="0">
                <a:latin typeface="Yu Gothic UI" panose="020B0500000000000000" pitchFamily="34" charset="-128"/>
                <a:ea typeface="Yu Gothic UI" panose="020B0500000000000000" pitchFamily="34" charset="-128"/>
              </a:rPr>
              <a:t>prvobitnih rastlinskih in živalskih vrst na arheoloških najdiščih</a:t>
            </a:r>
          </a:p>
          <a:p>
            <a:pPr marL="0" indent="0">
              <a:buNone/>
            </a:pPr>
            <a:endParaRPr lang="sl-SI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sl-SI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Revitalizacija</a:t>
            </a:r>
            <a:r>
              <a:rPr lang="sl-SI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gojenja in </a:t>
            </a:r>
            <a:r>
              <a:rPr lang="sl-SI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uporabe </a:t>
            </a:r>
            <a:r>
              <a:rPr lang="sl-SI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prvobitnih avtohtonih kultiviranih rastlinskih vrst </a:t>
            </a:r>
            <a:r>
              <a:rPr lang="sl-SI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ter </a:t>
            </a:r>
            <a:r>
              <a:rPr lang="sl-SI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njihova vključitev v ponudbo programskega območja</a:t>
            </a:r>
          </a:p>
          <a:p>
            <a:endParaRPr lang="sl-SI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sl-SI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Rekonstrukcija</a:t>
            </a:r>
            <a:r>
              <a:rPr lang="sl-SI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kulturnih in naravnih krajin, oživljanje gojenja starih kulturnih rastlin in razvoj celovitih turističnih </a:t>
            </a:r>
            <a:r>
              <a:rPr lang="sl-SI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izdelkov</a:t>
            </a:r>
            <a:endParaRPr lang="sl-SI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sl-SI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sl-SI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4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l-SI" sz="36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Projektni cilji</a:t>
            </a:r>
            <a:endParaRPr lang="sl-SI" sz="36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683568" y="5157192"/>
            <a:ext cx="8229600" cy="4838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r"/>
            <a:endParaRPr lang="sl-SI" sz="3200" dirty="0">
              <a:solidFill>
                <a:srgbClr val="202588"/>
              </a:solidFill>
            </a:endParaRPr>
          </a:p>
        </p:txBody>
      </p:sp>
      <p:sp>
        <p:nvSpPr>
          <p:cNvPr id="7" name="Ograda vsebine 2"/>
          <p:cNvSpPr txBox="1">
            <a:spLocks/>
          </p:cNvSpPr>
          <p:nvPr/>
        </p:nvSpPr>
        <p:spPr>
          <a:xfrm>
            <a:off x="914400" y="6187260"/>
            <a:ext cx="8229600" cy="46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16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ram Joanneum Basic" panose="02000503040000020004" pitchFamily="2" charset="-79"/>
              </a:rPr>
              <a:t>Kontinuiteta: </a:t>
            </a:r>
            <a:r>
              <a:rPr lang="sl-SI" sz="1600" dirty="0" err="1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ram Joanneum Basic" panose="02000503040000020004" pitchFamily="2" charset="-79"/>
              </a:rPr>
              <a:t>InterArch</a:t>
            </a:r>
            <a:r>
              <a:rPr lang="sl-SI" sz="16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ram Joanneum Basic" panose="02000503040000020004" pitchFamily="2" charset="-79"/>
              </a:rPr>
              <a:t>-</a:t>
            </a:r>
            <a:r>
              <a:rPr lang="sl-SI" sz="1600" dirty="0" err="1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ram Joanneum Basic" panose="02000503040000020004" pitchFamily="2" charset="-79"/>
              </a:rPr>
              <a:t>Steiermark</a:t>
            </a:r>
            <a:r>
              <a:rPr lang="sl-SI" sz="16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ram Joanneum Basic" panose="02000503040000020004" pitchFamily="2" charset="-79"/>
              </a:rPr>
              <a:t>, </a:t>
            </a:r>
            <a:r>
              <a:rPr lang="sl-SI" sz="1600" dirty="0" err="1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ram Joanneum Basic" panose="02000503040000020004" pitchFamily="2" charset="-79"/>
              </a:rPr>
              <a:t>BorderArch</a:t>
            </a:r>
            <a:r>
              <a:rPr lang="sl-SI" sz="16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ram Joanneum Basic" panose="02000503040000020004" pitchFamily="2" charset="-79"/>
              </a:rPr>
              <a:t>-</a:t>
            </a:r>
            <a:r>
              <a:rPr lang="sl-SI" sz="1600" dirty="0" err="1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ram Joanneum Basic" panose="02000503040000020004" pitchFamily="2" charset="-79"/>
              </a:rPr>
              <a:t>Steiermark</a:t>
            </a:r>
            <a:r>
              <a:rPr lang="sl-SI" sz="16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ram Joanneum Basic" panose="02000503040000020004" pitchFamily="2" charset="-79"/>
              </a:rPr>
              <a:t>, </a:t>
            </a:r>
            <a:r>
              <a:rPr lang="sl-SI" sz="1600" b="1" dirty="0" err="1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ram Joanneum Basic" panose="02000503040000020004" pitchFamily="2" charset="-79"/>
              </a:rPr>
              <a:t>PalaeoDiver</a:t>
            </a:r>
            <a:r>
              <a:rPr lang="de-AT" sz="16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ram Joanneum Basic" panose="02000503040000020004" pitchFamily="2" charset="-79"/>
              </a:rPr>
              <a:t>si</a:t>
            </a:r>
            <a:r>
              <a:rPr lang="sl-SI" sz="1600" b="1" dirty="0" err="1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ram Joanneum Basic" panose="02000503040000020004" pitchFamily="2" charset="-79"/>
              </a:rPr>
              <a:t>Styria</a:t>
            </a:r>
            <a:r>
              <a:rPr lang="sl-SI" sz="1600" dirty="0" smtClean="0">
                <a:latin typeface="Yu Gothic UI" panose="020B0500000000000000" pitchFamily="34" charset="-128"/>
                <a:ea typeface="Yu Gothic UI" panose="020B0500000000000000" pitchFamily="34" charset="-128"/>
                <a:cs typeface="Tram Joanneum Basic" panose="02000503040000020004" pitchFamily="2" charset="-79"/>
              </a:rPr>
              <a:t>…</a:t>
            </a:r>
          </a:p>
          <a:p>
            <a:endParaRPr lang="sl-SI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sl-SI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sl-SI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9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8" y="0"/>
            <a:ext cx="3591912" cy="11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9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grada vsebine 2"/>
          <p:cNvSpPr>
            <a:spLocks noGrp="1"/>
          </p:cNvSpPr>
          <p:nvPr>
            <p:ph idx="1"/>
          </p:nvPr>
        </p:nvSpPr>
        <p:spPr>
          <a:xfrm>
            <a:off x="457200" y="5700713"/>
            <a:ext cx="8229600" cy="54768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sl-SI" altLang="en-US" sz="1800" dirty="0" smtClean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Historična analiza</a:t>
            </a:r>
            <a:endParaRPr lang="en-GB" altLang="en-US" sz="1800" dirty="0" smtClean="0">
              <a:solidFill>
                <a:schemeClr val="tx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7171" name="Picture 10" descr="Poštela_Lepa Ravna_Schloß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4492625"/>
            <a:ext cx="399732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130686" y="2199188"/>
            <a:ext cx="8915400" cy="17851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l-SI" sz="20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Sodobne arheološke raziskave</a:t>
            </a:r>
          </a:p>
          <a:p>
            <a:pPr>
              <a:defRPr/>
            </a:pPr>
            <a:endParaRPr lang="sl-SI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457200" indent="-457200">
              <a:buFontTx/>
              <a:buChar char="-"/>
              <a:defRPr/>
            </a:pPr>
            <a:r>
              <a:rPr lang="sl-SI" dirty="0">
                <a:latin typeface="Yu Gothic UI" panose="020B0500000000000000" pitchFamily="34" charset="-128"/>
                <a:ea typeface="Yu Gothic UI" panose="020B0500000000000000" pitchFamily="34" charset="-128"/>
              </a:rPr>
              <a:t>„predmet“ raziskav je postala tudi krajina</a:t>
            </a:r>
          </a:p>
          <a:p>
            <a:pPr marL="457200" indent="-457200">
              <a:buFontTx/>
              <a:buChar char="-"/>
              <a:defRPr/>
            </a:pPr>
            <a:r>
              <a:rPr lang="sl-SI" dirty="0">
                <a:latin typeface="Yu Gothic UI" panose="020B0500000000000000" pitchFamily="34" charset="-128"/>
                <a:ea typeface="Yu Gothic UI" panose="020B0500000000000000" pitchFamily="34" charset="-128"/>
              </a:rPr>
              <a:t>velika območja raziskav z </a:t>
            </a:r>
            <a:r>
              <a:rPr lang="sl-SI" dirty="0" err="1">
                <a:latin typeface="Yu Gothic UI" panose="020B0500000000000000" pitchFamily="34" charset="-128"/>
                <a:ea typeface="Yu Gothic UI" panose="020B0500000000000000" pitchFamily="34" charset="-128"/>
              </a:rPr>
              <a:t>nedestruktivnimi</a:t>
            </a:r>
            <a:r>
              <a:rPr lang="sl-SI" dirty="0">
                <a:latin typeface="Yu Gothic UI" panose="020B0500000000000000" pitchFamily="34" charset="-128"/>
                <a:ea typeface="Yu Gothic UI" panose="020B0500000000000000" pitchFamily="34" charset="-128"/>
              </a:rPr>
              <a:t> metodami</a:t>
            </a:r>
          </a:p>
          <a:p>
            <a:pPr marL="457200" indent="-457200">
              <a:buFontTx/>
              <a:buChar char="-"/>
              <a:defRPr/>
            </a:pPr>
            <a:r>
              <a:rPr lang="sl-SI" dirty="0">
                <a:latin typeface="Yu Gothic UI" panose="020B0500000000000000" pitchFamily="34" charset="-128"/>
                <a:ea typeface="Yu Gothic UI" panose="020B0500000000000000" pitchFamily="34" charset="-128"/>
              </a:rPr>
              <a:t>natančno izbrana območja za izkopavanja</a:t>
            </a:r>
          </a:p>
          <a:p>
            <a:pPr marL="457200" indent="-457200">
              <a:buFontTx/>
              <a:buChar char="-"/>
              <a:defRPr/>
            </a:pPr>
            <a:r>
              <a:rPr lang="sl-SI" dirty="0">
                <a:latin typeface="Yu Gothic UI" panose="020B0500000000000000" pitchFamily="34" charset="-128"/>
                <a:ea typeface="Yu Gothic UI" panose="020B0500000000000000" pitchFamily="34" charset="-128"/>
              </a:rPr>
              <a:t>vključevanje naravoslovnih </a:t>
            </a:r>
            <a:r>
              <a:rPr lang="sl-SI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znanosti </a:t>
            </a:r>
            <a:r>
              <a:rPr lang="sl-SI" dirty="0">
                <a:latin typeface="Yu Gothic UI" panose="020B0500000000000000" pitchFamily="34" charset="-128"/>
                <a:ea typeface="Yu Gothic UI" panose="020B0500000000000000" pitchFamily="34" charset="-128"/>
              </a:rPr>
              <a:t>v vseh segmentih dela</a:t>
            </a:r>
          </a:p>
        </p:txBody>
      </p:sp>
      <p:pic>
        <p:nvPicPr>
          <p:cNvPr id="8" name="Grafi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8" y="0"/>
            <a:ext cx="3591912" cy="1100940"/>
          </a:xfrm>
          <a:prstGeom prst="rect">
            <a:avLst/>
          </a:prstGeom>
        </p:spPr>
      </p:pic>
      <p:sp>
        <p:nvSpPr>
          <p:cNvPr id="10" name="Ograda vsebine 2"/>
          <p:cNvSpPr txBox="1">
            <a:spLocks/>
          </p:cNvSpPr>
          <p:nvPr/>
        </p:nvSpPr>
        <p:spPr>
          <a:xfrm>
            <a:off x="130686" y="1340768"/>
            <a:ext cx="8229600" cy="547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altLang="en-US" sz="20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Kako? </a:t>
            </a:r>
            <a:endParaRPr lang="en-GB" altLang="en-US" sz="2000" dirty="0" smtClean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1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rmAutofit/>
          </a:bodyPr>
          <a:lstStyle/>
          <a:p>
            <a:pPr algn="l"/>
            <a:r>
              <a:rPr lang="sl-SI" sz="3600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PalaeoDiversiStyria</a:t>
            </a:r>
            <a:endParaRPr lang="sl-SI" sz="36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208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10" descr="Poštela_Lepa Ravna_Schloß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4492625"/>
            <a:ext cx="399732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Ograda vsebine 2"/>
          <p:cNvSpPr txBox="1">
            <a:spLocks/>
          </p:cNvSpPr>
          <p:nvPr/>
        </p:nvSpPr>
        <p:spPr bwMode="auto">
          <a:xfrm>
            <a:off x="457200" y="5127625"/>
            <a:ext cx="82296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l-SI" altLang="en-US" sz="1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Daljinsko zaznavanje</a:t>
            </a:r>
            <a:endParaRPr lang="en-GB" altLang="en-US" sz="18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81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8" t="25325" r="38721" b="37334"/>
          <a:stretch>
            <a:fillRect/>
          </a:stretch>
        </p:blipFill>
        <p:spPr bwMode="auto">
          <a:xfrm>
            <a:off x="5146675" y="3140075"/>
            <a:ext cx="3951288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grada vsebine 2"/>
          <p:cNvSpPr txBox="1">
            <a:spLocks/>
          </p:cNvSpPr>
          <p:nvPr/>
        </p:nvSpPr>
        <p:spPr bwMode="auto">
          <a:xfrm>
            <a:off x="457200" y="4597400"/>
            <a:ext cx="82296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/>
            <a:r>
              <a:rPr lang="sl-SI" altLang="en-US" sz="1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Aerofotografija</a:t>
            </a:r>
            <a:endParaRPr lang="en-GB" altLang="en-US" sz="18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0" name="Ograda vsebine 2"/>
          <p:cNvSpPr>
            <a:spLocks noGrp="1"/>
          </p:cNvSpPr>
          <p:nvPr>
            <p:ph idx="1"/>
          </p:nvPr>
        </p:nvSpPr>
        <p:spPr>
          <a:xfrm>
            <a:off x="457200" y="5700713"/>
            <a:ext cx="8229600" cy="54768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sl-SI" altLang="en-US" sz="1800" dirty="0" smtClean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Historična analiza</a:t>
            </a:r>
            <a:endParaRPr lang="en-GB" altLang="en-US" sz="1800" dirty="0" smtClean="0">
              <a:solidFill>
                <a:schemeClr val="tx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11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8" y="0"/>
            <a:ext cx="3591912" cy="11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65"/>
          <a:stretch/>
        </p:blipFill>
        <p:spPr bwMode="auto">
          <a:xfrm>
            <a:off x="323528" y="242636"/>
            <a:ext cx="4149477" cy="430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" t="34139" b="33617"/>
          <a:stretch/>
        </p:blipFill>
        <p:spPr bwMode="auto">
          <a:xfrm>
            <a:off x="4508520" y="1936805"/>
            <a:ext cx="4499992" cy="461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469" y="252980"/>
            <a:ext cx="4499993" cy="153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1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Ograda vsebine 2"/>
          <p:cNvSpPr>
            <a:spLocks noGrp="1"/>
          </p:cNvSpPr>
          <p:nvPr>
            <p:ph idx="1"/>
          </p:nvPr>
        </p:nvSpPr>
        <p:spPr>
          <a:xfrm>
            <a:off x="457200" y="5700713"/>
            <a:ext cx="8229600" cy="54768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sl-SI" altLang="en-US" sz="1800" dirty="0" smtClean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Historična analiza</a:t>
            </a:r>
            <a:endParaRPr lang="en-GB" altLang="en-US" sz="1800" dirty="0" smtClean="0">
              <a:solidFill>
                <a:schemeClr val="tx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9220" name="Picture 10" descr="Poštela_Lepa Ravna_Schloß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4492625"/>
            <a:ext cx="399732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Ograda vsebine 2"/>
          <p:cNvSpPr txBox="1">
            <a:spLocks/>
          </p:cNvSpPr>
          <p:nvPr/>
        </p:nvSpPr>
        <p:spPr bwMode="auto">
          <a:xfrm>
            <a:off x="457200" y="5127625"/>
            <a:ext cx="82296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l-SI" altLang="en-US" sz="1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Daljinsko zaznavanje</a:t>
            </a:r>
            <a:endParaRPr lang="en-GB" altLang="en-US" sz="18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9222" name="Ograda vsebine 2"/>
          <p:cNvSpPr txBox="1">
            <a:spLocks/>
          </p:cNvSpPr>
          <p:nvPr/>
        </p:nvSpPr>
        <p:spPr bwMode="auto">
          <a:xfrm>
            <a:off x="457200" y="4597400"/>
            <a:ext cx="82296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/>
            <a:r>
              <a:rPr lang="sl-SI" altLang="en-US" sz="1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Aerofotografija</a:t>
            </a:r>
            <a:endParaRPr lang="en-GB" altLang="en-US" sz="18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92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8" t="25325" r="38721" b="37334"/>
          <a:stretch>
            <a:fillRect/>
          </a:stretch>
        </p:blipFill>
        <p:spPr bwMode="auto">
          <a:xfrm>
            <a:off x="5146675" y="3140075"/>
            <a:ext cx="3951288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Ograda vsebine 2"/>
          <p:cNvSpPr txBox="1">
            <a:spLocks/>
          </p:cNvSpPr>
          <p:nvPr/>
        </p:nvSpPr>
        <p:spPr bwMode="auto">
          <a:xfrm>
            <a:off x="447675" y="4114800"/>
            <a:ext cx="82296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/>
            <a:r>
              <a:rPr lang="sl-SI" altLang="en-US" sz="1800" dirty="0" err="1">
                <a:latin typeface="Yu Gothic UI" panose="020B0500000000000000" pitchFamily="34" charset="-128"/>
                <a:ea typeface="Yu Gothic UI" panose="020B0500000000000000" pitchFamily="34" charset="-128"/>
              </a:rPr>
              <a:t>Lidar</a:t>
            </a:r>
            <a:endParaRPr lang="en-GB" altLang="en-US" sz="18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9225" name="Picture 2" descr="D:\Članki_avtorski\2014_09_EAA_Istambul\Landscapes\Slike\p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3" t="32214" r="28510" b="17485"/>
          <a:stretch>
            <a:fillRect/>
          </a:stretch>
        </p:blipFill>
        <p:spPr bwMode="auto">
          <a:xfrm>
            <a:off x="5146675" y="2135188"/>
            <a:ext cx="3951288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8" y="0"/>
            <a:ext cx="3591912" cy="11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7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l-SI" sz="20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Register kulturne dediščine Slovenije</a:t>
            </a:r>
            <a:endParaRPr lang="sl-SI" sz="20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8217"/>
            <a:ext cx="9144000" cy="4219783"/>
          </a:xfrm>
        </p:spPr>
      </p:pic>
      <p:pic>
        <p:nvPicPr>
          <p:cNvPr id="5" name="Grafi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8" y="0"/>
            <a:ext cx="3591912" cy="11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0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895</Words>
  <Application>Microsoft Office PowerPoint</Application>
  <PresentationFormat>Diaprojekcija na zaslonu (4:3)</PresentationFormat>
  <Paragraphs>391</Paragraphs>
  <Slides>37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37</vt:i4>
      </vt:variant>
    </vt:vector>
  </HeadingPairs>
  <TitlesOfParts>
    <vt:vector size="38" baseType="lpstr">
      <vt:lpstr>Officeova tema</vt:lpstr>
      <vt:lpstr> Kreiranje ekološkega »historičnega« menuja v gostinski ponudbi in možnosti za sodelovanje z ekološkimi kmetijami   EU projekt PalaeoDiversiStyria Paleokrajina Štajerske in njena biodiverziteta  od prazgodovine do odkritja Novega sveta </vt:lpstr>
      <vt:lpstr>Historična kuharija –  kako sodelujemo arheologi, botaniki, zoologi, muzejski strokovnjaki, turistični delavci in kmetije ter obrtniki? </vt:lpstr>
      <vt:lpstr>PalaeoDiversiStyria</vt:lpstr>
      <vt:lpstr>Projektni cilji</vt:lpstr>
      <vt:lpstr>PalaeoDiversiStyria</vt:lpstr>
      <vt:lpstr>PowerPointova predstavitev</vt:lpstr>
      <vt:lpstr>PowerPointova predstavitev</vt:lpstr>
      <vt:lpstr>PowerPointova predstavitev</vt:lpstr>
      <vt:lpstr>Register kulturne dediščine Slovenije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Pšenica Triticum</vt:lpstr>
      <vt:lpstr>Druge vrste pšenice</vt:lpstr>
      <vt:lpstr>Druga žita</vt:lpstr>
      <vt:lpstr>Proso</vt:lpstr>
      <vt:lpstr>Stročnice</vt:lpstr>
      <vt:lpstr>Rastline za olje in vlakna</vt:lpstr>
      <vt:lpstr>PowerPointova predstavitev</vt:lpstr>
      <vt:lpstr>Kopriva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Mreža sodelujočih in projektna znamka</vt:lpstr>
      <vt:lpstr>PowerPointova predstavitev</vt:lpstr>
      <vt:lpstr>Historični „palaeodiversistyria“menuji</vt:lpstr>
      <vt:lpstr>PowerPointova predstavitev</vt:lpstr>
      <vt:lpstr>PowerPointova predstavitev</vt:lpstr>
      <vt:lpstr>Primer dobre prakse: Ženski eko večer</vt:lpstr>
      <vt:lpstr>PowerPointova predstavitev</vt:lpstr>
      <vt:lpstr>PowerPointova predstavitev</vt:lpstr>
      <vt:lpstr>PalaeoDiversiStyria KONTAKT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 projekt PalaeoDiversiStyria paleokrajina Štajerske in njena biodiverziteta od prazgodovine do odkritja Novega sveta  Die Paläolandschaft der Steiermark und ihre Biodiversität von der Urgeschichte bis zur Entdeckung der Neuen Welt</dc:title>
  <dc:creator>Anja Vintar</dc:creator>
  <cp:lastModifiedBy>Anja Vintar</cp:lastModifiedBy>
  <cp:revision>43</cp:revision>
  <dcterms:created xsi:type="dcterms:W3CDTF">2019-01-24T15:32:17Z</dcterms:created>
  <dcterms:modified xsi:type="dcterms:W3CDTF">2019-01-25T10:50:26Z</dcterms:modified>
</cp:coreProperties>
</file>