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0" r:id="rId4"/>
    <p:sldId id="280" r:id="rId5"/>
    <p:sldId id="268" r:id="rId6"/>
    <p:sldId id="267" r:id="rId7"/>
    <p:sldId id="269" r:id="rId8"/>
    <p:sldId id="276" r:id="rId9"/>
    <p:sldId id="265" r:id="rId10"/>
    <p:sldId id="271" r:id="rId11"/>
    <p:sldId id="273" r:id="rId12"/>
    <p:sldId id="274" r:id="rId13"/>
    <p:sldId id="272" r:id="rId14"/>
    <p:sldId id="275" r:id="rId15"/>
    <p:sldId id="278" r:id="rId16"/>
    <p:sldId id="270" r:id="rId17"/>
    <p:sldId id="279" r:id="rId18"/>
    <p:sldId id="281"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84" autoAdjust="0"/>
    <p:restoredTop sz="94660"/>
  </p:normalViewPr>
  <p:slideViewPr>
    <p:cSldViewPr snapToGrid="0">
      <p:cViewPr varScale="1">
        <p:scale>
          <a:sx n="64" d="100"/>
          <a:sy n="64" d="100"/>
        </p:scale>
        <p:origin x="6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en-US"/>
          </a:p>
        </p:txBody>
      </p:sp>
      <p:sp>
        <p:nvSpPr>
          <p:cNvPr id="4" name="Označba mesta datuma 3"/>
          <p:cNvSpPr>
            <a:spLocks noGrp="1"/>
          </p:cNvSpPr>
          <p:nvPr>
            <p:ph type="dt" sz="half" idx="10"/>
          </p:nvPr>
        </p:nvSpPr>
        <p:spPr/>
        <p:txBody>
          <a:bodyPr/>
          <a:lstStyle/>
          <a:p>
            <a:fld id="{FFAADF7D-1186-43AF-96D3-3A65A2C520CA}" type="datetimeFigureOut">
              <a:rPr lang="en-US" smtClean="0"/>
              <a:t>1/25/2019</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27835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FFAADF7D-1186-43AF-96D3-3A65A2C520CA}" type="datetimeFigureOut">
              <a:rPr lang="en-US" smtClean="0"/>
              <a:t>1/25/2019</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140170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FFAADF7D-1186-43AF-96D3-3A65A2C520CA}" type="datetimeFigureOut">
              <a:rPr lang="en-US" smtClean="0"/>
              <a:t>1/25/2019</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9414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FFAADF7D-1186-43AF-96D3-3A65A2C520CA}" type="datetimeFigureOut">
              <a:rPr lang="en-US" smtClean="0"/>
              <a:t>1/25/2019</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189947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FFAADF7D-1186-43AF-96D3-3A65A2C520CA}" type="datetimeFigureOut">
              <a:rPr lang="en-US" smtClean="0"/>
              <a:t>1/25/2019</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3431696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FFAADF7D-1186-43AF-96D3-3A65A2C520CA}" type="datetimeFigureOut">
              <a:rPr lang="en-US" smtClean="0"/>
              <a:t>1/25/2019</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3560751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FFAADF7D-1186-43AF-96D3-3A65A2C520CA}" type="datetimeFigureOut">
              <a:rPr lang="en-US" smtClean="0"/>
              <a:t>1/25/2019</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313899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FFAADF7D-1186-43AF-96D3-3A65A2C520CA}" type="datetimeFigureOut">
              <a:rPr lang="en-US" smtClean="0"/>
              <a:t>1/25/2019</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292738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FFAADF7D-1186-43AF-96D3-3A65A2C520CA}" type="datetimeFigureOut">
              <a:rPr lang="en-US" smtClean="0"/>
              <a:t>1/25/2019</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3700108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FFAADF7D-1186-43AF-96D3-3A65A2C520CA}" type="datetimeFigureOut">
              <a:rPr lang="en-US" smtClean="0"/>
              <a:t>1/25/2019</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2034346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FFAADF7D-1186-43AF-96D3-3A65A2C520CA}" type="datetimeFigureOut">
              <a:rPr lang="en-US" smtClean="0"/>
              <a:t>1/25/2019</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55982C1-9F65-4FE6-AE7F-1A497A7FCBF8}" type="slidenum">
              <a:rPr lang="en-US" smtClean="0"/>
              <a:t>‹#›</a:t>
            </a:fld>
            <a:endParaRPr lang="en-US"/>
          </a:p>
        </p:txBody>
      </p:sp>
    </p:spTree>
    <p:extLst>
      <p:ext uri="{BB962C8B-B14F-4D97-AF65-F5344CB8AC3E}">
        <p14:creationId xmlns:p14="http://schemas.microsoft.com/office/powerpoint/2010/main" val="3559354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ADF7D-1186-43AF-96D3-3A65A2C520CA}" type="datetimeFigureOut">
              <a:rPr lang="en-US" smtClean="0"/>
              <a:t>1/25/2019</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982C1-9F65-4FE6-AE7F-1A497A7FCBF8}" type="slidenum">
              <a:rPr lang="en-US" smtClean="0"/>
              <a:t>‹#›</a:t>
            </a:fld>
            <a:endParaRPr lang="en-US"/>
          </a:p>
        </p:txBody>
      </p:sp>
    </p:spTree>
    <p:extLst>
      <p:ext uri="{BB962C8B-B14F-4D97-AF65-F5344CB8AC3E}">
        <p14:creationId xmlns:p14="http://schemas.microsoft.com/office/powerpoint/2010/main" val="3018027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daniel.si/"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hyperlink" Target="http://www.bioterme.si/hotel-bioterme/kulinarika/"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kunst.si/meni-priporocnik/"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kooperativa-dame.si/gostilnica-pri-damah/"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968500" y="1382409"/>
            <a:ext cx="8699500" cy="2387600"/>
          </a:xfrm>
        </p:spPr>
        <p:txBody>
          <a:bodyPr>
            <a:normAutofit/>
          </a:bodyPr>
          <a:lstStyle/>
          <a:p>
            <a:r>
              <a:rPr lang="sl-SI" sz="4000" b="1" dirty="0" smtClean="0"/>
              <a:t>E</a:t>
            </a:r>
            <a:r>
              <a:rPr lang="en-US" sz="4000" b="1" dirty="0" err="1" smtClean="0"/>
              <a:t>kološk</a:t>
            </a:r>
            <a:r>
              <a:rPr lang="sl-SI" sz="4000" b="1" dirty="0" smtClean="0"/>
              <a:t>a</a:t>
            </a:r>
            <a:r>
              <a:rPr lang="en-US" sz="4000" b="1" dirty="0" smtClean="0"/>
              <a:t> </a:t>
            </a:r>
            <a:r>
              <a:rPr lang="en-US" sz="4000" b="1" dirty="0" err="1" smtClean="0"/>
              <a:t>hran</a:t>
            </a:r>
            <a:r>
              <a:rPr lang="sl-SI" sz="4000" b="1" dirty="0" smtClean="0"/>
              <a:t>a</a:t>
            </a:r>
            <a:r>
              <a:rPr lang="en-US" sz="4000" b="1" dirty="0" smtClean="0"/>
              <a:t> </a:t>
            </a:r>
            <a:r>
              <a:rPr lang="en-US" sz="4000" b="1" dirty="0"/>
              <a:t>v </a:t>
            </a:r>
            <a:r>
              <a:rPr lang="en-US" sz="4000" b="1" dirty="0" err="1" smtClean="0"/>
              <a:t>gastronomij</a:t>
            </a:r>
            <a:r>
              <a:rPr lang="sl-SI" sz="4000" b="1" dirty="0" smtClean="0"/>
              <a:t>i – - Slovenija evropska gastronomska regija 2021</a:t>
            </a:r>
            <a:endParaRPr lang="en-US" sz="4000" b="1" dirty="0"/>
          </a:p>
        </p:txBody>
      </p:sp>
      <p:sp>
        <p:nvSpPr>
          <p:cNvPr id="3" name="Podnaslov 2"/>
          <p:cNvSpPr>
            <a:spLocks noGrp="1"/>
          </p:cNvSpPr>
          <p:nvPr>
            <p:ph type="subTitle" idx="1"/>
          </p:nvPr>
        </p:nvSpPr>
        <p:spPr>
          <a:xfrm>
            <a:off x="1968499" y="4030056"/>
            <a:ext cx="10103261" cy="2827944"/>
          </a:xfrm>
        </p:spPr>
        <p:txBody>
          <a:bodyPr>
            <a:normAutofit/>
          </a:bodyPr>
          <a:lstStyle/>
          <a:p>
            <a:r>
              <a:rPr lang="sl-SI" sz="2000" dirty="0"/>
              <a:t>red. prof. dr. Martina Bavec, Tjaša </a:t>
            </a:r>
            <a:r>
              <a:rPr lang="sl-SI" sz="2000" dirty="0" err="1"/>
              <a:t>Vukmanič</a:t>
            </a:r>
            <a:r>
              <a:rPr lang="sl-SI" sz="2000" dirty="0"/>
              <a:t>, red. prof. dr. Franc Bavec in  mag. Martina </a:t>
            </a:r>
            <a:r>
              <a:rPr lang="sl-SI" sz="2000" dirty="0" smtClean="0"/>
              <a:t>Robačer</a:t>
            </a:r>
          </a:p>
          <a:p>
            <a:r>
              <a:rPr lang="sl-SI" sz="2000" dirty="0" smtClean="0"/>
              <a:t>UM FKBV Inštitut </a:t>
            </a:r>
            <a:r>
              <a:rPr lang="sl-SI" sz="2000" dirty="0"/>
              <a:t>za ekološko </a:t>
            </a:r>
            <a:r>
              <a:rPr lang="sl-SI" sz="2000" dirty="0" smtClean="0"/>
              <a:t>kmetijstvo</a:t>
            </a:r>
          </a:p>
          <a:p>
            <a:r>
              <a:rPr lang="sl-SI" dirty="0" smtClean="0"/>
              <a:t> </a:t>
            </a:r>
          </a:p>
          <a:p>
            <a:r>
              <a:rPr lang="sl-SI" dirty="0" smtClean="0"/>
              <a:t>Aktualno na področju ekološkega kmetijstva 2019</a:t>
            </a:r>
          </a:p>
          <a:p>
            <a:r>
              <a:rPr lang="sl-SI" dirty="0" smtClean="0"/>
              <a:t>Pivola, 25.1.2019</a:t>
            </a:r>
          </a:p>
        </p:txBody>
      </p:sp>
      <p:pic>
        <p:nvPicPr>
          <p:cNvPr id="6" name="Slika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074031" cy="6858000"/>
          </a:xfrm>
          <a:prstGeom prst="rect">
            <a:avLst/>
          </a:prstGeom>
          <a:noFill/>
        </p:spPr>
      </p:pic>
      <p:pic>
        <p:nvPicPr>
          <p:cNvPr id="7" name="Slika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531" y="87276"/>
            <a:ext cx="3415011" cy="1863444"/>
          </a:xfrm>
          <a:prstGeom prst="rect">
            <a:avLst/>
          </a:prstGeom>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1769" y="56494"/>
            <a:ext cx="2029992" cy="2131736"/>
          </a:xfrm>
          <a:prstGeom prst="rect">
            <a:avLst/>
          </a:prstGeom>
        </p:spPr>
      </p:pic>
    </p:spTree>
    <p:extLst>
      <p:ext uri="{BB962C8B-B14F-4D97-AF65-F5344CB8AC3E}">
        <p14:creationId xmlns:p14="http://schemas.microsoft.com/office/powerpoint/2010/main" val="250815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01600" y="127001"/>
            <a:ext cx="11252200" cy="1563688"/>
          </a:xfrm>
        </p:spPr>
        <p:txBody>
          <a:bodyPr/>
          <a:lstStyle/>
          <a:p>
            <a:r>
              <a:rPr lang="sl-SI" b="1" dirty="0" smtClean="0"/>
              <a:t>Pilotno certificiranje</a:t>
            </a:r>
            <a:endParaRPr lang="sl-SI" b="1" dirty="0"/>
          </a:p>
        </p:txBody>
      </p:sp>
      <p:sp>
        <p:nvSpPr>
          <p:cNvPr id="3" name="Ograda vsebine 2"/>
          <p:cNvSpPr>
            <a:spLocks noGrp="1"/>
          </p:cNvSpPr>
          <p:nvPr>
            <p:ph idx="1"/>
          </p:nvPr>
        </p:nvSpPr>
        <p:spPr>
          <a:xfrm>
            <a:off x="4749800" y="127002"/>
            <a:ext cx="6604000" cy="6049962"/>
          </a:xfrm>
        </p:spPr>
        <p:txBody>
          <a:bodyPr>
            <a:normAutofit fontScale="92500" lnSpcReduction="20000"/>
          </a:bodyPr>
          <a:lstStyle/>
          <a:p>
            <a:pPr marL="0" indent="0">
              <a:buNone/>
            </a:pPr>
            <a:r>
              <a:rPr lang="sl-SI" b="1" dirty="0"/>
              <a:t>ART NEPREMIČNINE D.O.O., HOTEL ST. DANIEL</a:t>
            </a:r>
            <a:endParaRPr lang="sl-SI" dirty="0"/>
          </a:p>
          <a:p>
            <a:pPr marL="0" indent="0">
              <a:buNone/>
            </a:pPr>
            <a:r>
              <a:rPr lang="sl-SI" dirty="0"/>
              <a:t>Drugi po vrsti, se je v kontrolo in certifikacijo prijavilo podjetje </a:t>
            </a:r>
            <a:r>
              <a:rPr lang="sl-SI" dirty="0" err="1"/>
              <a:t>Art</a:t>
            </a:r>
            <a:r>
              <a:rPr lang="sl-SI" dirty="0"/>
              <a:t> nepremičnine </a:t>
            </a:r>
            <a:r>
              <a:rPr lang="sl-SI" dirty="0" err="1"/>
              <a:t>d.o.o</a:t>
            </a:r>
            <a:r>
              <a:rPr lang="sl-SI" dirty="0"/>
              <a:t>., Hotel St. Daniel iz Štanjela - </a:t>
            </a:r>
            <a:r>
              <a:rPr lang="sl-SI" u="sng" dirty="0">
                <a:hlinkClick r:id="rId3"/>
              </a:rPr>
              <a:t>http://www.stdaniel.si/</a:t>
            </a:r>
            <a:r>
              <a:rPr lang="sl-SI" dirty="0"/>
              <a:t> </a:t>
            </a:r>
            <a:r>
              <a:rPr lang="sl-SI" dirty="0" smtClean="0"/>
              <a:t>.</a:t>
            </a:r>
          </a:p>
          <a:p>
            <a:pPr marL="0" indent="0">
              <a:buNone/>
            </a:pPr>
            <a:r>
              <a:rPr lang="sl-SI" dirty="0" smtClean="0"/>
              <a:t>Izvajalec </a:t>
            </a:r>
            <a:r>
              <a:rPr lang="sl-SI" dirty="0" err="1"/>
              <a:t>biohotela</a:t>
            </a:r>
            <a:r>
              <a:rPr lang="sl-SI" dirty="0"/>
              <a:t> se je za ta korak odločil, saj je želel v slovenskem prostoru izkoristiti tržno nišo ter slovenskim in tujim gostom ponuditi najbolj kakovostno hrano. V letu 2016 so obrat priključili shemi </a:t>
            </a:r>
            <a:r>
              <a:rPr lang="sl-SI" dirty="0" err="1"/>
              <a:t>BioHotels</a:t>
            </a:r>
            <a:r>
              <a:rPr lang="sl-SI" dirty="0"/>
              <a:t> (avstrijska shema) in na našo pobudo, v letu 2017, še nacionalni shemi certificiranja OJP. </a:t>
            </a:r>
            <a:endParaRPr lang="sl-SI" dirty="0" smtClean="0"/>
          </a:p>
          <a:p>
            <a:pPr marL="0" indent="0">
              <a:buNone/>
            </a:pPr>
            <a:r>
              <a:rPr lang="sl-SI" dirty="0" smtClean="0"/>
              <a:t>Gre </a:t>
            </a:r>
            <a:r>
              <a:rPr lang="sl-SI" dirty="0"/>
              <a:t>za ponudnika, ki v svoji kuhinji pripravlja izključno ekološka živila (izjema so živila iz lova in nabiranja, ki niso del Evropske zakonodaje) – predvsem iz lokalnega okolja, kjer je vzpostavil sodelovanje z ekološkimi kmetijami, ki jim tudi po naročilu pridelujejo ekološko zelenjavo v neposredni bližini. Certifikat je bil izdan 9.3.2017 in izvajalcu podeljen na svečani otvoritvi hotela.</a:t>
            </a:r>
          </a:p>
          <a:p>
            <a:pPr marL="0" indent="0">
              <a:buNone/>
            </a:pPr>
            <a:endParaRPr lang="sl-SI" dirty="0"/>
          </a:p>
        </p:txBody>
      </p:sp>
      <p:pic>
        <p:nvPicPr>
          <p:cNvPr id="5" name="Slika 4" descr="C:\Users\Martina\Pictures\2017 iz fotoaparata do 1.10\20170429_163956.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30543" y="1811656"/>
            <a:ext cx="3381375" cy="2117090"/>
          </a:xfrm>
          <a:prstGeom prst="rect">
            <a:avLst/>
          </a:prstGeom>
          <a:noFill/>
          <a:ln>
            <a:noFill/>
          </a:ln>
        </p:spPr>
      </p:pic>
      <p:pic>
        <p:nvPicPr>
          <p:cNvPr id="6" name="Slika 5" descr="C:\Users\Martina\Pictures\2017 iz fotoaparata do 1.10\20170429_16225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775776" y="3370582"/>
            <a:ext cx="3350895" cy="2261870"/>
          </a:xfrm>
          <a:prstGeom prst="rect">
            <a:avLst/>
          </a:prstGeom>
          <a:noFill/>
          <a:ln>
            <a:noFill/>
          </a:ln>
        </p:spPr>
      </p:pic>
    </p:spTree>
    <p:extLst>
      <p:ext uri="{BB962C8B-B14F-4D97-AF65-F5344CB8AC3E}">
        <p14:creationId xmlns:p14="http://schemas.microsoft.com/office/powerpoint/2010/main" val="2901105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lstStyle/>
          <a:p>
            <a:r>
              <a:rPr lang="sl-SI" b="1" dirty="0" smtClean="0"/>
              <a:t>Pilotno certificiranje</a:t>
            </a:r>
            <a:endParaRPr lang="sl-SI" b="1" dirty="0"/>
          </a:p>
        </p:txBody>
      </p:sp>
      <p:sp>
        <p:nvSpPr>
          <p:cNvPr id="3" name="Ograda vsebine 2"/>
          <p:cNvSpPr>
            <a:spLocks noGrp="1"/>
          </p:cNvSpPr>
          <p:nvPr>
            <p:ph idx="1"/>
          </p:nvPr>
        </p:nvSpPr>
        <p:spPr>
          <a:xfrm>
            <a:off x="4495800" y="1498600"/>
            <a:ext cx="6858000" cy="4678363"/>
          </a:xfrm>
        </p:spPr>
        <p:txBody>
          <a:bodyPr>
            <a:normAutofit fontScale="92500" lnSpcReduction="20000"/>
          </a:bodyPr>
          <a:lstStyle/>
          <a:p>
            <a:pPr marL="0" indent="0">
              <a:buNone/>
            </a:pPr>
            <a:r>
              <a:rPr lang="sl-SI" b="1" dirty="0"/>
              <a:t>BIOTERME MALA NEDELJA</a:t>
            </a:r>
            <a:endParaRPr lang="sl-SI" dirty="0"/>
          </a:p>
          <a:p>
            <a:pPr marL="0" indent="0">
              <a:buNone/>
            </a:pPr>
            <a:r>
              <a:rPr lang="sl-SI" dirty="0"/>
              <a:t>V mesecu marcu 2017 se je v kontrolo prijavilo podjetje </a:t>
            </a:r>
            <a:r>
              <a:rPr lang="sl-SI" dirty="0" err="1"/>
              <a:t>Bioterme</a:t>
            </a:r>
            <a:r>
              <a:rPr lang="sl-SI" dirty="0"/>
              <a:t> Mala Nedelja </a:t>
            </a:r>
            <a:r>
              <a:rPr lang="sl-SI" u="sng" dirty="0">
                <a:hlinkClick r:id="rId3"/>
              </a:rPr>
              <a:t>http://www.bioterme.si/hotel-bioterme/kulinarika/</a:t>
            </a:r>
            <a:r>
              <a:rPr lang="sl-SI" dirty="0"/>
              <a:t> . Za nadgradnjo svoje ponudbe so se odločili zaradi prepoznane dodane vrednosti, ki jo ekološka živila doprinašajo in zaradi prizadevanj gostom ponuditi živila najboljše kakovosti. </a:t>
            </a:r>
            <a:endParaRPr lang="sl-SI" dirty="0" smtClean="0"/>
          </a:p>
          <a:p>
            <a:pPr marL="0" indent="0">
              <a:buNone/>
            </a:pPr>
            <a:r>
              <a:rPr lang="sl-SI" dirty="0" smtClean="0"/>
              <a:t>V </a:t>
            </a:r>
            <a:r>
              <a:rPr lang="sl-SI" dirty="0"/>
              <a:t>svojo ponudbo je izvajalec vključil posamezna ekološka živila, ki jih bodo ponujali v okviru zajtrka, posamezne ekološke samostojne jedi in ekološke priloge ter jedi z ekološkimi sestavinami. Certifikat je podjetje pridobilo 7.6.2017.</a:t>
            </a:r>
          </a:p>
          <a:p>
            <a:pPr marL="0" indent="0">
              <a:buNone/>
            </a:pPr>
            <a:endParaRPr lang="sl-SI" dirty="0"/>
          </a:p>
        </p:txBody>
      </p:sp>
    </p:spTree>
    <p:extLst>
      <p:ext uri="{BB962C8B-B14F-4D97-AF65-F5344CB8AC3E}">
        <p14:creationId xmlns:p14="http://schemas.microsoft.com/office/powerpoint/2010/main" val="189313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 y="24605"/>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4394200" y="365125"/>
            <a:ext cx="6959600" cy="1325563"/>
          </a:xfrm>
        </p:spPr>
        <p:txBody>
          <a:bodyPr/>
          <a:lstStyle/>
          <a:p>
            <a:r>
              <a:rPr lang="sl-SI" b="1" dirty="0" smtClean="0"/>
              <a:t>Pilotno certificiranje</a:t>
            </a:r>
            <a:endParaRPr lang="sl-SI" b="1" dirty="0"/>
          </a:p>
        </p:txBody>
      </p:sp>
      <p:sp>
        <p:nvSpPr>
          <p:cNvPr id="3" name="Ograda vsebine 2"/>
          <p:cNvSpPr>
            <a:spLocks noGrp="1"/>
          </p:cNvSpPr>
          <p:nvPr>
            <p:ph idx="1"/>
          </p:nvPr>
        </p:nvSpPr>
        <p:spPr>
          <a:xfrm>
            <a:off x="4495800" y="1498600"/>
            <a:ext cx="6858000" cy="4678363"/>
          </a:xfrm>
        </p:spPr>
        <p:txBody>
          <a:bodyPr>
            <a:normAutofit fontScale="77500" lnSpcReduction="20000"/>
          </a:bodyPr>
          <a:lstStyle/>
          <a:p>
            <a:pPr marL="0" indent="0">
              <a:buNone/>
            </a:pPr>
            <a:r>
              <a:rPr lang="sl-SI" b="1" dirty="0" smtClean="0"/>
              <a:t>HOTEL </a:t>
            </a:r>
            <a:r>
              <a:rPr lang="sl-SI" b="1" dirty="0"/>
              <a:t>KUNST </a:t>
            </a:r>
            <a:r>
              <a:rPr lang="sl-SI" b="1" dirty="0" smtClean="0"/>
              <a:t>v Krškem</a:t>
            </a:r>
          </a:p>
          <a:p>
            <a:pPr marL="0" indent="0">
              <a:buNone/>
            </a:pPr>
            <a:r>
              <a:rPr lang="sl-SI" b="1" dirty="0" smtClean="0"/>
              <a:t>GOSTILNA ŠEMPETER v </a:t>
            </a:r>
            <a:r>
              <a:rPr lang="sl-SI" b="1" dirty="0" err="1" smtClean="0"/>
              <a:t>Bisrrici</a:t>
            </a:r>
            <a:r>
              <a:rPr lang="sl-SI" b="1" dirty="0" smtClean="0"/>
              <a:t> ob Sotli</a:t>
            </a:r>
            <a:endParaRPr lang="sl-SI" dirty="0"/>
          </a:p>
          <a:p>
            <a:r>
              <a:rPr lang="sl-SI" u="sng" dirty="0">
                <a:hlinkClick r:id="rId3"/>
              </a:rPr>
              <a:t>http://www.kunst.si/meni-priporocnik/</a:t>
            </a:r>
            <a:endParaRPr lang="sl-SI" dirty="0"/>
          </a:p>
          <a:p>
            <a:pPr marL="0" indent="0">
              <a:buNone/>
            </a:pPr>
            <a:r>
              <a:rPr lang="sl-SI" dirty="0"/>
              <a:t>Izvajalec je podvrgel nadzoru oba gostinska obrata (hotel z mestno gostilno in podeželska gostilna) v mesecu marcu 2017 in v ponudbo vključil ekološke pridelke (npr. ekološki </a:t>
            </a:r>
            <a:r>
              <a:rPr lang="sl-SI" dirty="0" err="1"/>
              <a:t>pirin</a:t>
            </a:r>
            <a:r>
              <a:rPr lang="sl-SI" dirty="0"/>
              <a:t> rižek) iz ekološke kmetije Repovž. </a:t>
            </a:r>
            <a:endParaRPr lang="sl-SI" dirty="0" smtClean="0"/>
          </a:p>
          <a:p>
            <a:pPr marL="0" indent="0">
              <a:buNone/>
            </a:pPr>
            <a:r>
              <a:rPr lang="sl-SI" dirty="0" smtClean="0"/>
              <a:t>Sicer </a:t>
            </a:r>
            <a:r>
              <a:rPr lang="sl-SI" dirty="0"/>
              <a:t>pa je lastnik že v okviru projekta Gostilna Slovenija prilagodil jedilnike in so izrazito sezonski, vključene so tradicionalne jedi iz Posotelja in je že doslej uspešno sodeloval z lokalnimi kmetijami kot dobavitelji  (npr. za rejo kopunov, bučno olje,….). </a:t>
            </a:r>
            <a:endParaRPr lang="sl-SI" dirty="0" smtClean="0"/>
          </a:p>
          <a:p>
            <a:pPr marL="0" indent="0">
              <a:buNone/>
            </a:pPr>
            <a:r>
              <a:rPr lang="sl-SI" dirty="0" smtClean="0"/>
              <a:t>Za </a:t>
            </a:r>
            <a:r>
              <a:rPr lang="sl-SI" dirty="0"/>
              <a:t>spremembo so se vodilni odločili zaradi želje po spremembi in konkurenčnosti na trgu. Certifikat je bil izdan 16.6.2017.</a:t>
            </a:r>
          </a:p>
          <a:p>
            <a:pPr marL="0" indent="0">
              <a:buNone/>
            </a:pPr>
            <a:endParaRPr lang="sl-SI" dirty="0"/>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484312" y="1500187"/>
            <a:ext cx="6858000" cy="3857625"/>
          </a:xfrm>
          <a:prstGeom prst="rect">
            <a:avLst/>
          </a:prstGeom>
        </p:spPr>
      </p:pic>
    </p:spTree>
    <p:extLst>
      <p:ext uri="{BB962C8B-B14F-4D97-AF65-F5344CB8AC3E}">
        <p14:creationId xmlns:p14="http://schemas.microsoft.com/office/powerpoint/2010/main" val="2727155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lstStyle/>
          <a:p>
            <a:r>
              <a:rPr lang="sl-SI" b="1" dirty="0" smtClean="0"/>
              <a:t>Pilotno certificiranje</a:t>
            </a:r>
            <a:endParaRPr lang="sl-SI" b="1" dirty="0"/>
          </a:p>
        </p:txBody>
      </p:sp>
      <p:sp>
        <p:nvSpPr>
          <p:cNvPr id="3" name="Ograda vsebine 2"/>
          <p:cNvSpPr>
            <a:spLocks noGrp="1"/>
          </p:cNvSpPr>
          <p:nvPr>
            <p:ph idx="1"/>
          </p:nvPr>
        </p:nvSpPr>
        <p:spPr>
          <a:xfrm>
            <a:off x="4495800" y="1498600"/>
            <a:ext cx="6858000" cy="4678363"/>
          </a:xfrm>
        </p:spPr>
        <p:txBody>
          <a:bodyPr>
            <a:normAutofit fontScale="85000" lnSpcReduction="20000"/>
          </a:bodyPr>
          <a:lstStyle/>
          <a:p>
            <a:pPr marL="0" indent="0">
              <a:buNone/>
            </a:pPr>
            <a:r>
              <a:rPr lang="sl-SI" b="1" dirty="0"/>
              <a:t>HIŠA KULINARIKE IN TURIZMA</a:t>
            </a:r>
            <a:endParaRPr lang="sl-SI" dirty="0"/>
          </a:p>
          <a:p>
            <a:pPr marL="0" indent="0">
              <a:buNone/>
            </a:pPr>
            <a:r>
              <a:rPr lang="sl-SI" dirty="0"/>
              <a:t>Projektni partner </a:t>
            </a:r>
            <a:r>
              <a:rPr lang="sl-SI" dirty="0" smtClean="0"/>
              <a:t>BC GRM </a:t>
            </a:r>
            <a:r>
              <a:rPr lang="sl-SI" dirty="0"/>
              <a:t>Novo mesto je v postopek kontrole in certificiranja prijavil restavracijo pod nazivom Hiša kulinarike in turizma. Želja projektnega partnerja je, da bi se tudi dijaki, ki v tamkajšnji restavraciji opravljajo prakso, seznanili z ekološkimi živili v </a:t>
            </a:r>
            <a:r>
              <a:rPr lang="sl-SI" dirty="0" smtClean="0"/>
              <a:t>obratu. </a:t>
            </a:r>
            <a:r>
              <a:rPr lang="sl-SI" dirty="0"/>
              <a:t>Pomemben aspekt je prav tako sledenje trendom v gostinstvu in turizmu. </a:t>
            </a:r>
            <a:endParaRPr lang="sl-SI" dirty="0" smtClean="0"/>
          </a:p>
          <a:p>
            <a:pPr marL="0" indent="0">
              <a:buNone/>
            </a:pPr>
            <a:r>
              <a:rPr lang="sl-SI" dirty="0" smtClean="0"/>
              <a:t>Kontrola </a:t>
            </a:r>
            <a:r>
              <a:rPr lang="sl-SI" dirty="0"/>
              <a:t>je bila izvedena v začetku oktobra 2017. V ponudbo so uvrstili celoten obrok, ki </a:t>
            </a:r>
            <a:r>
              <a:rPr lang="sl-SI" dirty="0" smtClean="0"/>
              <a:t>pa je/bo </a:t>
            </a:r>
            <a:r>
              <a:rPr lang="sl-SI" dirty="0"/>
              <a:t>na voljo ob prednaročilu. </a:t>
            </a:r>
            <a:endParaRPr lang="sl-SI" dirty="0" smtClean="0"/>
          </a:p>
          <a:p>
            <a:pPr marL="0" indent="0">
              <a:buNone/>
            </a:pPr>
            <a:r>
              <a:rPr lang="sl-SI" dirty="0" smtClean="0"/>
              <a:t>Le </a:t>
            </a:r>
            <a:r>
              <a:rPr lang="sl-SI" dirty="0"/>
              <a:t>ta bo sestavljen iz glavne jedi: ekološka ajdova kaša z ekološko zelenjavo in jurčki ter iz dveh solat (po želji), ekološka krompirjeva solata in ekološka rdeča pesa v solati.</a:t>
            </a:r>
          </a:p>
          <a:p>
            <a:pPr marL="0" indent="0">
              <a:buNone/>
            </a:pPr>
            <a:endParaRPr lang="sl-SI" dirty="0"/>
          </a:p>
        </p:txBody>
      </p:sp>
      <p:pic>
        <p:nvPicPr>
          <p:cNvPr id="5" name="Slika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760" y="2487295"/>
            <a:ext cx="2519680" cy="1883410"/>
          </a:xfrm>
          <a:prstGeom prst="rect">
            <a:avLst/>
          </a:prstGeom>
          <a:noFill/>
          <a:ln>
            <a:noFill/>
          </a:ln>
        </p:spPr>
      </p:pic>
    </p:spTree>
    <p:extLst>
      <p:ext uri="{BB962C8B-B14F-4D97-AF65-F5344CB8AC3E}">
        <p14:creationId xmlns:p14="http://schemas.microsoft.com/office/powerpoint/2010/main" val="1979967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4140202" y="365125"/>
            <a:ext cx="7213598" cy="1325563"/>
          </a:xfrm>
        </p:spPr>
        <p:txBody>
          <a:bodyPr/>
          <a:lstStyle/>
          <a:p>
            <a:r>
              <a:rPr lang="sl-SI" b="1" dirty="0" smtClean="0"/>
              <a:t>Pilotno certificiranje</a:t>
            </a:r>
            <a:endParaRPr lang="sl-SI" b="1" dirty="0"/>
          </a:p>
        </p:txBody>
      </p:sp>
      <p:sp>
        <p:nvSpPr>
          <p:cNvPr id="3" name="Ograda vsebine 2"/>
          <p:cNvSpPr>
            <a:spLocks noGrp="1"/>
          </p:cNvSpPr>
          <p:nvPr>
            <p:ph idx="1"/>
          </p:nvPr>
        </p:nvSpPr>
        <p:spPr>
          <a:xfrm>
            <a:off x="4140202" y="1690688"/>
            <a:ext cx="7213598" cy="4486275"/>
          </a:xfrm>
        </p:spPr>
        <p:txBody>
          <a:bodyPr>
            <a:normAutofit fontScale="92500" lnSpcReduction="10000"/>
          </a:bodyPr>
          <a:lstStyle/>
          <a:p>
            <a:pPr marL="0" indent="0">
              <a:buNone/>
            </a:pPr>
            <a:r>
              <a:rPr lang="sl-SI" b="1" dirty="0"/>
              <a:t>GOSTILNICA PRI DAMAH</a:t>
            </a:r>
            <a:endParaRPr lang="sl-SI" dirty="0"/>
          </a:p>
          <a:p>
            <a:pPr marL="0" indent="0">
              <a:buNone/>
            </a:pPr>
            <a:r>
              <a:rPr lang="sl-SI" dirty="0"/>
              <a:t>Kooperativa Dame </a:t>
            </a:r>
            <a:r>
              <a:rPr lang="sl-SI" u="sng" dirty="0">
                <a:hlinkClick r:id="rId3"/>
              </a:rPr>
              <a:t>http://www.kooperativa-dame.si/gostilnica-pri-damah/</a:t>
            </a:r>
            <a:r>
              <a:rPr lang="sl-SI" dirty="0"/>
              <a:t>, je zadnji obrat, ki se je v na podlagi projekta odločil razširiti svojo ponudbo z ekološkimi živili. V ponudbo </a:t>
            </a:r>
            <a:r>
              <a:rPr lang="sl-SI" dirty="0" smtClean="0"/>
              <a:t>so </a:t>
            </a:r>
            <a:r>
              <a:rPr lang="sl-SI" dirty="0"/>
              <a:t>vključili tri ekološke sestavine, ki jih bodo ponujali v različnih jedeh: ajdova kaša, prosena kaša in ješprenj. </a:t>
            </a:r>
            <a:endParaRPr lang="sl-SI" dirty="0" smtClean="0"/>
          </a:p>
          <a:p>
            <a:pPr marL="0" indent="0">
              <a:buNone/>
            </a:pPr>
            <a:r>
              <a:rPr lang="sl-SI" dirty="0" smtClean="0"/>
              <a:t>Prijava </a:t>
            </a:r>
            <a:r>
              <a:rPr lang="sl-SI" dirty="0"/>
              <a:t>je na IKC UM prispela v začetku oktobra 2017, kontrola je bila izvedena v mesecu novembru 2017, certifikat pa izdan 9.2.2018.</a:t>
            </a:r>
          </a:p>
          <a:p>
            <a:pPr marL="0" indent="0">
              <a:buNone/>
            </a:pPr>
            <a:r>
              <a:rPr lang="sl-SI" dirty="0"/>
              <a:t/>
            </a:r>
            <a:br>
              <a:rPr lang="sl-SI" dirty="0"/>
            </a:br>
            <a:r>
              <a:rPr lang="sl-SI" dirty="0"/>
              <a:t> </a:t>
            </a:r>
          </a:p>
          <a:p>
            <a:pPr marL="0" indent="0">
              <a:buNone/>
            </a:pPr>
            <a:endParaRPr lang="sl-SI" dirty="0"/>
          </a:p>
        </p:txBody>
      </p:sp>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60016" y="1286520"/>
            <a:ext cx="7131494" cy="4011465"/>
          </a:xfrm>
          <a:prstGeom prst="rect">
            <a:avLst/>
          </a:prstGeom>
        </p:spPr>
      </p:pic>
    </p:spTree>
    <p:extLst>
      <p:ext uri="{BB962C8B-B14F-4D97-AF65-F5344CB8AC3E}">
        <p14:creationId xmlns:p14="http://schemas.microsoft.com/office/powerpoint/2010/main" val="251470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1663700" y="110331"/>
            <a:ext cx="10198099" cy="1325563"/>
          </a:xfrm>
        </p:spPr>
        <p:txBody>
          <a:bodyPr>
            <a:normAutofit fontScale="90000"/>
          </a:bodyPr>
          <a:lstStyle/>
          <a:p>
            <a:r>
              <a:rPr lang="sl-SI" b="1" dirty="0"/>
              <a:t>SWOT analiza ekološke hrane slovenskega porekla v ponudbi slovenskih gastronomskih obratov </a:t>
            </a:r>
          </a:p>
        </p:txBody>
      </p:sp>
      <p:sp>
        <p:nvSpPr>
          <p:cNvPr id="3" name="Ograda vsebine 2"/>
          <p:cNvSpPr>
            <a:spLocks noGrp="1"/>
          </p:cNvSpPr>
          <p:nvPr>
            <p:ph idx="1"/>
          </p:nvPr>
        </p:nvSpPr>
        <p:spPr>
          <a:xfrm>
            <a:off x="4140202" y="1690688"/>
            <a:ext cx="7213598" cy="4486275"/>
          </a:xfrm>
        </p:spPr>
        <p:txBody>
          <a:bodyPr>
            <a:normAutofit/>
          </a:bodyPr>
          <a:lstStyle/>
          <a:p>
            <a:pPr marL="0" indent="0">
              <a:buNone/>
            </a:pPr>
            <a:r>
              <a:rPr lang="sl-SI" dirty="0"/>
              <a:t/>
            </a:r>
            <a:br>
              <a:rPr lang="sl-SI" dirty="0"/>
            </a:br>
            <a:r>
              <a:rPr lang="sl-SI" dirty="0"/>
              <a:t> </a:t>
            </a:r>
          </a:p>
          <a:p>
            <a:pPr marL="0" indent="0">
              <a:buNone/>
            </a:pPr>
            <a:endParaRPr lang="sl-SI" dirty="0"/>
          </a:p>
        </p:txBody>
      </p:sp>
      <p:graphicFrame>
        <p:nvGraphicFramePr>
          <p:cNvPr id="6" name="Označba mesta vsebine 4"/>
          <p:cNvGraphicFramePr>
            <a:graphicFrameLocks/>
          </p:cNvGraphicFramePr>
          <p:nvPr>
            <p:extLst>
              <p:ext uri="{D42A27DB-BD31-4B8C-83A1-F6EECF244321}">
                <p14:modId xmlns:p14="http://schemas.microsoft.com/office/powerpoint/2010/main" val="3395848017"/>
              </p:ext>
            </p:extLst>
          </p:nvPr>
        </p:nvGraphicFramePr>
        <p:xfrm>
          <a:off x="2705099" y="1435564"/>
          <a:ext cx="9321800" cy="5282946"/>
        </p:xfrm>
        <a:graphic>
          <a:graphicData uri="http://schemas.openxmlformats.org/drawingml/2006/table">
            <a:tbl>
              <a:tblPr firstRow="1" firstCol="1" bandRow="1">
                <a:tableStyleId>{5C22544A-7EE6-4342-B048-85BDC9FD1C3A}</a:tableStyleId>
              </a:tblPr>
              <a:tblGrid>
                <a:gridCol w="4660900"/>
                <a:gridCol w="4660900"/>
              </a:tblGrid>
              <a:tr h="293468">
                <a:tc>
                  <a:txBody>
                    <a:bodyPr/>
                    <a:lstStyle/>
                    <a:p>
                      <a:pPr algn="ctr">
                        <a:lnSpc>
                          <a:spcPct val="107000"/>
                        </a:lnSpc>
                        <a:spcAft>
                          <a:spcPts val="0"/>
                        </a:spcAft>
                      </a:pPr>
                      <a:r>
                        <a:rPr lang="en-GB" sz="1800" dirty="0" err="1">
                          <a:solidFill>
                            <a:schemeClr val="tx1"/>
                          </a:solidFill>
                          <a:effectLst/>
                        </a:rPr>
                        <a:t>Prednosti</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err="1">
                          <a:solidFill>
                            <a:schemeClr val="tx1"/>
                          </a:solidFill>
                          <a:effectLst/>
                        </a:rPr>
                        <a:t>Slabosti</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054269">
                <a:tc>
                  <a:txBody>
                    <a:bodyPr/>
                    <a:lstStyle/>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Drugačna</a:t>
                      </a:r>
                      <a:r>
                        <a:rPr lang="en-GB" sz="1800" dirty="0">
                          <a:solidFill>
                            <a:schemeClr val="tx1"/>
                          </a:solidFill>
                          <a:effectLst/>
                        </a:rPr>
                        <a:t> (</a:t>
                      </a:r>
                      <a:r>
                        <a:rPr lang="en-GB" sz="1800" dirty="0" err="1">
                          <a:solidFill>
                            <a:schemeClr val="tx1"/>
                          </a:solidFill>
                          <a:effectLst/>
                        </a:rPr>
                        <a:t>višja</a:t>
                      </a:r>
                      <a:r>
                        <a:rPr lang="en-GB" sz="1800" dirty="0">
                          <a:solidFill>
                            <a:schemeClr val="tx1"/>
                          </a:solidFill>
                          <a:effectLst/>
                        </a:rPr>
                        <a:t>) </a:t>
                      </a:r>
                      <a:r>
                        <a:rPr lang="en-GB" sz="1800" dirty="0" err="1">
                          <a:solidFill>
                            <a:schemeClr val="tx1"/>
                          </a:solidFill>
                          <a:effectLst/>
                        </a:rPr>
                        <a:t>kakovost</a:t>
                      </a:r>
                      <a:r>
                        <a:rPr lang="en-GB" sz="1800" dirty="0">
                          <a:solidFill>
                            <a:schemeClr val="tx1"/>
                          </a:solidFill>
                          <a:effectLst/>
                        </a:rPr>
                        <a:t> </a:t>
                      </a:r>
                      <a:r>
                        <a:rPr lang="en-GB" sz="1800" dirty="0" err="1">
                          <a:solidFill>
                            <a:schemeClr val="tx1"/>
                          </a:solidFill>
                          <a:effectLst/>
                        </a:rPr>
                        <a:t>ponudbe</a:t>
                      </a:r>
                      <a:r>
                        <a:rPr lang="en-GB" sz="1800" dirty="0">
                          <a:solidFill>
                            <a:schemeClr val="tx1"/>
                          </a:solidFill>
                          <a:effectLst/>
                        </a:rPr>
                        <a:t> v </a:t>
                      </a:r>
                      <a:r>
                        <a:rPr lang="en-GB" sz="1800" dirty="0" err="1">
                          <a:solidFill>
                            <a:schemeClr val="tx1"/>
                          </a:solidFill>
                          <a:effectLst/>
                        </a:rPr>
                        <a:t>gostinskem</a:t>
                      </a:r>
                      <a:r>
                        <a:rPr lang="en-GB" sz="1800" dirty="0">
                          <a:solidFill>
                            <a:schemeClr val="tx1"/>
                          </a:solidFill>
                          <a:effectLst/>
                        </a:rPr>
                        <a:t> </a:t>
                      </a:r>
                      <a:r>
                        <a:rPr lang="en-GB" sz="1800" dirty="0" err="1">
                          <a:solidFill>
                            <a:schemeClr val="tx1"/>
                          </a:solidFill>
                          <a:effectLst/>
                        </a:rPr>
                        <a:t>obratu</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a:solidFill>
                            <a:schemeClr val="tx1"/>
                          </a:solidFill>
                          <a:effectLst/>
                        </a:rPr>
                        <a:t>Nov </a:t>
                      </a:r>
                      <a:r>
                        <a:rPr lang="en-GB" sz="1800" dirty="0" err="1">
                          <a:solidFill>
                            <a:schemeClr val="tx1"/>
                          </a:solidFill>
                          <a:effectLst/>
                        </a:rPr>
                        <a:t>trajnostno</a:t>
                      </a:r>
                      <a:r>
                        <a:rPr lang="en-GB" sz="1800" dirty="0">
                          <a:solidFill>
                            <a:schemeClr val="tx1"/>
                          </a:solidFill>
                          <a:effectLst/>
                        </a:rPr>
                        <a:t> </a:t>
                      </a:r>
                      <a:r>
                        <a:rPr lang="en-GB" sz="1800" dirty="0" err="1">
                          <a:solidFill>
                            <a:schemeClr val="tx1"/>
                          </a:solidFill>
                          <a:effectLst/>
                        </a:rPr>
                        <a:t>naravnan</a:t>
                      </a:r>
                      <a:r>
                        <a:rPr lang="en-GB" sz="1800" dirty="0">
                          <a:solidFill>
                            <a:schemeClr val="tx1"/>
                          </a:solidFill>
                          <a:effectLst/>
                        </a:rPr>
                        <a:t> </a:t>
                      </a:r>
                      <a:r>
                        <a:rPr lang="en-GB" sz="1800" dirty="0" err="1">
                          <a:solidFill>
                            <a:schemeClr val="tx1"/>
                          </a:solidFill>
                          <a:effectLst/>
                        </a:rPr>
                        <a:t>turistični</a:t>
                      </a:r>
                      <a:r>
                        <a:rPr lang="en-GB" sz="1800" dirty="0">
                          <a:solidFill>
                            <a:schemeClr val="tx1"/>
                          </a:solidFill>
                          <a:effectLst/>
                        </a:rPr>
                        <a:t> </a:t>
                      </a:r>
                      <a:r>
                        <a:rPr lang="en-GB" sz="1800" dirty="0" err="1">
                          <a:solidFill>
                            <a:schemeClr val="tx1"/>
                          </a:solidFill>
                          <a:effectLst/>
                        </a:rPr>
                        <a:t>produkt</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Dvig</a:t>
                      </a:r>
                      <a:r>
                        <a:rPr lang="en-GB" sz="1800" dirty="0">
                          <a:solidFill>
                            <a:schemeClr val="tx1"/>
                          </a:solidFill>
                          <a:effectLst/>
                        </a:rPr>
                        <a:t> </a:t>
                      </a:r>
                      <a:r>
                        <a:rPr lang="en-GB" sz="1800" dirty="0" err="1">
                          <a:solidFill>
                            <a:schemeClr val="tx1"/>
                          </a:solidFill>
                          <a:effectLst/>
                        </a:rPr>
                        <a:t>ugleda</a:t>
                      </a:r>
                      <a:r>
                        <a:rPr lang="en-GB" sz="1800" dirty="0">
                          <a:solidFill>
                            <a:schemeClr val="tx1"/>
                          </a:solidFill>
                          <a:effectLst/>
                        </a:rPr>
                        <a:t> </a:t>
                      </a:r>
                      <a:r>
                        <a:rPr lang="en-GB" sz="1800" dirty="0" err="1">
                          <a:solidFill>
                            <a:schemeClr val="tx1"/>
                          </a:solidFill>
                          <a:effectLst/>
                        </a:rPr>
                        <a:t>podjetja</a:t>
                      </a:r>
                      <a:r>
                        <a:rPr lang="en-GB" sz="1800" dirty="0">
                          <a:solidFill>
                            <a:schemeClr val="tx1"/>
                          </a:solidFill>
                          <a:effectLst/>
                        </a:rPr>
                        <a:t> – </a:t>
                      </a:r>
                      <a:r>
                        <a:rPr lang="en-GB" sz="1800" dirty="0" err="1">
                          <a:solidFill>
                            <a:schemeClr val="tx1"/>
                          </a:solidFill>
                          <a:effectLst/>
                        </a:rPr>
                        <a:t>usmeritev</a:t>
                      </a:r>
                      <a:r>
                        <a:rPr lang="en-GB" sz="1800" dirty="0">
                          <a:solidFill>
                            <a:schemeClr val="tx1"/>
                          </a:solidFill>
                          <a:effectLst/>
                        </a:rPr>
                        <a:t> v </a:t>
                      </a:r>
                      <a:r>
                        <a:rPr lang="en-GB" sz="1800" dirty="0" err="1">
                          <a:solidFill>
                            <a:schemeClr val="tx1"/>
                          </a:solidFill>
                          <a:effectLst/>
                        </a:rPr>
                        <a:t>trajnostni</a:t>
                      </a:r>
                      <a:r>
                        <a:rPr lang="en-GB" sz="1800" dirty="0">
                          <a:solidFill>
                            <a:schemeClr val="tx1"/>
                          </a:solidFill>
                          <a:effectLst/>
                        </a:rPr>
                        <a:t> </a:t>
                      </a:r>
                      <a:r>
                        <a:rPr lang="en-GB" sz="1800" dirty="0" err="1">
                          <a:solidFill>
                            <a:schemeClr val="tx1"/>
                          </a:solidFill>
                          <a:effectLst/>
                        </a:rPr>
                        <a:t>razvoj</a:t>
                      </a:r>
                      <a:r>
                        <a:rPr lang="en-GB" sz="1800" dirty="0">
                          <a:solidFill>
                            <a:schemeClr val="tx1"/>
                          </a:solidFill>
                          <a:effectLst/>
                        </a:rPr>
                        <a:t>;</a:t>
                      </a:r>
                      <a:endParaRPr lang="sl-SI" sz="1800" dirty="0">
                        <a:solidFill>
                          <a:schemeClr val="tx1"/>
                        </a:solidFill>
                        <a:effectLst/>
                      </a:endParaRPr>
                    </a:p>
                    <a:p>
                      <a:pPr marL="457200" algn="just">
                        <a:lnSpc>
                          <a:spcPct val="107000"/>
                        </a:lnSpc>
                        <a:spcAft>
                          <a:spcPts val="0"/>
                        </a:spcAft>
                      </a:pPr>
                      <a:r>
                        <a:rPr lang="en-GB" sz="1800" dirty="0">
                          <a:solidFill>
                            <a:schemeClr val="tx1"/>
                          </a:solidFill>
                          <a:effectLst/>
                        </a:rPr>
                        <a:t> </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Težje</a:t>
                      </a:r>
                      <a:r>
                        <a:rPr lang="en-GB" sz="1800" dirty="0">
                          <a:solidFill>
                            <a:schemeClr val="tx1"/>
                          </a:solidFill>
                          <a:effectLst/>
                        </a:rPr>
                        <a:t> </a:t>
                      </a:r>
                      <a:r>
                        <a:rPr lang="en-GB" sz="1800" dirty="0" err="1">
                          <a:solidFill>
                            <a:schemeClr val="tx1"/>
                          </a:solidFill>
                          <a:effectLst/>
                        </a:rPr>
                        <a:t>najti</a:t>
                      </a:r>
                      <a:r>
                        <a:rPr lang="en-GB" sz="1800" dirty="0">
                          <a:solidFill>
                            <a:schemeClr val="tx1"/>
                          </a:solidFill>
                          <a:effectLst/>
                        </a:rPr>
                        <a:t> </a:t>
                      </a:r>
                      <a:r>
                        <a:rPr lang="en-GB" sz="1800" dirty="0" err="1">
                          <a:solidFill>
                            <a:schemeClr val="tx1"/>
                          </a:solidFill>
                          <a:effectLst/>
                        </a:rPr>
                        <a:t>dobavitelje</a:t>
                      </a:r>
                      <a:r>
                        <a:rPr lang="en-GB" sz="1800" dirty="0">
                          <a:solidFill>
                            <a:schemeClr val="tx1"/>
                          </a:solidFill>
                          <a:effectLst/>
                        </a:rPr>
                        <a:t> </a:t>
                      </a:r>
                      <a:r>
                        <a:rPr lang="en-GB" sz="1800" dirty="0" err="1">
                          <a:solidFill>
                            <a:schemeClr val="tx1"/>
                          </a:solidFill>
                          <a:effectLst/>
                        </a:rPr>
                        <a:t>za</a:t>
                      </a:r>
                      <a:r>
                        <a:rPr lang="en-GB" sz="1800" dirty="0">
                          <a:solidFill>
                            <a:schemeClr val="tx1"/>
                          </a:solidFill>
                          <a:effectLst/>
                        </a:rPr>
                        <a:t> </a:t>
                      </a:r>
                      <a:r>
                        <a:rPr lang="en-GB" sz="1800" dirty="0" err="1">
                          <a:solidFill>
                            <a:schemeClr val="tx1"/>
                          </a:solidFill>
                          <a:effectLst/>
                        </a:rPr>
                        <a:t>kontinuirano</a:t>
                      </a:r>
                      <a:r>
                        <a:rPr lang="en-GB" sz="1800" dirty="0">
                          <a:solidFill>
                            <a:schemeClr val="tx1"/>
                          </a:solidFill>
                          <a:effectLst/>
                        </a:rPr>
                        <a:t> </a:t>
                      </a:r>
                      <a:r>
                        <a:rPr lang="en-GB" sz="1800" dirty="0" err="1">
                          <a:solidFill>
                            <a:schemeClr val="tx1"/>
                          </a:solidFill>
                          <a:effectLst/>
                        </a:rPr>
                        <a:t>dobavo</a:t>
                      </a:r>
                      <a:r>
                        <a:rPr lang="en-GB" sz="1800" dirty="0">
                          <a:solidFill>
                            <a:schemeClr val="tx1"/>
                          </a:solidFill>
                          <a:effectLst/>
                        </a:rPr>
                        <a:t> </a:t>
                      </a:r>
                      <a:r>
                        <a:rPr lang="en-GB" sz="1800" dirty="0" err="1">
                          <a:solidFill>
                            <a:schemeClr val="tx1"/>
                          </a:solidFill>
                          <a:effectLst/>
                        </a:rPr>
                        <a:t>vseh</a:t>
                      </a:r>
                      <a:r>
                        <a:rPr lang="en-GB" sz="1800" dirty="0">
                          <a:solidFill>
                            <a:schemeClr val="tx1"/>
                          </a:solidFill>
                          <a:effectLst/>
                        </a:rPr>
                        <a:t> </a:t>
                      </a:r>
                      <a:r>
                        <a:rPr lang="en-GB" sz="1800" dirty="0" err="1">
                          <a:solidFill>
                            <a:schemeClr val="tx1"/>
                          </a:solidFill>
                          <a:effectLst/>
                        </a:rPr>
                        <a:t>živil</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Visoke</a:t>
                      </a:r>
                      <a:r>
                        <a:rPr lang="en-GB" sz="1800" dirty="0">
                          <a:solidFill>
                            <a:schemeClr val="tx1"/>
                          </a:solidFill>
                          <a:effectLst/>
                        </a:rPr>
                        <a:t> </a:t>
                      </a:r>
                      <a:r>
                        <a:rPr lang="en-GB" sz="1800" dirty="0" err="1">
                          <a:solidFill>
                            <a:schemeClr val="tx1"/>
                          </a:solidFill>
                          <a:effectLst/>
                        </a:rPr>
                        <a:t>nabavne</a:t>
                      </a:r>
                      <a:r>
                        <a:rPr lang="en-GB" sz="1800" dirty="0">
                          <a:solidFill>
                            <a:schemeClr val="tx1"/>
                          </a:solidFill>
                          <a:effectLst/>
                        </a:rPr>
                        <a:t> </a:t>
                      </a:r>
                      <a:r>
                        <a:rPr lang="en-GB" sz="1800" dirty="0" err="1">
                          <a:solidFill>
                            <a:schemeClr val="tx1"/>
                          </a:solidFill>
                          <a:effectLst/>
                        </a:rPr>
                        <a:t>cene</a:t>
                      </a:r>
                      <a:r>
                        <a:rPr lang="en-GB" sz="1800" dirty="0">
                          <a:solidFill>
                            <a:schemeClr val="tx1"/>
                          </a:solidFill>
                          <a:effectLst/>
                        </a:rPr>
                        <a:t> </a:t>
                      </a:r>
                      <a:r>
                        <a:rPr lang="en-GB" sz="1800" dirty="0" err="1">
                          <a:solidFill>
                            <a:schemeClr val="tx1"/>
                          </a:solidFill>
                          <a:effectLst/>
                        </a:rPr>
                        <a:t>nekaterih</a:t>
                      </a:r>
                      <a:r>
                        <a:rPr lang="en-GB" sz="1800" dirty="0">
                          <a:solidFill>
                            <a:schemeClr val="tx1"/>
                          </a:solidFill>
                          <a:effectLst/>
                        </a:rPr>
                        <a:t> </a:t>
                      </a:r>
                      <a:r>
                        <a:rPr lang="en-GB" sz="1800" dirty="0" err="1">
                          <a:solidFill>
                            <a:schemeClr val="tx1"/>
                          </a:solidFill>
                          <a:effectLst/>
                        </a:rPr>
                        <a:t>ekoloških</a:t>
                      </a:r>
                      <a:r>
                        <a:rPr lang="en-GB" sz="1800" dirty="0">
                          <a:solidFill>
                            <a:schemeClr val="tx1"/>
                          </a:solidFill>
                          <a:effectLst/>
                        </a:rPr>
                        <a:t> </a:t>
                      </a:r>
                      <a:r>
                        <a:rPr lang="en-GB" sz="1800" dirty="0" err="1">
                          <a:solidFill>
                            <a:schemeClr val="tx1"/>
                          </a:solidFill>
                          <a:effectLst/>
                        </a:rPr>
                        <a:t>pridelkov</a:t>
                      </a:r>
                      <a:r>
                        <a:rPr lang="en-GB" sz="1800" dirty="0">
                          <a:solidFill>
                            <a:schemeClr val="tx1"/>
                          </a:solidFill>
                          <a:effectLst/>
                        </a:rPr>
                        <a:t> oz. </a:t>
                      </a:r>
                      <a:r>
                        <a:rPr lang="en-GB" sz="1800" dirty="0" err="1">
                          <a:solidFill>
                            <a:schemeClr val="tx1"/>
                          </a:solidFill>
                          <a:effectLst/>
                        </a:rPr>
                        <a:t>živil</a:t>
                      </a:r>
                      <a:r>
                        <a:rPr lang="en-GB" sz="1800" dirty="0">
                          <a:solidFill>
                            <a:schemeClr val="tx1"/>
                          </a:solidFill>
                          <a:effectLst/>
                        </a:rPr>
                        <a:t> (</a:t>
                      </a:r>
                      <a:r>
                        <a:rPr lang="en-GB" sz="1800" dirty="0" err="1">
                          <a:solidFill>
                            <a:schemeClr val="tx1"/>
                          </a:solidFill>
                          <a:effectLst/>
                        </a:rPr>
                        <a:t>npr</a:t>
                      </a:r>
                      <a:r>
                        <a:rPr lang="en-GB" sz="1800" dirty="0">
                          <a:solidFill>
                            <a:schemeClr val="tx1"/>
                          </a:solidFill>
                          <a:effectLst/>
                        </a:rPr>
                        <a:t>. </a:t>
                      </a:r>
                      <a:r>
                        <a:rPr lang="en-GB" sz="1800" dirty="0" err="1">
                          <a:solidFill>
                            <a:schemeClr val="tx1"/>
                          </a:solidFill>
                          <a:effectLst/>
                        </a:rPr>
                        <a:t>perutninsko</a:t>
                      </a:r>
                      <a:r>
                        <a:rPr lang="en-GB" sz="1800" dirty="0">
                          <a:solidFill>
                            <a:schemeClr val="tx1"/>
                          </a:solidFill>
                          <a:effectLst/>
                        </a:rPr>
                        <a:t> </a:t>
                      </a:r>
                      <a:r>
                        <a:rPr lang="en-GB" sz="1800" dirty="0" err="1">
                          <a:solidFill>
                            <a:schemeClr val="tx1"/>
                          </a:solidFill>
                          <a:effectLst/>
                        </a:rPr>
                        <a:t>meso</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a:solidFill>
                            <a:schemeClr val="tx1"/>
                          </a:solidFill>
                          <a:effectLst/>
                        </a:rPr>
                        <a:t>Ni </a:t>
                      </a:r>
                      <a:r>
                        <a:rPr lang="en-GB" sz="1800" dirty="0" err="1">
                          <a:solidFill>
                            <a:schemeClr val="tx1"/>
                          </a:solidFill>
                          <a:effectLst/>
                        </a:rPr>
                        <a:t>vseh</a:t>
                      </a:r>
                      <a:r>
                        <a:rPr lang="en-GB" sz="1800" dirty="0">
                          <a:solidFill>
                            <a:schemeClr val="tx1"/>
                          </a:solidFill>
                          <a:effectLst/>
                        </a:rPr>
                        <a:t> </a:t>
                      </a:r>
                      <a:r>
                        <a:rPr lang="en-GB" sz="1800" dirty="0" err="1">
                          <a:solidFill>
                            <a:schemeClr val="tx1"/>
                          </a:solidFill>
                          <a:effectLst/>
                        </a:rPr>
                        <a:t>artiklov</a:t>
                      </a:r>
                      <a:r>
                        <a:rPr lang="en-GB" sz="1800" dirty="0">
                          <a:solidFill>
                            <a:schemeClr val="tx1"/>
                          </a:solidFill>
                          <a:effectLst/>
                        </a:rPr>
                        <a:t> </a:t>
                      </a:r>
                      <a:r>
                        <a:rPr lang="en-GB" sz="1800" dirty="0" err="1">
                          <a:solidFill>
                            <a:schemeClr val="tx1"/>
                          </a:solidFill>
                          <a:effectLst/>
                        </a:rPr>
                        <a:t>razpoložljivih</a:t>
                      </a:r>
                      <a:r>
                        <a:rPr lang="en-GB" sz="1800" dirty="0" smtClean="0">
                          <a:solidFill>
                            <a:schemeClr val="tx1"/>
                          </a:solidFill>
                          <a:effectLst/>
                        </a:rPr>
                        <a:t>;</a:t>
                      </a:r>
                      <a:endParaRPr lang="sl-SI" sz="1800" dirty="0" smtClean="0">
                        <a:solidFill>
                          <a:schemeClr val="tx1"/>
                        </a:solidFill>
                        <a:effectLst/>
                      </a:endParaRPr>
                    </a:p>
                    <a:p>
                      <a:pPr marL="342900" lvl="0" indent="-342900" algn="just">
                        <a:lnSpc>
                          <a:spcPct val="107000"/>
                        </a:lnSpc>
                        <a:spcAft>
                          <a:spcPts val="0"/>
                        </a:spcAft>
                        <a:buFont typeface="Calibri" panose="020F0502020204030204" pitchFamily="34" charset="0"/>
                        <a:buChar char="-"/>
                      </a:pPr>
                      <a:r>
                        <a:rPr lang="sl-SI" sz="1800" dirty="0" smtClean="0">
                          <a:solidFill>
                            <a:schemeClr val="tx1"/>
                          </a:solidFill>
                          <a:effectLst/>
                        </a:rPr>
                        <a:t>Logistika, distribucija</a:t>
                      </a:r>
                      <a:endParaRPr lang="sl-SI" sz="1800" dirty="0">
                        <a:solidFill>
                          <a:schemeClr val="tx1"/>
                        </a:solidFill>
                        <a:effectLst/>
                      </a:endParaRPr>
                    </a:p>
                    <a:p>
                      <a:pPr marL="457200" algn="just">
                        <a:lnSpc>
                          <a:spcPct val="107000"/>
                        </a:lnSpc>
                        <a:spcAft>
                          <a:spcPts val="0"/>
                        </a:spcAft>
                      </a:pPr>
                      <a:r>
                        <a:rPr lang="en-GB" sz="1800" dirty="0">
                          <a:solidFill>
                            <a:schemeClr val="tx1"/>
                          </a:solidFill>
                          <a:effectLst/>
                        </a:rPr>
                        <a:t> </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93468">
                <a:tc>
                  <a:txBody>
                    <a:bodyPr/>
                    <a:lstStyle/>
                    <a:p>
                      <a:pPr algn="ctr">
                        <a:lnSpc>
                          <a:spcPct val="107000"/>
                        </a:lnSpc>
                        <a:spcAft>
                          <a:spcPts val="0"/>
                        </a:spcAft>
                      </a:pPr>
                      <a:r>
                        <a:rPr lang="en-GB" sz="1800" dirty="0" err="1">
                          <a:solidFill>
                            <a:schemeClr val="tx1"/>
                          </a:solidFill>
                          <a:effectLst/>
                        </a:rPr>
                        <a:t>Priložnosti</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solidFill>
                            <a:schemeClr val="tx1"/>
                          </a:solidFill>
                          <a:effectLst/>
                        </a:rPr>
                        <a:t>Omejitve</a:t>
                      </a:r>
                      <a:endParaRPr lang="sl-SI"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41201">
                <a:tc>
                  <a:txBody>
                    <a:bodyPr/>
                    <a:lstStyle/>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Pritegnitev</a:t>
                      </a:r>
                      <a:r>
                        <a:rPr lang="en-GB" sz="1800" dirty="0">
                          <a:solidFill>
                            <a:schemeClr val="tx1"/>
                          </a:solidFill>
                          <a:effectLst/>
                        </a:rPr>
                        <a:t> </a:t>
                      </a:r>
                      <a:r>
                        <a:rPr lang="en-GB" sz="1800" dirty="0" err="1">
                          <a:solidFill>
                            <a:schemeClr val="tx1"/>
                          </a:solidFill>
                          <a:effectLst/>
                        </a:rPr>
                        <a:t>novih</a:t>
                      </a:r>
                      <a:r>
                        <a:rPr lang="en-GB" sz="1800" dirty="0">
                          <a:solidFill>
                            <a:schemeClr val="tx1"/>
                          </a:solidFill>
                          <a:effectLst/>
                        </a:rPr>
                        <a:t> </a:t>
                      </a:r>
                      <a:r>
                        <a:rPr lang="en-GB" sz="1800" dirty="0" err="1">
                          <a:solidFill>
                            <a:schemeClr val="tx1"/>
                          </a:solidFill>
                          <a:effectLst/>
                        </a:rPr>
                        <a:t>gostov</a:t>
                      </a:r>
                      <a:r>
                        <a:rPr lang="en-GB" sz="1800" dirty="0">
                          <a:solidFill>
                            <a:schemeClr val="tx1"/>
                          </a:solidFill>
                          <a:effectLst/>
                        </a:rPr>
                        <a:t> z </a:t>
                      </a:r>
                      <a:r>
                        <a:rPr lang="en-GB" sz="1800" dirty="0" err="1">
                          <a:solidFill>
                            <a:schemeClr val="tx1"/>
                          </a:solidFill>
                          <a:effectLst/>
                        </a:rPr>
                        <a:t>višjim</a:t>
                      </a:r>
                      <a:r>
                        <a:rPr lang="en-GB" sz="1800" dirty="0">
                          <a:solidFill>
                            <a:schemeClr val="tx1"/>
                          </a:solidFill>
                          <a:effectLst/>
                        </a:rPr>
                        <a:t> </a:t>
                      </a:r>
                      <a:r>
                        <a:rPr lang="en-GB" sz="1800" dirty="0" err="1">
                          <a:solidFill>
                            <a:schemeClr val="tx1"/>
                          </a:solidFill>
                          <a:effectLst/>
                        </a:rPr>
                        <a:t>standardom</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Vzpostavitev</a:t>
                      </a:r>
                      <a:r>
                        <a:rPr lang="en-GB" sz="1800" dirty="0">
                          <a:solidFill>
                            <a:schemeClr val="tx1"/>
                          </a:solidFill>
                          <a:effectLst/>
                        </a:rPr>
                        <a:t> </a:t>
                      </a:r>
                      <a:r>
                        <a:rPr lang="en-GB" sz="1800" dirty="0" err="1">
                          <a:solidFill>
                            <a:schemeClr val="tx1"/>
                          </a:solidFill>
                          <a:effectLst/>
                        </a:rPr>
                        <a:t>sezonskih</a:t>
                      </a:r>
                      <a:r>
                        <a:rPr lang="en-GB" sz="1800" dirty="0">
                          <a:solidFill>
                            <a:schemeClr val="tx1"/>
                          </a:solidFill>
                          <a:effectLst/>
                        </a:rPr>
                        <a:t> </a:t>
                      </a:r>
                      <a:r>
                        <a:rPr lang="en-GB" sz="1800" dirty="0" err="1">
                          <a:solidFill>
                            <a:schemeClr val="tx1"/>
                          </a:solidFill>
                          <a:effectLst/>
                        </a:rPr>
                        <a:t>menujev</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Zamenjava</a:t>
                      </a:r>
                      <a:r>
                        <a:rPr lang="en-GB" sz="1800" dirty="0">
                          <a:solidFill>
                            <a:schemeClr val="tx1"/>
                          </a:solidFill>
                          <a:effectLst/>
                        </a:rPr>
                        <a:t> </a:t>
                      </a:r>
                      <a:r>
                        <a:rPr lang="en-GB" sz="1800" dirty="0" err="1">
                          <a:solidFill>
                            <a:schemeClr val="tx1"/>
                          </a:solidFill>
                          <a:effectLst/>
                        </a:rPr>
                        <a:t>samo</a:t>
                      </a:r>
                      <a:r>
                        <a:rPr lang="en-GB" sz="1800" dirty="0">
                          <a:solidFill>
                            <a:schemeClr val="tx1"/>
                          </a:solidFill>
                          <a:effectLst/>
                        </a:rPr>
                        <a:t> </a:t>
                      </a:r>
                      <a:r>
                        <a:rPr lang="en-GB" sz="1800" dirty="0" err="1">
                          <a:solidFill>
                            <a:schemeClr val="tx1"/>
                          </a:solidFill>
                          <a:effectLst/>
                        </a:rPr>
                        <a:t>izbranih</a:t>
                      </a:r>
                      <a:r>
                        <a:rPr lang="en-GB" sz="1800" dirty="0">
                          <a:solidFill>
                            <a:schemeClr val="tx1"/>
                          </a:solidFill>
                          <a:effectLst/>
                        </a:rPr>
                        <a:t> </a:t>
                      </a:r>
                      <a:r>
                        <a:rPr lang="en-GB" sz="1800" dirty="0" err="1">
                          <a:solidFill>
                            <a:schemeClr val="tx1"/>
                          </a:solidFill>
                          <a:effectLst/>
                        </a:rPr>
                        <a:t>ekoloških</a:t>
                      </a:r>
                      <a:r>
                        <a:rPr lang="en-GB" sz="1800" dirty="0">
                          <a:solidFill>
                            <a:schemeClr val="tx1"/>
                          </a:solidFill>
                          <a:effectLst/>
                        </a:rPr>
                        <a:t> </a:t>
                      </a:r>
                      <a:r>
                        <a:rPr lang="en-GB" sz="1800" dirty="0" err="1">
                          <a:solidFill>
                            <a:schemeClr val="tx1"/>
                          </a:solidFill>
                          <a:effectLst/>
                        </a:rPr>
                        <a:t>sestavin</a:t>
                      </a:r>
                      <a:r>
                        <a:rPr lang="en-GB" sz="1800" dirty="0">
                          <a:solidFill>
                            <a:schemeClr val="tx1"/>
                          </a:solidFill>
                          <a:effectLst/>
                        </a:rPr>
                        <a:t>, </a:t>
                      </a:r>
                      <a:r>
                        <a:rPr lang="en-GB" sz="1800" dirty="0" err="1">
                          <a:solidFill>
                            <a:schemeClr val="tx1"/>
                          </a:solidFill>
                          <a:effectLst/>
                        </a:rPr>
                        <a:t>ki</a:t>
                      </a:r>
                      <a:r>
                        <a:rPr lang="en-GB" sz="1800" dirty="0">
                          <a:solidFill>
                            <a:schemeClr val="tx1"/>
                          </a:solidFill>
                          <a:effectLst/>
                        </a:rPr>
                        <a:t> so </a:t>
                      </a:r>
                      <a:r>
                        <a:rPr lang="en-GB" sz="1800" dirty="0" err="1">
                          <a:solidFill>
                            <a:schemeClr val="tx1"/>
                          </a:solidFill>
                          <a:effectLst/>
                        </a:rPr>
                        <a:t>razpoložljive</a:t>
                      </a:r>
                      <a:r>
                        <a:rPr lang="en-GB" sz="1800" dirty="0">
                          <a:solidFill>
                            <a:schemeClr val="tx1"/>
                          </a:solidFill>
                          <a:effectLst/>
                        </a:rPr>
                        <a:t> </a:t>
                      </a:r>
                      <a:r>
                        <a:rPr lang="en-GB" sz="1800" dirty="0" err="1">
                          <a:solidFill>
                            <a:schemeClr val="tx1"/>
                          </a:solidFill>
                          <a:effectLst/>
                        </a:rPr>
                        <a:t>iz</a:t>
                      </a:r>
                      <a:r>
                        <a:rPr lang="en-GB" sz="1800" dirty="0">
                          <a:solidFill>
                            <a:schemeClr val="tx1"/>
                          </a:solidFill>
                          <a:effectLst/>
                        </a:rPr>
                        <a:t> </a:t>
                      </a:r>
                      <a:r>
                        <a:rPr lang="en-GB" sz="1800" dirty="0" err="1">
                          <a:solidFill>
                            <a:schemeClr val="tx1"/>
                          </a:solidFill>
                          <a:effectLst/>
                        </a:rPr>
                        <a:t>lokalne</a:t>
                      </a:r>
                      <a:r>
                        <a:rPr lang="en-GB" sz="1800" dirty="0">
                          <a:solidFill>
                            <a:schemeClr val="tx1"/>
                          </a:solidFill>
                          <a:effectLst/>
                        </a:rPr>
                        <a:t> </a:t>
                      </a:r>
                      <a:r>
                        <a:rPr lang="en-GB" sz="1800" dirty="0" err="1">
                          <a:solidFill>
                            <a:schemeClr val="tx1"/>
                          </a:solidFill>
                          <a:effectLst/>
                        </a:rPr>
                        <a:t>ponudbe</a:t>
                      </a:r>
                      <a:r>
                        <a:rPr lang="en-GB" sz="1800" dirty="0">
                          <a:solidFill>
                            <a:schemeClr val="tx1"/>
                          </a:solidFill>
                          <a:effectLst/>
                        </a:rPr>
                        <a:t> (</a:t>
                      </a:r>
                      <a:r>
                        <a:rPr lang="en-GB" sz="1800" dirty="0" err="1">
                          <a:solidFill>
                            <a:schemeClr val="tx1"/>
                          </a:solidFill>
                          <a:effectLst/>
                        </a:rPr>
                        <a:t>npr</a:t>
                      </a:r>
                      <a:r>
                        <a:rPr lang="en-GB" sz="1800" dirty="0">
                          <a:solidFill>
                            <a:schemeClr val="tx1"/>
                          </a:solidFill>
                          <a:effectLst/>
                        </a:rPr>
                        <a:t>. </a:t>
                      </a:r>
                      <a:r>
                        <a:rPr lang="en-GB" sz="1800" dirty="0" err="1">
                          <a:solidFill>
                            <a:schemeClr val="tx1"/>
                          </a:solidFill>
                          <a:effectLst/>
                        </a:rPr>
                        <a:t>ekološko</a:t>
                      </a:r>
                      <a:r>
                        <a:rPr lang="en-GB" sz="1800" dirty="0">
                          <a:solidFill>
                            <a:schemeClr val="tx1"/>
                          </a:solidFill>
                          <a:effectLst/>
                        </a:rPr>
                        <a:t> </a:t>
                      </a:r>
                      <a:r>
                        <a:rPr lang="en-GB" sz="1800" dirty="0" err="1">
                          <a:solidFill>
                            <a:schemeClr val="tx1"/>
                          </a:solidFill>
                          <a:effectLst/>
                        </a:rPr>
                        <a:t>goveje</a:t>
                      </a:r>
                      <a:r>
                        <a:rPr lang="en-GB" sz="1800" dirty="0">
                          <a:solidFill>
                            <a:schemeClr val="tx1"/>
                          </a:solidFill>
                          <a:effectLst/>
                        </a:rPr>
                        <a:t> </a:t>
                      </a:r>
                      <a:r>
                        <a:rPr lang="en-GB" sz="1800" dirty="0" err="1">
                          <a:solidFill>
                            <a:schemeClr val="tx1"/>
                          </a:solidFill>
                          <a:effectLst/>
                        </a:rPr>
                        <a:t>meso</a:t>
                      </a:r>
                      <a:r>
                        <a:rPr lang="en-GB" sz="1800" dirty="0">
                          <a:solidFill>
                            <a:schemeClr val="tx1"/>
                          </a:solidFill>
                          <a:effectLst/>
                        </a:rPr>
                        <a:t>, </a:t>
                      </a:r>
                      <a:r>
                        <a:rPr lang="en-GB" sz="1800" dirty="0" err="1">
                          <a:solidFill>
                            <a:schemeClr val="tx1"/>
                          </a:solidFill>
                          <a:effectLst/>
                        </a:rPr>
                        <a:t>ekološke</a:t>
                      </a:r>
                      <a:r>
                        <a:rPr lang="en-GB" sz="1800" dirty="0">
                          <a:solidFill>
                            <a:schemeClr val="tx1"/>
                          </a:solidFill>
                          <a:effectLst/>
                        </a:rPr>
                        <a:t> </a:t>
                      </a:r>
                      <a:r>
                        <a:rPr lang="en-GB" sz="1800" dirty="0" err="1">
                          <a:solidFill>
                            <a:schemeClr val="tx1"/>
                          </a:solidFill>
                          <a:effectLst/>
                        </a:rPr>
                        <a:t>goveje</a:t>
                      </a:r>
                      <a:r>
                        <a:rPr lang="en-GB" sz="1800" dirty="0">
                          <a:solidFill>
                            <a:schemeClr val="tx1"/>
                          </a:solidFill>
                          <a:effectLst/>
                        </a:rPr>
                        <a:t> </a:t>
                      </a:r>
                      <a:r>
                        <a:rPr lang="en-GB" sz="1800" dirty="0" err="1">
                          <a:solidFill>
                            <a:schemeClr val="tx1"/>
                          </a:solidFill>
                          <a:effectLst/>
                        </a:rPr>
                        <a:t>hrenovke</a:t>
                      </a:r>
                      <a:r>
                        <a:rPr lang="en-GB" sz="1800" dirty="0">
                          <a:solidFill>
                            <a:schemeClr val="tx1"/>
                          </a:solidFill>
                          <a:effectLst/>
                        </a:rPr>
                        <a:t>, </a:t>
                      </a:r>
                      <a:r>
                        <a:rPr lang="en-GB" sz="1800" dirty="0" err="1">
                          <a:solidFill>
                            <a:schemeClr val="tx1"/>
                          </a:solidFill>
                          <a:effectLst/>
                        </a:rPr>
                        <a:t>mleko</a:t>
                      </a:r>
                      <a:r>
                        <a:rPr lang="en-GB" sz="1800" dirty="0">
                          <a:solidFill>
                            <a:schemeClr val="tx1"/>
                          </a:solidFill>
                          <a:effectLst/>
                        </a:rPr>
                        <a:t> in </a:t>
                      </a:r>
                      <a:r>
                        <a:rPr lang="en-GB" sz="1800" dirty="0" err="1">
                          <a:solidFill>
                            <a:schemeClr val="tx1"/>
                          </a:solidFill>
                          <a:effectLst/>
                        </a:rPr>
                        <a:t>mlečni</a:t>
                      </a:r>
                      <a:r>
                        <a:rPr lang="en-GB" sz="1800" dirty="0">
                          <a:solidFill>
                            <a:schemeClr val="tx1"/>
                          </a:solidFill>
                          <a:effectLst/>
                        </a:rPr>
                        <a:t> </a:t>
                      </a:r>
                      <a:r>
                        <a:rPr lang="en-GB" sz="1800" dirty="0" err="1">
                          <a:solidFill>
                            <a:schemeClr val="tx1"/>
                          </a:solidFill>
                          <a:effectLst/>
                        </a:rPr>
                        <a:t>izdelki</a:t>
                      </a:r>
                      <a:r>
                        <a:rPr lang="en-GB" sz="1800" dirty="0">
                          <a:solidFill>
                            <a:schemeClr val="tx1"/>
                          </a:solidFill>
                          <a:effectLst/>
                        </a:rPr>
                        <a:t>, </a:t>
                      </a:r>
                      <a:r>
                        <a:rPr lang="en-GB" sz="1800" dirty="0" err="1">
                          <a:solidFill>
                            <a:schemeClr val="tx1"/>
                          </a:solidFill>
                          <a:effectLst/>
                        </a:rPr>
                        <a:t>ekološka</a:t>
                      </a:r>
                      <a:r>
                        <a:rPr lang="en-GB" sz="1800" dirty="0">
                          <a:solidFill>
                            <a:schemeClr val="tx1"/>
                          </a:solidFill>
                          <a:effectLst/>
                        </a:rPr>
                        <a:t> </a:t>
                      </a:r>
                      <a:r>
                        <a:rPr lang="en-GB" sz="1800" dirty="0" err="1">
                          <a:solidFill>
                            <a:schemeClr val="tx1"/>
                          </a:solidFill>
                          <a:effectLst/>
                        </a:rPr>
                        <a:t>žita</a:t>
                      </a:r>
                      <a:r>
                        <a:rPr lang="en-GB" sz="1800" dirty="0">
                          <a:solidFill>
                            <a:schemeClr val="tx1"/>
                          </a:solidFill>
                          <a:effectLst/>
                        </a:rPr>
                        <a:t> </a:t>
                      </a:r>
                      <a:r>
                        <a:rPr lang="en-GB" sz="1800" dirty="0" err="1">
                          <a:solidFill>
                            <a:schemeClr val="tx1"/>
                          </a:solidFill>
                          <a:effectLst/>
                        </a:rPr>
                        <a:t>za</a:t>
                      </a:r>
                      <a:r>
                        <a:rPr lang="en-GB" sz="1800" dirty="0">
                          <a:solidFill>
                            <a:schemeClr val="tx1"/>
                          </a:solidFill>
                          <a:effectLst/>
                        </a:rPr>
                        <a:t> </a:t>
                      </a:r>
                      <a:r>
                        <a:rPr lang="en-GB" sz="1800" dirty="0" err="1">
                          <a:solidFill>
                            <a:schemeClr val="tx1"/>
                          </a:solidFill>
                          <a:effectLst/>
                        </a:rPr>
                        <a:t>zajtrk</a:t>
                      </a:r>
                      <a:r>
                        <a:rPr lang="en-GB" sz="1800" dirty="0">
                          <a:solidFill>
                            <a:schemeClr val="tx1"/>
                          </a:solidFill>
                          <a:effectLst/>
                        </a:rPr>
                        <a:t>, </a:t>
                      </a:r>
                      <a:r>
                        <a:rPr lang="en-GB" sz="1800" dirty="0" err="1">
                          <a:solidFill>
                            <a:schemeClr val="tx1"/>
                          </a:solidFill>
                          <a:effectLst/>
                        </a:rPr>
                        <a:t>ekološke</a:t>
                      </a:r>
                      <a:r>
                        <a:rPr lang="en-GB" sz="1800" dirty="0">
                          <a:solidFill>
                            <a:schemeClr val="tx1"/>
                          </a:solidFill>
                          <a:effectLst/>
                        </a:rPr>
                        <a:t> </a:t>
                      </a:r>
                      <a:r>
                        <a:rPr lang="en-GB" sz="1800" dirty="0" err="1">
                          <a:solidFill>
                            <a:schemeClr val="tx1"/>
                          </a:solidFill>
                          <a:effectLst/>
                        </a:rPr>
                        <a:t>testenine</a:t>
                      </a:r>
                      <a:r>
                        <a:rPr lang="en-GB" sz="1800" dirty="0">
                          <a:solidFill>
                            <a:schemeClr val="tx1"/>
                          </a:solidFill>
                          <a:effectLst/>
                        </a:rPr>
                        <a:t> in </a:t>
                      </a:r>
                      <a:r>
                        <a:rPr lang="en-GB" sz="1800" dirty="0" err="1">
                          <a:solidFill>
                            <a:schemeClr val="tx1"/>
                          </a:solidFill>
                          <a:effectLst/>
                        </a:rPr>
                        <a:t>kaše</a:t>
                      </a:r>
                      <a:r>
                        <a:rPr lang="en-GB" sz="1800" dirty="0">
                          <a:solidFill>
                            <a:schemeClr val="tx1"/>
                          </a:solidFill>
                          <a:effectLst/>
                        </a:rPr>
                        <a:t>,…) ;</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Nepoznavanje</a:t>
                      </a:r>
                      <a:r>
                        <a:rPr lang="en-GB" sz="1800" dirty="0">
                          <a:solidFill>
                            <a:schemeClr val="tx1"/>
                          </a:solidFill>
                          <a:effectLst/>
                        </a:rPr>
                        <a:t> </a:t>
                      </a:r>
                      <a:r>
                        <a:rPr lang="en-GB" sz="1800" dirty="0" err="1">
                          <a:solidFill>
                            <a:schemeClr val="tx1"/>
                          </a:solidFill>
                          <a:effectLst/>
                        </a:rPr>
                        <a:t>ekoloških</a:t>
                      </a:r>
                      <a:r>
                        <a:rPr lang="en-GB" sz="1800" dirty="0">
                          <a:solidFill>
                            <a:schemeClr val="tx1"/>
                          </a:solidFill>
                          <a:effectLst/>
                        </a:rPr>
                        <a:t> </a:t>
                      </a:r>
                      <a:r>
                        <a:rPr lang="en-GB" sz="1800" dirty="0" err="1">
                          <a:solidFill>
                            <a:schemeClr val="tx1"/>
                          </a:solidFill>
                          <a:effectLst/>
                        </a:rPr>
                        <a:t>živil</a:t>
                      </a:r>
                      <a:r>
                        <a:rPr lang="en-GB" sz="1800" dirty="0">
                          <a:solidFill>
                            <a:schemeClr val="tx1"/>
                          </a:solidFill>
                          <a:effectLst/>
                        </a:rPr>
                        <a:t>, </a:t>
                      </a:r>
                      <a:r>
                        <a:rPr lang="en-GB" sz="1800" dirty="0" err="1">
                          <a:solidFill>
                            <a:schemeClr val="tx1"/>
                          </a:solidFill>
                          <a:effectLst/>
                        </a:rPr>
                        <a:t>njihovih</a:t>
                      </a:r>
                      <a:r>
                        <a:rPr lang="en-GB" sz="1800" dirty="0">
                          <a:solidFill>
                            <a:schemeClr val="tx1"/>
                          </a:solidFill>
                          <a:effectLst/>
                        </a:rPr>
                        <a:t> </a:t>
                      </a:r>
                      <a:r>
                        <a:rPr lang="en-GB" sz="1800" dirty="0" err="1">
                          <a:solidFill>
                            <a:schemeClr val="tx1"/>
                          </a:solidFill>
                          <a:effectLst/>
                        </a:rPr>
                        <a:t>označb</a:t>
                      </a:r>
                      <a:r>
                        <a:rPr lang="en-GB" sz="1800" dirty="0">
                          <a:solidFill>
                            <a:schemeClr val="tx1"/>
                          </a:solidFill>
                          <a:effectLst/>
                        </a:rPr>
                        <a:t>, </a:t>
                      </a:r>
                      <a:r>
                        <a:rPr lang="en-GB" sz="1800" dirty="0" err="1">
                          <a:solidFill>
                            <a:schemeClr val="tx1"/>
                          </a:solidFill>
                          <a:effectLst/>
                        </a:rPr>
                        <a:t>certifikatov</a:t>
                      </a:r>
                      <a:r>
                        <a:rPr lang="en-GB" sz="1800" dirty="0">
                          <a:solidFill>
                            <a:schemeClr val="tx1"/>
                          </a:solidFill>
                          <a:effectLst/>
                        </a:rPr>
                        <a:t>,…</a:t>
                      </a:r>
                      <a:endParaRPr lang="sl-SI" sz="1800" dirty="0">
                        <a:solidFill>
                          <a:schemeClr val="tx1"/>
                        </a:solidFill>
                        <a:effectLst/>
                      </a:endParaRPr>
                    </a:p>
                    <a:p>
                      <a:pPr marL="342900" lvl="0" indent="-342900" algn="just">
                        <a:lnSpc>
                          <a:spcPct val="107000"/>
                        </a:lnSpc>
                        <a:spcAft>
                          <a:spcPts val="0"/>
                        </a:spcAft>
                        <a:buFont typeface="Calibri" panose="020F0502020204030204" pitchFamily="34" charset="0"/>
                        <a:buChar char="-"/>
                      </a:pPr>
                      <a:r>
                        <a:rPr lang="en-GB" sz="1800" dirty="0" err="1">
                          <a:solidFill>
                            <a:schemeClr val="tx1"/>
                          </a:solidFill>
                          <a:effectLst/>
                        </a:rPr>
                        <a:t>Slabo</a:t>
                      </a:r>
                      <a:r>
                        <a:rPr lang="en-GB" sz="1800" dirty="0">
                          <a:solidFill>
                            <a:schemeClr val="tx1"/>
                          </a:solidFill>
                          <a:effectLst/>
                        </a:rPr>
                        <a:t> </a:t>
                      </a:r>
                      <a:r>
                        <a:rPr lang="en-GB" sz="1800" dirty="0" err="1">
                          <a:solidFill>
                            <a:schemeClr val="tx1"/>
                          </a:solidFill>
                          <a:effectLst/>
                        </a:rPr>
                        <a:t>plačano</a:t>
                      </a:r>
                      <a:r>
                        <a:rPr lang="en-GB" sz="1800" dirty="0">
                          <a:solidFill>
                            <a:schemeClr val="tx1"/>
                          </a:solidFill>
                          <a:effectLst/>
                        </a:rPr>
                        <a:t> </a:t>
                      </a:r>
                      <a:r>
                        <a:rPr lang="en-GB" sz="1800" dirty="0" err="1">
                          <a:solidFill>
                            <a:schemeClr val="tx1"/>
                          </a:solidFill>
                          <a:effectLst/>
                        </a:rPr>
                        <a:t>osebje</a:t>
                      </a:r>
                      <a:r>
                        <a:rPr lang="en-GB" sz="1800" dirty="0">
                          <a:solidFill>
                            <a:schemeClr val="tx1"/>
                          </a:solidFill>
                          <a:effectLst/>
                        </a:rPr>
                        <a:t> ne </a:t>
                      </a:r>
                      <a:r>
                        <a:rPr lang="en-GB" sz="1800" dirty="0" err="1">
                          <a:solidFill>
                            <a:schemeClr val="tx1"/>
                          </a:solidFill>
                          <a:effectLst/>
                        </a:rPr>
                        <a:t>zmore</a:t>
                      </a:r>
                      <a:r>
                        <a:rPr lang="en-GB" sz="1800" dirty="0">
                          <a:solidFill>
                            <a:schemeClr val="tx1"/>
                          </a:solidFill>
                          <a:effectLst/>
                        </a:rPr>
                        <a:t> </a:t>
                      </a:r>
                      <a:r>
                        <a:rPr lang="en-GB" sz="1800" dirty="0" err="1">
                          <a:solidFill>
                            <a:schemeClr val="tx1"/>
                          </a:solidFill>
                          <a:effectLst/>
                        </a:rPr>
                        <a:t>prepričljivo</a:t>
                      </a:r>
                      <a:r>
                        <a:rPr lang="en-GB" sz="1800" dirty="0">
                          <a:solidFill>
                            <a:schemeClr val="tx1"/>
                          </a:solidFill>
                          <a:effectLst/>
                        </a:rPr>
                        <a:t> </a:t>
                      </a:r>
                      <a:r>
                        <a:rPr lang="en-GB" sz="1800" dirty="0" err="1">
                          <a:solidFill>
                            <a:schemeClr val="tx1"/>
                          </a:solidFill>
                          <a:effectLst/>
                        </a:rPr>
                        <a:t>predstaviti</a:t>
                      </a:r>
                      <a:r>
                        <a:rPr lang="en-GB" sz="1800" dirty="0">
                          <a:solidFill>
                            <a:schemeClr val="tx1"/>
                          </a:solidFill>
                          <a:effectLst/>
                        </a:rPr>
                        <a:t> </a:t>
                      </a:r>
                      <a:r>
                        <a:rPr lang="en-GB" sz="1800" dirty="0" err="1">
                          <a:solidFill>
                            <a:schemeClr val="tx1"/>
                          </a:solidFill>
                          <a:effectLst/>
                        </a:rPr>
                        <a:t>prednosti</a:t>
                      </a:r>
                      <a:r>
                        <a:rPr lang="en-GB" sz="1800" dirty="0">
                          <a:solidFill>
                            <a:schemeClr val="tx1"/>
                          </a:solidFill>
                          <a:effectLst/>
                        </a:rPr>
                        <a:t> </a:t>
                      </a:r>
                      <a:r>
                        <a:rPr lang="en-GB" sz="1800" dirty="0" err="1">
                          <a:solidFill>
                            <a:schemeClr val="tx1"/>
                          </a:solidFill>
                          <a:effectLst/>
                        </a:rPr>
                        <a:t>ekološke</a:t>
                      </a:r>
                      <a:r>
                        <a:rPr lang="en-GB" sz="1800" dirty="0">
                          <a:solidFill>
                            <a:schemeClr val="tx1"/>
                          </a:solidFill>
                          <a:effectLst/>
                        </a:rPr>
                        <a:t> </a:t>
                      </a:r>
                      <a:r>
                        <a:rPr lang="en-GB" sz="1800" dirty="0" err="1">
                          <a:solidFill>
                            <a:schemeClr val="tx1"/>
                          </a:solidFill>
                          <a:effectLst/>
                        </a:rPr>
                        <a:t>hrane</a:t>
                      </a:r>
                      <a:r>
                        <a:rPr lang="en-GB" sz="1800" dirty="0">
                          <a:solidFill>
                            <a:schemeClr val="tx1"/>
                          </a:solidFill>
                          <a:effectLst/>
                        </a:rPr>
                        <a:t> </a:t>
                      </a:r>
                      <a:r>
                        <a:rPr lang="en-GB" sz="1800" dirty="0" err="1">
                          <a:solidFill>
                            <a:schemeClr val="tx1"/>
                          </a:solidFill>
                          <a:effectLst/>
                        </a:rPr>
                        <a:t>gostom</a:t>
                      </a:r>
                      <a:r>
                        <a:rPr lang="en-GB" sz="1800" dirty="0">
                          <a:solidFill>
                            <a:schemeClr val="tx1"/>
                          </a:solidFill>
                          <a:effectLst/>
                        </a:rPr>
                        <a:t>;</a:t>
                      </a:r>
                      <a:endParaRPr lang="sl-SI" sz="1800" dirty="0">
                        <a:solidFill>
                          <a:schemeClr val="tx1"/>
                        </a:solidFill>
                        <a:effectLst/>
                      </a:endParaRPr>
                    </a:p>
                    <a:p>
                      <a:pPr marL="457200" algn="just">
                        <a:lnSpc>
                          <a:spcPct val="107000"/>
                        </a:lnSpc>
                        <a:spcAft>
                          <a:spcPts val="0"/>
                        </a:spcAft>
                      </a:pPr>
                      <a:r>
                        <a:rPr lang="en-GB" sz="1800" dirty="0">
                          <a:solidFill>
                            <a:schemeClr val="tx1"/>
                          </a:solidFill>
                          <a:effectLst/>
                        </a:rPr>
                        <a:t> </a:t>
                      </a:r>
                      <a:endParaRPr lang="sl-SI"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95699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454024"/>
            <a:ext cx="10515600" cy="1325563"/>
          </a:xfrm>
        </p:spPr>
        <p:txBody>
          <a:bodyPr>
            <a:normAutofit/>
          </a:bodyPr>
          <a:lstStyle/>
          <a:p>
            <a:endParaRPr lang="en-GB" sz="6600"/>
          </a:p>
        </p:txBody>
      </p:sp>
      <p:graphicFrame>
        <p:nvGraphicFramePr>
          <p:cNvPr id="4" name="Označba mesta vsebine 3"/>
          <p:cNvGraphicFramePr>
            <a:graphicFrameLocks noGrp="1"/>
          </p:cNvGraphicFramePr>
          <p:nvPr>
            <p:ph idx="1"/>
            <p:extLst>
              <p:ext uri="{D42A27DB-BD31-4B8C-83A1-F6EECF244321}">
                <p14:modId xmlns:p14="http://schemas.microsoft.com/office/powerpoint/2010/main" val="1045515269"/>
              </p:ext>
            </p:extLst>
          </p:nvPr>
        </p:nvGraphicFramePr>
        <p:xfrm>
          <a:off x="88900" y="2"/>
          <a:ext cx="12115800" cy="6881665"/>
        </p:xfrm>
        <a:graphic>
          <a:graphicData uri="http://schemas.openxmlformats.org/drawingml/2006/table">
            <a:tbl>
              <a:tblPr firstRow="1" firstCol="1" bandRow="1">
                <a:tableStyleId>{5C22544A-7EE6-4342-B048-85BDC9FD1C3A}</a:tableStyleId>
              </a:tblPr>
              <a:tblGrid>
                <a:gridCol w="2564321"/>
                <a:gridCol w="9551479"/>
              </a:tblGrid>
              <a:tr h="231271">
                <a:tc>
                  <a:txBody>
                    <a:bodyPr/>
                    <a:lstStyle/>
                    <a:p>
                      <a:pPr>
                        <a:lnSpc>
                          <a:spcPct val="107000"/>
                        </a:lnSpc>
                        <a:spcAft>
                          <a:spcPts val="0"/>
                        </a:spcAft>
                      </a:pPr>
                      <a:r>
                        <a:rPr lang="en-GB" sz="1400" dirty="0" err="1">
                          <a:effectLst/>
                        </a:rPr>
                        <a:t>Akter</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algn="just">
                        <a:lnSpc>
                          <a:spcPct val="107000"/>
                        </a:lnSpc>
                        <a:spcAft>
                          <a:spcPts val="0"/>
                        </a:spcAft>
                      </a:pPr>
                      <a:r>
                        <a:rPr lang="en-GB" sz="1400">
                          <a:effectLst/>
                        </a:rPr>
                        <a:t>Predlog</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1338832">
                <a:tc>
                  <a:txBody>
                    <a:bodyPr/>
                    <a:lstStyle/>
                    <a:p>
                      <a:pPr>
                        <a:lnSpc>
                          <a:spcPct val="107000"/>
                        </a:lnSpc>
                        <a:spcAft>
                          <a:spcPts val="0"/>
                        </a:spcAft>
                      </a:pPr>
                      <a:r>
                        <a:rPr lang="en-GB" sz="1400">
                          <a:effectLst/>
                        </a:rPr>
                        <a:t>Ministrstvo za gospodarstvo razvoj in tehnologijo </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en-GB" sz="1400" b="1" dirty="0" err="1">
                          <a:effectLst/>
                        </a:rPr>
                        <a:t>Sofinanciranje</a:t>
                      </a:r>
                      <a:r>
                        <a:rPr lang="en-GB" sz="1400" b="1" dirty="0">
                          <a:effectLst/>
                        </a:rPr>
                        <a:t> </a:t>
                      </a:r>
                      <a:r>
                        <a:rPr lang="en-GB" sz="1400" b="1" dirty="0" err="1">
                          <a:effectLst/>
                        </a:rPr>
                        <a:t>svetovanja</a:t>
                      </a:r>
                      <a:r>
                        <a:rPr lang="en-GB" sz="1400" b="1" dirty="0">
                          <a:effectLst/>
                        </a:rPr>
                        <a:t> </a:t>
                      </a:r>
                      <a:r>
                        <a:rPr lang="en-GB" sz="1400" b="1" dirty="0" err="1">
                          <a:effectLst/>
                        </a:rPr>
                        <a:t>vključitve</a:t>
                      </a:r>
                      <a:r>
                        <a:rPr lang="en-GB" sz="1400" b="1" dirty="0">
                          <a:effectLst/>
                        </a:rPr>
                        <a:t> </a:t>
                      </a:r>
                      <a:r>
                        <a:rPr lang="en-GB" sz="1400" b="1" dirty="0" err="1">
                          <a:effectLst/>
                        </a:rPr>
                        <a:t>ekoloških</a:t>
                      </a:r>
                      <a:r>
                        <a:rPr lang="en-GB" sz="1400" b="1" dirty="0">
                          <a:effectLst/>
                        </a:rPr>
                        <a:t> </a:t>
                      </a:r>
                      <a:r>
                        <a:rPr lang="en-GB" sz="1400" b="1" dirty="0" err="1">
                          <a:effectLst/>
                        </a:rPr>
                        <a:t>živil</a:t>
                      </a:r>
                      <a:r>
                        <a:rPr lang="en-GB" sz="1400" b="1" dirty="0">
                          <a:effectLst/>
                        </a:rPr>
                        <a:t> v </a:t>
                      </a:r>
                      <a:r>
                        <a:rPr lang="en-GB" sz="1400" b="1" dirty="0" err="1">
                          <a:effectLst/>
                        </a:rPr>
                        <a:t>ponudbo</a:t>
                      </a:r>
                      <a:r>
                        <a:rPr lang="en-GB" sz="1400" b="1" dirty="0">
                          <a:effectLst/>
                        </a:rPr>
                        <a:t>, </a:t>
                      </a:r>
                      <a:r>
                        <a:rPr lang="en-GB" sz="1400" b="1" dirty="0" err="1">
                          <a:effectLst/>
                        </a:rPr>
                        <a:t>pridobitev</a:t>
                      </a:r>
                      <a:r>
                        <a:rPr lang="en-GB" sz="1400" b="1" dirty="0">
                          <a:effectLst/>
                        </a:rPr>
                        <a:t> </a:t>
                      </a:r>
                      <a:r>
                        <a:rPr lang="en-GB" sz="1400" b="1" dirty="0" err="1">
                          <a:effectLst/>
                        </a:rPr>
                        <a:t>nacionalnega</a:t>
                      </a:r>
                      <a:r>
                        <a:rPr lang="en-GB" sz="1400" b="1" dirty="0">
                          <a:effectLst/>
                        </a:rPr>
                        <a:t> </a:t>
                      </a:r>
                      <a:r>
                        <a:rPr lang="en-GB" sz="1400" b="1" dirty="0" err="1">
                          <a:effectLst/>
                        </a:rPr>
                        <a:t>znaka</a:t>
                      </a:r>
                      <a:r>
                        <a:rPr lang="en-GB" sz="1400" b="1" dirty="0">
                          <a:effectLst/>
                        </a:rPr>
                        <a:t> in </a:t>
                      </a:r>
                      <a:r>
                        <a:rPr lang="en-GB" sz="1400" b="1" dirty="0" err="1">
                          <a:effectLst/>
                        </a:rPr>
                        <a:t>pokritje</a:t>
                      </a:r>
                      <a:r>
                        <a:rPr lang="en-GB" sz="1400" b="1" dirty="0">
                          <a:effectLst/>
                        </a:rPr>
                        <a:t> </a:t>
                      </a:r>
                      <a:r>
                        <a:rPr lang="en-GB" sz="1400" b="1" dirty="0" err="1">
                          <a:effectLst/>
                        </a:rPr>
                        <a:t>stroškov</a:t>
                      </a:r>
                      <a:r>
                        <a:rPr lang="en-GB" sz="1400" b="1" dirty="0">
                          <a:effectLst/>
                        </a:rPr>
                        <a:t> </a:t>
                      </a:r>
                      <a:r>
                        <a:rPr lang="en-GB" sz="1400" b="1" dirty="0" err="1">
                          <a:effectLst/>
                        </a:rPr>
                        <a:t>certificiranja</a:t>
                      </a:r>
                      <a:r>
                        <a:rPr lang="en-GB" sz="1400" b="1" dirty="0">
                          <a:effectLst/>
                        </a:rPr>
                        <a:t> </a:t>
                      </a:r>
                      <a:r>
                        <a:rPr lang="en-GB" sz="1400" dirty="0">
                          <a:effectLst/>
                        </a:rPr>
                        <a:t>– </a:t>
                      </a:r>
                      <a:r>
                        <a:rPr lang="en-GB" sz="1400" dirty="0" err="1">
                          <a:effectLst/>
                        </a:rPr>
                        <a:t>poleg</a:t>
                      </a:r>
                      <a:r>
                        <a:rPr lang="en-GB" sz="1400" dirty="0">
                          <a:effectLst/>
                        </a:rPr>
                        <a:t> </a:t>
                      </a:r>
                      <a:r>
                        <a:rPr lang="en-GB" sz="1400" dirty="0" err="1">
                          <a:effectLst/>
                        </a:rPr>
                        <a:t>že</a:t>
                      </a:r>
                      <a:r>
                        <a:rPr lang="en-GB" sz="1400" dirty="0">
                          <a:effectLst/>
                        </a:rPr>
                        <a:t> </a:t>
                      </a:r>
                      <a:r>
                        <a:rPr lang="en-GB" sz="1400" dirty="0" err="1">
                          <a:effectLst/>
                        </a:rPr>
                        <a:t>uveljavljenega</a:t>
                      </a:r>
                      <a:r>
                        <a:rPr lang="en-GB" sz="1400" dirty="0">
                          <a:effectLst/>
                        </a:rPr>
                        <a:t> </a:t>
                      </a:r>
                      <a:r>
                        <a:rPr lang="en-GB" sz="1400" dirty="0" err="1">
                          <a:effectLst/>
                        </a:rPr>
                        <a:t>sofinanciranje</a:t>
                      </a:r>
                      <a:r>
                        <a:rPr lang="en-GB" sz="1400" dirty="0">
                          <a:effectLst/>
                        </a:rPr>
                        <a:t> </a:t>
                      </a:r>
                      <a:r>
                        <a:rPr lang="en-GB" sz="1400" dirty="0" err="1">
                          <a:effectLst/>
                        </a:rPr>
                        <a:t>stroškov</a:t>
                      </a:r>
                      <a:r>
                        <a:rPr lang="en-GB" sz="1400" dirty="0">
                          <a:effectLst/>
                        </a:rPr>
                        <a:t> </a:t>
                      </a:r>
                      <a:r>
                        <a:rPr lang="en-GB" sz="1400" dirty="0" err="1">
                          <a:effectLst/>
                        </a:rPr>
                        <a:t>uvajanja</a:t>
                      </a:r>
                      <a:r>
                        <a:rPr lang="en-GB" sz="1400" dirty="0">
                          <a:effectLst/>
                        </a:rPr>
                        <a:t> in </a:t>
                      </a:r>
                      <a:r>
                        <a:rPr lang="en-GB" sz="1400" dirty="0" err="1">
                          <a:effectLst/>
                        </a:rPr>
                        <a:t>implementacije</a:t>
                      </a:r>
                      <a:r>
                        <a:rPr lang="en-GB" sz="1400" dirty="0">
                          <a:effectLst/>
                        </a:rPr>
                        <a:t> </a:t>
                      </a:r>
                      <a:r>
                        <a:rPr lang="en-GB" sz="1400" dirty="0" err="1">
                          <a:effectLst/>
                        </a:rPr>
                        <a:t>mednarodno</a:t>
                      </a:r>
                      <a:r>
                        <a:rPr lang="en-GB" sz="1400" dirty="0">
                          <a:effectLst/>
                        </a:rPr>
                        <a:t> </a:t>
                      </a:r>
                      <a:r>
                        <a:rPr lang="en-GB" sz="1400" dirty="0" err="1">
                          <a:effectLst/>
                        </a:rPr>
                        <a:t>uveljavljenih</a:t>
                      </a:r>
                      <a:r>
                        <a:rPr lang="en-GB" sz="1400" dirty="0">
                          <a:effectLst/>
                        </a:rPr>
                        <a:t> </a:t>
                      </a:r>
                      <a:r>
                        <a:rPr lang="en-GB" sz="1400" dirty="0" err="1">
                          <a:effectLst/>
                        </a:rPr>
                        <a:t>okoljskih</a:t>
                      </a:r>
                      <a:r>
                        <a:rPr lang="en-GB" sz="1400" dirty="0">
                          <a:effectLst/>
                        </a:rPr>
                        <a:t> </a:t>
                      </a:r>
                      <a:r>
                        <a:rPr lang="en-GB" sz="1400" dirty="0" err="1">
                          <a:effectLst/>
                        </a:rPr>
                        <a:t>znakov</a:t>
                      </a:r>
                      <a:r>
                        <a:rPr lang="en-GB" sz="1400" dirty="0">
                          <a:effectLst/>
                        </a:rPr>
                        <a:t> </a:t>
                      </a:r>
                      <a:r>
                        <a:rPr lang="en-GB" sz="1400" dirty="0" err="1">
                          <a:effectLst/>
                        </a:rPr>
                        <a:t>za</a:t>
                      </a:r>
                      <a:r>
                        <a:rPr lang="en-GB" sz="1400" dirty="0">
                          <a:effectLst/>
                        </a:rPr>
                        <a:t> </a:t>
                      </a:r>
                      <a:r>
                        <a:rPr lang="en-GB" sz="1400" dirty="0" err="1">
                          <a:effectLst/>
                        </a:rPr>
                        <a:t>turistične</a:t>
                      </a:r>
                      <a:r>
                        <a:rPr lang="en-GB" sz="1400" dirty="0">
                          <a:effectLst/>
                        </a:rPr>
                        <a:t> </a:t>
                      </a:r>
                      <a:r>
                        <a:rPr lang="en-GB" sz="1400" dirty="0" err="1">
                          <a:effectLst/>
                        </a:rPr>
                        <a:t>nastanitve</a:t>
                      </a:r>
                      <a:r>
                        <a:rPr lang="en-GB" sz="1400" dirty="0">
                          <a:effectLst/>
                        </a:rPr>
                        <a:t> </a:t>
                      </a:r>
                      <a:r>
                        <a:rPr lang="en-GB" sz="1400" dirty="0" err="1">
                          <a:effectLst/>
                        </a:rPr>
                        <a:t>ter</a:t>
                      </a:r>
                      <a:r>
                        <a:rPr lang="en-GB" sz="1400" dirty="0">
                          <a:effectLst/>
                        </a:rPr>
                        <a:t> </a:t>
                      </a:r>
                      <a:r>
                        <a:rPr lang="en-GB" sz="1400" dirty="0" err="1">
                          <a:effectLst/>
                        </a:rPr>
                        <a:t>stroškov</a:t>
                      </a:r>
                      <a:r>
                        <a:rPr lang="en-GB" sz="1400" dirty="0">
                          <a:effectLst/>
                        </a:rPr>
                        <a:t>, </a:t>
                      </a:r>
                      <a:r>
                        <a:rPr lang="en-GB" sz="1400" dirty="0" err="1">
                          <a:effectLst/>
                        </a:rPr>
                        <a:t>povezanih</a:t>
                      </a:r>
                      <a:r>
                        <a:rPr lang="en-GB" sz="1400" dirty="0">
                          <a:effectLst/>
                        </a:rPr>
                        <a:t> s </a:t>
                      </a:r>
                      <a:r>
                        <a:rPr lang="en-GB" sz="1400" dirty="0" err="1">
                          <a:effectLst/>
                        </a:rPr>
                        <a:t>promocijo</a:t>
                      </a:r>
                      <a:r>
                        <a:rPr lang="en-GB" sz="1400" dirty="0">
                          <a:effectLst/>
                        </a:rPr>
                        <a:t> </a:t>
                      </a:r>
                      <a:r>
                        <a:rPr lang="en-GB" sz="1400" dirty="0" err="1">
                          <a:effectLst/>
                        </a:rPr>
                        <a:t>konkurenčne</a:t>
                      </a:r>
                      <a:r>
                        <a:rPr lang="en-GB" sz="1400" dirty="0">
                          <a:effectLst/>
                        </a:rPr>
                        <a:t> </a:t>
                      </a:r>
                      <a:r>
                        <a:rPr lang="en-GB" sz="1400" dirty="0" err="1">
                          <a:effectLst/>
                        </a:rPr>
                        <a:t>prednosti</a:t>
                      </a:r>
                      <a:r>
                        <a:rPr lang="en-GB" sz="1400" dirty="0">
                          <a:effectLst/>
                        </a:rPr>
                        <a:t> </a:t>
                      </a:r>
                      <a:r>
                        <a:rPr lang="en-GB" sz="1400" dirty="0" err="1">
                          <a:effectLst/>
                        </a:rPr>
                        <a:t>turističnega</a:t>
                      </a:r>
                      <a:r>
                        <a:rPr lang="en-GB" sz="1400" dirty="0">
                          <a:effectLst/>
                        </a:rPr>
                        <a:t> </a:t>
                      </a:r>
                      <a:r>
                        <a:rPr lang="en-GB" sz="1400" dirty="0" err="1">
                          <a:effectLst/>
                        </a:rPr>
                        <a:t>ponudnika</a:t>
                      </a:r>
                      <a:r>
                        <a:rPr lang="en-GB" sz="1400" dirty="0">
                          <a:effectLst/>
                        </a:rPr>
                        <a:t>, </a:t>
                      </a:r>
                      <a:r>
                        <a:rPr lang="en-GB" sz="1400" dirty="0" err="1">
                          <a:effectLst/>
                        </a:rPr>
                        <a:t>ki</a:t>
                      </a:r>
                      <a:r>
                        <a:rPr lang="en-GB" sz="1400" dirty="0">
                          <a:effectLst/>
                        </a:rPr>
                        <a:t> jo je </a:t>
                      </a:r>
                      <a:r>
                        <a:rPr lang="en-GB" sz="1400" dirty="0" err="1">
                          <a:effectLst/>
                        </a:rPr>
                        <a:t>pridobil</a:t>
                      </a:r>
                      <a:r>
                        <a:rPr lang="en-GB" sz="1400" dirty="0">
                          <a:effectLst/>
                        </a:rPr>
                        <a:t> z </a:t>
                      </a:r>
                      <a:r>
                        <a:rPr lang="en-GB" sz="1400" dirty="0" err="1">
                          <a:effectLst/>
                        </a:rPr>
                        <a:t>znakom</a:t>
                      </a:r>
                      <a:r>
                        <a:rPr lang="en-GB" sz="1400" dirty="0">
                          <a:effectLst/>
                        </a:rPr>
                        <a:t> </a:t>
                      </a:r>
                      <a:r>
                        <a:rPr lang="en-GB" sz="1400" dirty="0" err="1">
                          <a:effectLst/>
                        </a:rPr>
                        <a:t>kot</a:t>
                      </a:r>
                      <a:r>
                        <a:rPr lang="en-GB" sz="1400" dirty="0">
                          <a:effectLst/>
                        </a:rPr>
                        <a:t> so </a:t>
                      </a:r>
                      <a:r>
                        <a:rPr lang="en-GB" sz="1400" dirty="0" err="1">
                          <a:effectLst/>
                        </a:rPr>
                        <a:t>npr</a:t>
                      </a:r>
                      <a:r>
                        <a:rPr lang="en-GB" sz="1400" dirty="0">
                          <a:effectLst/>
                        </a:rPr>
                        <a:t>. Bio Hotels, </a:t>
                      </a:r>
                      <a:r>
                        <a:rPr lang="en-GB" sz="1400" dirty="0" err="1">
                          <a:effectLst/>
                        </a:rPr>
                        <a:t>znak</a:t>
                      </a:r>
                      <a:r>
                        <a:rPr lang="en-GB" sz="1400" dirty="0">
                          <a:effectLst/>
                        </a:rPr>
                        <a:t> </a:t>
                      </a:r>
                      <a:r>
                        <a:rPr lang="en-GB" sz="1400" dirty="0" err="1">
                          <a:effectLst/>
                        </a:rPr>
                        <a:t>za</a:t>
                      </a:r>
                      <a:r>
                        <a:rPr lang="en-GB" sz="1400" dirty="0">
                          <a:effectLst/>
                        </a:rPr>
                        <a:t> </a:t>
                      </a:r>
                      <a:r>
                        <a:rPr lang="en-GB" sz="1400" dirty="0" err="1">
                          <a:effectLst/>
                        </a:rPr>
                        <a:t>okolje</a:t>
                      </a:r>
                      <a:r>
                        <a:rPr lang="en-GB" sz="1400" dirty="0">
                          <a:effectLst/>
                        </a:rPr>
                        <a:t> EU (EU Ecolabel), Green Globe, Green Key, </a:t>
                      </a:r>
                      <a:r>
                        <a:rPr lang="en-GB" sz="1400" dirty="0" err="1">
                          <a:effectLst/>
                        </a:rPr>
                        <a:t>Travellife</a:t>
                      </a:r>
                      <a:r>
                        <a:rPr lang="en-GB" sz="1400" dirty="0">
                          <a:effectLst/>
                        </a:rPr>
                        <a:t> in </a:t>
                      </a:r>
                      <a:r>
                        <a:rPr lang="en-GB" sz="1400" dirty="0" err="1">
                          <a:effectLst/>
                        </a:rPr>
                        <a:t>TourCert</a:t>
                      </a:r>
                      <a:r>
                        <a:rPr lang="en-GB" sz="1400" dirty="0">
                          <a:effectLst/>
                        </a:rPr>
                        <a:t>.</a:t>
                      </a:r>
                      <a:endParaRPr lang="sl-SI" sz="1400" dirty="0">
                        <a:effectLst/>
                      </a:endParaRPr>
                    </a:p>
                    <a:p>
                      <a:pPr marL="342900" lvl="0" indent="-342900" algn="just">
                        <a:lnSpc>
                          <a:spcPct val="107000"/>
                        </a:lnSpc>
                        <a:spcAft>
                          <a:spcPts val="0"/>
                        </a:spcAft>
                        <a:buFont typeface="Calibri" panose="020F0502020204030204" pitchFamily="34" charset="0"/>
                        <a:buChar char="-"/>
                      </a:pPr>
                      <a:r>
                        <a:rPr lang="en-GB" sz="1400" dirty="0" err="1">
                          <a:effectLst/>
                        </a:rPr>
                        <a:t>Medresorsko</a:t>
                      </a:r>
                      <a:r>
                        <a:rPr lang="en-GB" sz="1400" dirty="0">
                          <a:effectLst/>
                        </a:rPr>
                        <a:t> </a:t>
                      </a:r>
                      <a:r>
                        <a:rPr lang="en-GB" sz="1400" dirty="0" err="1">
                          <a:effectLst/>
                        </a:rPr>
                        <a:t>povezovanje</a:t>
                      </a:r>
                      <a:r>
                        <a:rPr lang="en-GB" sz="1400" dirty="0">
                          <a:effectLst/>
                        </a:rPr>
                        <a:t> </a:t>
                      </a:r>
                      <a:r>
                        <a:rPr lang="en-GB" sz="1400" dirty="0" err="1">
                          <a:effectLst/>
                        </a:rPr>
                        <a:t>za</a:t>
                      </a:r>
                      <a:r>
                        <a:rPr lang="en-GB" sz="1400" dirty="0">
                          <a:effectLst/>
                        </a:rPr>
                        <a:t> MKGP, MIŠŠ</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925080">
                <a:tc>
                  <a:txBody>
                    <a:bodyPr/>
                    <a:lstStyle/>
                    <a:p>
                      <a:pPr>
                        <a:lnSpc>
                          <a:spcPct val="107000"/>
                        </a:lnSpc>
                        <a:spcAft>
                          <a:spcPts val="0"/>
                        </a:spcAft>
                      </a:pPr>
                      <a:r>
                        <a:rPr lang="en-GB" sz="1400">
                          <a:effectLst/>
                        </a:rPr>
                        <a:t>Slovenska turistična organizacija</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en-GB" sz="1400">
                          <a:effectLst/>
                        </a:rPr>
                        <a:t>Prepoznati ekološko kmetijstvo in ekološka živila kot temelj za trajnostni oz. zeleni turizem v Sloveniji.</a:t>
                      </a:r>
                      <a:endParaRPr lang="sl-SI" sz="1400">
                        <a:effectLst/>
                      </a:endParaRPr>
                    </a:p>
                    <a:p>
                      <a:pPr marL="342900" lvl="0" indent="-342900" algn="just">
                        <a:lnSpc>
                          <a:spcPct val="107000"/>
                        </a:lnSpc>
                        <a:spcAft>
                          <a:spcPts val="0"/>
                        </a:spcAft>
                        <a:buFont typeface="Calibri" panose="020F0502020204030204" pitchFamily="34" charset="0"/>
                        <a:buChar char="-"/>
                      </a:pPr>
                      <a:r>
                        <a:rPr lang="en-GB" sz="1400">
                          <a:effectLst/>
                        </a:rPr>
                        <a:t>Vključitev promoviranja ekološke hrane v vseh aktivnostih STO, še zlasti pri ponudbah v zdraviliškem turizmu in wellnessu, individualnemu turizmu</a:t>
                      </a:r>
                      <a:endParaRPr lang="sl-SI" sz="1400">
                        <a:effectLst/>
                      </a:endParaRPr>
                    </a:p>
                    <a:p>
                      <a:pPr marL="342900" lvl="0" indent="-342900" algn="just">
                        <a:lnSpc>
                          <a:spcPct val="107000"/>
                        </a:lnSpc>
                        <a:spcAft>
                          <a:spcPts val="0"/>
                        </a:spcAft>
                        <a:buFont typeface="Calibri" panose="020F0502020204030204" pitchFamily="34" charset="0"/>
                        <a:buChar char="-"/>
                      </a:pPr>
                      <a:r>
                        <a:rPr lang="en-GB" sz="1400">
                          <a:effectLst/>
                        </a:rPr>
                        <a:t>Posebna promocija ekoloških turističnih kmetij.</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1156351">
                <a:tc>
                  <a:txBody>
                    <a:bodyPr/>
                    <a:lstStyle/>
                    <a:p>
                      <a:pPr>
                        <a:lnSpc>
                          <a:spcPct val="107000"/>
                        </a:lnSpc>
                        <a:spcAft>
                          <a:spcPts val="0"/>
                        </a:spcAft>
                      </a:pPr>
                      <a:r>
                        <a:rPr lang="de-DE" sz="1400">
                          <a:effectLst/>
                        </a:rPr>
                        <a:t>Obrtna zbornica in druga združenja v panogi</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de-DE" sz="1400">
                          <a:effectLst/>
                        </a:rPr>
                        <a:t>Informiranje in usposabljanje članov o pomenu  ekoloških živil in pijač  - kakovostni vidik in prepoznavanje označb, certifikatov,…</a:t>
                      </a:r>
                      <a:endParaRPr lang="sl-SI" sz="1400">
                        <a:effectLst/>
                      </a:endParaRPr>
                    </a:p>
                    <a:p>
                      <a:pPr marL="342900" lvl="0" indent="-342900" algn="just">
                        <a:lnSpc>
                          <a:spcPct val="107000"/>
                        </a:lnSpc>
                        <a:spcAft>
                          <a:spcPts val="0"/>
                        </a:spcAft>
                        <a:buFont typeface="Calibri" panose="020F0502020204030204" pitchFamily="34" charset="0"/>
                        <a:buChar char="-"/>
                      </a:pPr>
                      <a:r>
                        <a:rPr lang="en-GB" sz="1400">
                          <a:effectLst/>
                        </a:rPr>
                        <a:t>Informiranje in svetovanje glede izbora primerne certifikacijske sheme in zamenjave skupin živil;</a:t>
                      </a:r>
                      <a:endParaRPr lang="sl-SI" sz="1400">
                        <a:effectLst/>
                      </a:endParaRPr>
                    </a:p>
                    <a:p>
                      <a:pPr marL="342900" lvl="0" indent="-342900" algn="just">
                        <a:lnSpc>
                          <a:spcPct val="107000"/>
                        </a:lnSpc>
                        <a:spcAft>
                          <a:spcPts val="0"/>
                        </a:spcAft>
                        <a:buFont typeface="Calibri" panose="020F0502020204030204" pitchFamily="34" charset="0"/>
                        <a:buChar char="-"/>
                      </a:pPr>
                      <a:r>
                        <a:rPr lang="en-GB" sz="1400">
                          <a:effectLst/>
                        </a:rPr>
                        <a:t>Prevetritev standarda Gostilna Slovenija.</a:t>
                      </a:r>
                      <a:endParaRPr lang="sl-SI" sz="1400">
                        <a:effectLst/>
                      </a:endParaRPr>
                    </a:p>
                    <a:p>
                      <a:pPr marL="342900" lvl="0" indent="-342900" algn="just">
                        <a:lnSpc>
                          <a:spcPct val="107000"/>
                        </a:lnSpc>
                        <a:spcAft>
                          <a:spcPts val="0"/>
                        </a:spcAft>
                        <a:buFont typeface="Calibri" panose="020F0502020204030204" pitchFamily="34" charset="0"/>
                        <a:buChar char="-"/>
                      </a:pPr>
                      <a:r>
                        <a:rPr lang="en-GB" sz="1400">
                          <a:effectLst/>
                        </a:rPr>
                        <a:t>Povezovanje s ponudniki - distributerji</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297519">
                <a:tc>
                  <a:txBody>
                    <a:bodyPr/>
                    <a:lstStyle/>
                    <a:p>
                      <a:pPr>
                        <a:lnSpc>
                          <a:spcPct val="107000"/>
                        </a:lnSpc>
                        <a:spcAft>
                          <a:spcPts val="0"/>
                        </a:spcAft>
                      </a:pPr>
                      <a:r>
                        <a:rPr lang="en-GB" sz="1400">
                          <a:effectLst/>
                        </a:rPr>
                        <a:t>Zveza turističnih kmetij</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en-GB" sz="1400">
                          <a:effectLst/>
                        </a:rPr>
                        <a:t>Sprememba kriterijev za specializacijo ponudbe ekoloških turističnih kmetij.</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462540">
                <a:tc>
                  <a:txBody>
                    <a:bodyPr/>
                    <a:lstStyle/>
                    <a:p>
                      <a:pPr>
                        <a:lnSpc>
                          <a:spcPct val="107000"/>
                        </a:lnSpc>
                        <a:spcAft>
                          <a:spcPts val="0"/>
                        </a:spcAft>
                      </a:pPr>
                      <a:r>
                        <a:rPr lang="en-GB" sz="1400">
                          <a:effectLst/>
                        </a:rPr>
                        <a:t>Ministrstvo za izobraževnje, znanost in šport</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en-GB" sz="1400">
                          <a:effectLst/>
                        </a:rPr>
                        <a:t>Dopolnitev vseh gostinsko turističnih programov vseh nivojev z vsebinami o ekoloških živilih</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2007532">
                <a:tc>
                  <a:txBody>
                    <a:bodyPr/>
                    <a:lstStyle/>
                    <a:p>
                      <a:pPr>
                        <a:lnSpc>
                          <a:spcPct val="107000"/>
                        </a:lnSpc>
                        <a:spcAft>
                          <a:spcPts val="0"/>
                        </a:spcAft>
                      </a:pPr>
                      <a:r>
                        <a:rPr lang="de-DE" sz="1400">
                          <a:effectLst/>
                        </a:rPr>
                        <a:t>Ministrstvo za kmetijstvo, gozdarstvo in prehrano</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de-DE" sz="1400" dirty="0" err="1">
                          <a:effectLst/>
                        </a:rPr>
                        <a:t>Posebne</a:t>
                      </a:r>
                      <a:r>
                        <a:rPr lang="de-DE" sz="1400" dirty="0">
                          <a:effectLst/>
                        </a:rPr>
                        <a:t> </a:t>
                      </a:r>
                      <a:r>
                        <a:rPr lang="de-DE" sz="1400" dirty="0" err="1">
                          <a:effectLst/>
                        </a:rPr>
                        <a:t>start</a:t>
                      </a:r>
                      <a:r>
                        <a:rPr lang="de-DE" sz="1400" dirty="0">
                          <a:effectLst/>
                        </a:rPr>
                        <a:t> </a:t>
                      </a:r>
                      <a:r>
                        <a:rPr lang="de-DE" sz="1400" dirty="0" err="1">
                          <a:effectLst/>
                        </a:rPr>
                        <a:t>up</a:t>
                      </a:r>
                      <a:r>
                        <a:rPr lang="de-DE" sz="1400" dirty="0">
                          <a:effectLst/>
                        </a:rPr>
                        <a:t> </a:t>
                      </a:r>
                      <a:r>
                        <a:rPr lang="de-DE" sz="1400" dirty="0" err="1">
                          <a:effectLst/>
                        </a:rPr>
                        <a:t>podpore</a:t>
                      </a:r>
                      <a:r>
                        <a:rPr lang="de-DE" sz="1400" dirty="0">
                          <a:effectLst/>
                        </a:rPr>
                        <a:t> </a:t>
                      </a:r>
                      <a:r>
                        <a:rPr lang="de-DE" sz="1400" dirty="0" err="1">
                          <a:effectLst/>
                        </a:rPr>
                        <a:t>za</a:t>
                      </a:r>
                      <a:r>
                        <a:rPr lang="de-DE" sz="1400" dirty="0">
                          <a:effectLst/>
                        </a:rPr>
                        <a:t> </a:t>
                      </a:r>
                      <a:r>
                        <a:rPr lang="de-DE" sz="1400" dirty="0" err="1">
                          <a:effectLst/>
                        </a:rPr>
                        <a:t>kratke</a:t>
                      </a:r>
                      <a:r>
                        <a:rPr lang="de-DE" sz="1400" dirty="0">
                          <a:effectLst/>
                        </a:rPr>
                        <a:t> </a:t>
                      </a:r>
                      <a:r>
                        <a:rPr lang="de-DE" sz="1400" dirty="0" err="1">
                          <a:effectLst/>
                        </a:rPr>
                        <a:t>dobavne</a:t>
                      </a:r>
                      <a:r>
                        <a:rPr lang="de-DE" sz="1400" dirty="0">
                          <a:effectLst/>
                        </a:rPr>
                        <a:t> </a:t>
                      </a:r>
                      <a:r>
                        <a:rPr lang="de-DE" sz="1400" dirty="0" err="1">
                          <a:effectLst/>
                        </a:rPr>
                        <a:t>verige</a:t>
                      </a:r>
                      <a:r>
                        <a:rPr lang="de-DE" sz="1400" dirty="0">
                          <a:effectLst/>
                        </a:rPr>
                        <a:t> v </a:t>
                      </a:r>
                      <a:r>
                        <a:rPr lang="de-DE" sz="1400" dirty="0" err="1">
                          <a:effectLst/>
                        </a:rPr>
                        <a:t>gostinstvo</a:t>
                      </a:r>
                      <a:r>
                        <a:rPr lang="de-DE" sz="1400" dirty="0">
                          <a:effectLst/>
                        </a:rPr>
                        <a:t> in </a:t>
                      </a:r>
                      <a:r>
                        <a:rPr lang="de-DE" sz="1400" dirty="0" err="1">
                          <a:effectLst/>
                        </a:rPr>
                        <a:t>turizem</a:t>
                      </a:r>
                      <a:r>
                        <a:rPr lang="de-DE" sz="1400" dirty="0">
                          <a:effectLst/>
                        </a:rPr>
                        <a:t>, </a:t>
                      </a:r>
                      <a:r>
                        <a:rPr lang="de-DE" sz="1400" dirty="0" err="1">
                          <a:effectLst/>
                        </a:rPr>
                        <a:t>ki</a:t>
                      </a:r>
                      <a:r>
                        <a:rPr lang="de-DE" sz="1400" dirty="0">
                          <a:effectLst/>
                        </a:rPr>
                        <a:t> </a:t>
                      </a:r>
                      <a:r>
                        <a:rPr lang="de-DE" sz="1400" dirty="0" err="1">
                          <a:effectLst/>
                        </a:rPr>
                        <a:t>bodo</a:t>
                      </a:r>
                      <a:r>
                        <a:rPr lang="de-DE" sz="1400" dirty="0">
                          <a:effectLst/>
                        </a:rPr>
                        <a:t> </a:t>
                      </a:r>
                      <a:r>
                        <a:rPr lang="de-DE" sz="1400" dirty="0" err="1">
                          <a:effectLst/>
                        </a:rPr>
                        <a:t>vključila</a:t>
                      </a:r>
                      <a:r>
                        <a:rPr lang="de-DE" sz="1400" dirty="0">
                          <a:effectLst/>
                        </a:rPr>
                        <a:t> </a:t>
                      </a:r>
                      <a:r>
                        <a:rPr lang="de-DE" sz="1400" dirty="0" err="1">
                          <a:effectLst/>
                        </a:rPr>
                        <a:t>ekološka</a:t>
                      </a:r>
                      <a:r>
                        <a:rPr lang="de-DE" sz="1400" dirty="0">
                          <a:effectLst/>
                        </a:rPr>
                        <a:t> </a:t>
                      </a:r>
                      <a:r>
                        <a:rPr lang="de-DE" sz="1400" dirty="0" err="1">
                          <a:effectLst/>
                        </a:rPr>
                        <a:t>živila</a:t>
                      </a:r>
                      <a:r>
                        <a:rPr lang="de-DE" sz="1400" dirty="0">
                          <a:effectLst/>
                        </a:rPr>
                        <a:t>.</a:t>
                      </a:r>
                      <a:endParaRPr lang="sl-SI" sz="1400" dirty="0">
                        <a:effectLst/>
                      </a:endParaRPr>
                    </a:p>
                    <a:p>
                      <a:pPr marL="342900" lvl="0" indent="-342900" algn="just">
                        <a:lnSpc>
                          <a:spcPct val="107000"/>
                        </a:lnSpc>
                        <a:spcAft>
                          <a:spcPts val="0"/>
                        </a:spcAft>
                        <a:buFont typeface="Calibri" panose="020F0502020204030204" pitchFamily="34" charset="0"/>
                        <a:buChar char="-"/>
                      </a:pPr>
                      <a:r>
                        <a:rPr lang="de-DE" sz="1400" dirty="0" err="1">
                          <a:effectLst/>
                        </a:rPr>
                        <a:t>Povečati</a:t>
                      </a:r>
                      <a:r>
                        <a:rPr lang="de-DE" sz="1400" dirty="0">
                          <a:effectLst/>
                        </a:rPr>
                        <a:t> </a:t>
                      </a:r>
                      <a:r>
                        <a:rPr lang="de-DE" sz="1400" dirty="0" err="1">
                          <a:effectLst/>
                        </a:rPr>
                        <a:t>dostopnost</a:t>
                      </a:r>
                      <a:r>
                        <a:rPr lang="de-DE" sz="1400" dirty="0">
                          <a:effectLst/>
                        </a:rPr>
                        <a:t> </a:t>
                      </a:r>
                      <a:r>
                        <a:rPr lang="de-DE" sz="1400" dirty="0" err="1">
                          <a:effectLst/>
                        </a:rPr>
                        <a:t>informacij</a:t>
                      </a:r>
                      <a:r>
                        <a:rPr lang="de-DE" sz="1400" dirty="0">
                          <a:effectLst/>
                        </a:rPr>
                        <a:t> o </a:t>
                      </a:r>
                      <a:r>
                        <a:rPr lang="de-DE" sz="1400" dirty="0" err="1">
                          <a:effectLst/>
                        </a:rPr>
                        <a:t>ponudbi</a:t>
                      </a:r>
                      <a:r>
                        <a:rPr lang="de-DE" sz="1400" dirty="0">
                          <a:effectLst/>
                        </a:rPr>
                        <a:t> </a:t>
                      </a:r>
                      <a:r>
                        <a:rPr lang="de-DE" sz="1400" dirty="0" err="1">
                          <a:effectLst/>
                        </a:rPr>
                        <a:t>ekoloških</a:t>
                      </a:r>
                      <a:r>
                        <a:rPr lang="de-DE" sz="1400" dirty="0">
                          <a:effectLst/>
                        </a:rPr>
                        <a:t> </a:t>
                      </a:r>
                      <a:r>
                        <a:rPr lang="de-DE" sz="1400" dirty="0" err="1">
                          <a:effectLst/>
                        </a:rPr>
                        <a:t>pridelkov</a:t>
                      </a:r>
                      <a:r>
                        <a:rPr lang="de-DE" sz="1400" dirty="0">
                          <a:effectLst/>
                        </a:rPr>
                        <a:t> </a:t>
                      </a:r>
                      <a:r>
                        <a:rPr lang="de-DE" sz="1400" dirty="0" err="1">
                          <a:effectLst/>
                        </a:rPr>
                        <a:t>oz</a:t>
                      </a:r>
                      <a:r>
                        <a:rPr lang="de-DE" sz="1400" dirty="0">
                          <a:effectLst/>
                        </a:rPr>
                        <a:t>. </a:t>
                      </a:r>
                      <a:r>
                        <a:rPr lang="de-DE" sz="1400" dirty="0" err="1">
                          <a:effectLst/>
                        </a:rPr>
                        <a:t>živil</a:t>
                      </a:r>
                      <a:r>
                        <a:rPr lang="de-DE" sz="1400" dirty="0">
                          <a:effectLst/>
                        </a:rPr>
                        <a:t> </a:t>
                      </a:r>
                      <a:r>
                        <a:rPr lang="de-DE" sz="1400" dirty="0" err="1">
                          <a:effectLst/>
                        </a:rPr>
                        <a:t>za</a:t>
                      </a:r>
                      <a:r>
                        <a:rPr lang="de-DE" sz="1400" dirty="0">
                          <a:effectLst/>
                        </a:rPr>
                        <a:t> </a:t>
                      </a:r>
                      <a:r>
                        <a:rPr lang="de-DE" sz="1400" dirty="0" err="1">
                          <a:effectLst/>
                        </a:rPr>
                        <a:t>vsako</a:t>
                      </a:r>
                      <a:r>
                        <a:rPr lang="de-DE" sz="1400" dirty="0">
                          <a:effectLst/>
                        </a:rPr>
                        <a:t> </a:t>
                      </a:r>
                      <a:r>
                        <a:rPr lang="de-DE" sz="1400" dirty="0" err="1">
                          <a:effectLst/>
                        </a:rPr>
                        <a:t>regijo</a:t>
                      </a:r>
                      <a:r>
                        <a:rPr lang="de-DE" sz="1400" dirty="0">
                          <a:effectLst/>
                        </a:rPr>
                        <a:t> in </a:t>
                      </a:r>
                      <a:r>
                        <a:rPr lang="de-DE" sz="1400" dirty="0" err="1">
                          <a:effectLst/>
                        </a:rPr>
                        <a:t>zmanjšati</a:t>
                      </a:r>
                      <a:r>
                        <a:rPr lang="de-DE" sz="1400" dirty="0">
                          <a:effectLst/>
                        </a:rPr>
                        <a:t> na </a:t>
                      </a:r>
                      <a:r>
                        <a:rPr lang="de-DE" sz="1400" dirty="0" err="1">
                          <a:effectLst/>
                        </a:rPr>
                        <a:t>minimum</a:t>
                      </a:r>
                      <a:r>
                        <a:rPr lang="de-DE" sz="1400" dirty="0">
                          <a:effectLst/>
                        </a:rPr>
                        <a:t> </a:t>
                      </a:r>
                      <a:r>
                        <a:rPr lang="de-DE" sz="1400" dirty="0" err="1">
                          <a:effectLst/>
                        </a:rPr>
                        <a:t>transporte</a:t>
                      </a:r>
                      <a:r>
                        <a:rPr lang="de-DE" sz="1400" dirty="0">
                          <a:effectLst/>
                        </a:rPr>
                        <a:t> </a:t>
                      </a:r>
                      <a:r>
                        <a:rPr lang="de-DE" sz="1400" dirty="0" err="1">
                          <a:effectLst/>
                        </a:rPr>
                        <a:t>živil</a:t>
                      </a:r>
                      <a:r>
                        <a:rPr lang="de-DE" sz="1400" dirty="0">
                          <a:effectLst/>
                        </a:rPr>
                        <a:t> – </a:t>
                      </a:r>
                      <a:r>
                        <a:rPr lang="de-DE" sz="1400" dirty="0" err="1">
                          <a:effectLst/>
                        </a:rPr>
                        <a:t>še</a:t>
                      </a:r>
                      <a:r>
                        <a:rPr lang="de-DE" sz="1400" dirty="0">
                          <a:effectLst/>
                        </a:rPr>
                        <a:t> </a:t>
                      </a:r>
                      <a:r>
                        <a:rPr lang="de-DE" sz="1400" dirty="0" err="1">
                          <a:effectLst/>
                        </a:rPr>
                        <a:t>zlasti</a:t>
                      </a:r>
                      <a:r>
                        <a:rPr lang="de-DE" sz="1400" dirty="0">
                          <a:effectLst/>
                        </a:rPr>
                        <a:t> </a:t>
                      </a:r>
                      <a:r>
                        <a:rPr lang="de-DE" sz="1400" dirty="0" err="1">
                          <a:effectLst/>
                        </a:rPr>
                        <a:t>svežih</a:t>
                      </a:r>
                      <a:endParaRPr lang="sl-SI" sz="1400" dirty="0">
                        <a:effectLst/>
                      </a:endParaRPr>
                    </a:p>
                    <a:p>
                      <a:pPr marL="342900" lvl="0" indent="-342900" algn="just">
                        <a:lnSpc>
                          <a:spcPct val="107000"/>
                        </a:lnSpc>
                        <a:spcAft>
                          <a:spcPts val="0"/>
                        </a:spcAft>
                        <a:buFont typeface="Calibri" panose="020F0502020204030204" pitchFamily="34" charset="0"/>
                        <a:buChar char="-"/>
                      </a:pPr>
                      <a:r>
                        <a:rPr lang="de-DE" sz="1400" dirty="0" err="1">
                          <a:effectLst/>
                        </a:rPr>
                        <a:t>Vzpostaviti</a:t>
                      </a:r>
                      <a:r>
                        <a:rPr lang="de-DE" sz="1400" dirty="0">
                          <a:effectLst/>
                        </a:rPr>
                        <a:t> </a:t>
                      </a:r>
                      <a:r>
                        <a:rPr lang="de-DE" sz="1400" dirty="0" err="1">
                          <a:effectLst/>
                        </a:rPr>
                        <a:t>možnost</a:t>
                      </a:r>
                      <a:r>
                        <a:rPr lang="de-DE" sz="1400" dirty="0">
                          <a:effectLst/>
                        </a:rPr>
                        <a:t> </a:t>
                      </a:r>
                      <a:r>
                        <a:rPr lang="de-DE" sz="1400" dirty="0" err="1">
                          <a:effectLst/>
                        </a:rPr>
                        <a:t>poenostavljenega</a:t>
                      </a:r>
                      <a:r>
                        <a:rPr lang="de-DE" sz="1400" dirty="0">
                          <a:effectLst/>
                        </a:rPr>
                        <a:t> </a:t>
                      </a:r>
                      <a:r>
                        <a:rPr lang="de-DE" sz="1400" dirty="0" err="1">
                          <a:effectLst/>
                        </a:rPr>
                        <a:t>certificiranja</a:t>
                      </a:r>
                      <a:r>
                        <a:rPr lang="de-DE" sz="1400" dirty="0">
                          <a:effectLst/>
                        </a:rPr>
                        <a:t> </a:t>
                      </a:r>
                      <a:r>
                        <a:rPr lang="de-DE" sz="1400" dirty="0" err="1">
                          <a:effectLst/>
                        </a:rPr>
                        <a:t>lastne</a:t>
                      </a:r>
                      <a:r>
                        <a:rPr lang="de-DE" sz="1400" dirty="0">
                          <a:effectLst/>
                        </a:rPr>
                        <a:t> </a:t>
                      </a:r>
                      <a:r>
                        <a:rPr lang="de-DE" sz="1400" dirty="0" err="1">
                          <a:effectLst/>
                        </a:rPr>
                        <a:t>pridelave</a:t>
                      </a:r>
                      <a:r>
                        <a:rPr lang="de-DE" sz="1400" dirty="0">
                          <a:effectLst/>
                        </a:rPr>
                        <a:t> </a:t>
                      </a:r>
                      <a:r>
                        <a:rPr lang="de-DE" sz="1400" dirty="0" err="1">
                          <a:effectLst/>
                        </a:rPr>
                        <a:t>npr</a:t>
                      </a:r>
                      <a:r>
                        <a:rPr lang="de-DE" sz="1400" dirty="0">
                          <a:effectLst/>
                        </a:rPr>
                        <a:t>. </a:t>
                      </a:r>
                      <a:r>
                        <a:rPr lang="de-DE" sz="1400" dirty="0" err="1">
                          <a:effectLst/>
                        </a:rPr>
                        <a:t>ekološke</a:t>
                      </a:r>
                      <a:r>
                        <a:rPr lang="de-DE" sz="1400" dirty="0">
                          <a:effectLst/>
                        </a:rPr>
                        <a:t> </a:t>
                      </a:r>
                      <a:r>
                        <a:rPr lang="de-DE" sz="1400" dirty="0" err="1">
                          <a:effectLst/>
                        </a:rPr>
                        <a:t>zelenjave</a:t>
                      </a:r>
                      <a:r>
                        <a:rPr lang="de-DE" sz="1400" dirty="0">
                          <a:effectLst/>
                        </a:rPr>
                        <a:t> </a:t>
                      </a:r>
                      <a:r>
                        <a:rPr lang="de-DE" sz="1400" dirty="0" err="1">
                          <a:effectLst/>
                        </a:rPr>
                        <a:t>ali</a:t>
                      </a:r>
                      <a:r>
                        <a:rPr lang="de-DE" sz="1400" dirty="0">
                          <a:effectLst/>
                        </a:rPr>
                        <a:t> </a:t>
                      </a:r>
                      <a:r>
                        <a:rPr lang="de-DE" sz="1400" dirty="0" err="1">
                          <a:effectLst/>
                        </a:rPr>
                        <a:t>dišavnic</a:t>
                      </a:r>
                      <a:r>
                        <a:rPr lang="de-DE" sz="1400" dirty="0">
                          <a:effectLst/>
                        </a:rPr>
                        <a:t> v </a:t>
                      </a:r>
                      <a:r>
                        <a:rPr lang="de-DE" sz="1400" dirty="0" err="1">
                          <a:effectLst/>
                        </a:rPr>
                        <a:t>okviru</a:t>
                      </a:r>
                      <a:r>
                        <a:rPr lang="de-DE" sz="1400" dirty="0">
                          <a:effectLst/>
                        </a:rPr>
                        <a:t> </a:t>
                      </a:r>
                      <a:r>
                        <a:rPr lang="de-DE" sz="1400" dirty="0" err="1">
                          <a:effectLst/>
                        </a:rPr>
                        <a:t>gostinskega</a:t>
                      </a:r>
                      <a:r>
                        <a:rPr lang="de-DE" sz="1400" dirty="0">
                          <a:effectLst/>
                        </a:rPr>
                        <a:t> </a:t>
                      </a:r>
                      <a:r>
                        <a:rPr lang="de-DE" sz="1400" dirty="0" err="1">
                          <a:effectLst/>
                        </a:rPr>
                        <a:t>obrata</a:t>
                      </a:r>
                      <a:r>
                        <a:rPr lang="de-DE" sz="1400" dirty="0">
                          <a:effectLst/>
                        </a:rPr>
                        <a:t> (na </a:t>
                      </a:r>
                      <a:r>
                        <a:rPr lang="de-DE" sz="1400" dirty="0" err="1">
                          <a:effectLst/>
                        </a:rPr>
                        <a:t>lastnem</a:t>
                      </a:r>
                      <a:r>
                        <a:rPr lang="de-DE" sz="1400" dirty="0">
                          <a:effectLst/>
                        </a:rPr>
                        <a:t> </a:t>
                      </a:r>
                      <a:r>
                        <a:rPr lang="de-DE" sz="1400" dirty="0" err="1">
                          <a:effectLst/>
                        </a:rPr>
                        <a:t>vrtu</a:t>
                      </a:r>
                      <a:r>
                        <a:rPr lang="de-DE" sz="1400" dirty="0">
                          <a:effectLst/>
                        </a:rPr>
                        <a:t>, v </a:t>
                      </a:r>
                      <a:r>
                        <a:rPr lang="de-DE" sz="1400" dirty="0" err="1">
                          <a:effectLst/>
                        </a:rPr>
                        <a:t>lončkih</a:t>
                      </a:r>
                      <a:r>
                        <a:rPr lang="de-DE" sz="1400" dirty="0">
                          <a:effectLst/>
                        </a:rPr>
                        <a:t>,…), </a:t>
                      </a:r>
                      <a:r>
                        <a:rPr lang="de-DE" sz="1400" dirty="0" err="1">
                          <a:effectLst/>
                        </a:rPr>
                        <a:t>ki</a:t>
                      </a:r>
                      <a:r>
                        <a:rPr lang="de-DE" sz="1400" dirty="0">
                          <a:effectLst/>
                        </a:rPr>
                        <a:t> bi </a:t>
                      </a:r>
                      <a:r>
                        <a:rPr lang="de-DE" sz="1400" dirty="0" err="1">
                          <a:effectLst/>
                        </a:rPr>
                        <a:t>omogočalo</a:t>
                      </a:r>
                      <a:r>
                        <a:rPr lang="de-DE" sz="1400" dirty="0">
                          <a:effectLst/>
                        </a:rPr>
                        <a:t> </a:t>
                      </a:r>
                      <a:r>
                        <a:rPr lang="de-DE" sz="1400" dirty="0" err="1">
                          <a:effectLst/>
                        </a:rPr>
                        <a:t>vzpostavitev</a:t>
                      </a:r>
                      <a:r>
                        <a:rPr lang="de-DE" sz="1400" dirty="0">
                          <a:effectLst/>
                        </a:rPr>
                        <a:t> </a:t>
                      </a:r>
                      <a:r>
                        <a:rPr lang="de-DE" sz="1400" dirty="0" err="1">
                          <a:effectLst/>
                        </a:rPr>
                        <a:t>večjega</a:t>
                      </a:r>
                      <a:r>
                        <a:rPr lang="de-DE" sz="1400" dirty="0">
                          <a:effectLst/>
                        </a:rPr>
                        <a:t> </a:t>
                      </a:r>
                      <a:r>
                        <a:rPr lang="de-DE" sz="1400" dirty="0" err="1">
                          <a:effectLst/>
                        </a:rPr>
                        <a:t>deleža</a:t>
                      </a:r>
                      <a:r>
                        <a:rPr lang="de-DE" sz="1400" dirty="0">
                          <a:effectLst/>
                        </a:rPr>
                        <a:t> </a:t>
                      </a:r>
                      <a:r>
                        <a:rPr lang="de-DE" sz="1400" dirty="0" err="1">
                          <a:effectLst/>
                        </a:rPr>
                        <a:t>certificiranih</a:t>
                      </a:r>
                      <a:r>
                        <a:rPr lang="de-DE" sz="1400" dirty="0">
                          <a:effectLst/>
                        </a:rPr>
                        <a:t> </a:t>
                      </a:r>
                      <a:r>
                        <a:rPr lang="de-DE" sz="1400" dirty="0" err="1">
                          <a:effectLst/>
                        </a:rPr>
                        <a:t>jedi</a:t>
                      </a:r>
                      <a:r>
                        <a:rPr lang="de-DE" sz="1400" dirty="0">
                          <a:effectLst/>
                        </a:rPr>
                        <a:t>.</a:t>
                      </a:r>
                      <a:endParaRPr lang="sl-SI" sz="1400" dirty="0">
                        <a:effectLst/>
                      </a:endParaRPr>
                    </a:p>
                    <a:p>
                      <a:pPr marL="342900" lvl="0" indent="-342900" algn="just">
                        <a:lnSpc>
                          <a:spcPct val="107000"/>
                        </a:lnSpc>
                        <a:spcAft>
                          <a:spcPts val="0"/>
                        </a:spcAft>
                        <a:buFont typeface="Calibri" panose="020F0502020204030204" pitchFamily="34" charset="0"/>
                        <a:buChar char="-"/>
                      </a:pPr>
                      <a:r>
                        <a:rPr lang="de-DE" sz="1400" dirty="0" err="1">
                          <a:effectLst/>
                        </a:rPr>
                        <a:t>Sprememba</a:t>
                      </a:r>
                      <a:r>
                        <a:rPr lang="de-DE" sz="1400" dirty="0">
                          <a:effectLst/>
                        </a:rPr>
                        <a:t> </a:t>
                      </a:r>
                      <a:r>
                        <a:rPr lang="de-DE" sz="1400" dirty="0" err="1">
                          <a:effectLst/>
                        </a:rPr>
                        <a:t>Pravilnika</a:t>
                      </a:r>
                      <a:r>
                        <a:rPr lang="de-DE" sz="1400" dirty="0">
                          <a:effectLst/>
                        </a:rPr>
                        <a:t> o </a:t>
                      </a:r>
                      <a:r>
                        <a:rPr lang="de-DE" sz="1400" dirty="0" err="1">
                          <a:effectLst/>
                        </a:rPr>
                        <a:t>ekološki</a:t>
                      </a:r>
                      <a:r>
                        <a:rPr lang="de-DE" sz="1400" dirty="0">
                          <a:effectLst/>
                        </a:rPr>
                        <a:t> </a:t>
                      </a:r>
                      <a:r>
                        <a:rPr lang="de-DE" sz="1400" dirty="0" err="1">
                          <a:effectLst/>
                        </a:rPr>
                        <a:t>pridelavi</a:t>
                      </a:r>
                      <a:r>
                        <a:rPr lang="de-DE" sz="1400" dirty="0">
                          <a:effectLst/>
                        </a:rPr>
                        <a:t> in </a:t>
                      </a:r>
                      <a:r>
                        <a:rPr lang="de-DE" sz="1400" dirty="0" err="1">
                          <a:effectLst/>
                        </a:rPr>
                        <a:t>predelavi</a:t>
                      </a:r>
                      <a:r>
                        <a:rPr lang="de-DE" sz="1400" dirty="0">
                          <a:effectLst/>
                        </a:rPr>
                        <a:t> </a:t>
                      </a:r>
                      <a:r>
                        <a:rPr lang="de-DE" sz="1400" dirty="0" err="1">
                          <a:effectLst/>
                        </a:rPr>
                        <a:t>kmetijskih</a:t>
                      </a:r>
                      <a:r>
                        <a:rPr lang="de-DE" sz="1400" dirty="0">
                          <a:effectLst/>
                        </a:rPr>
                        <a:t> </a:t>
                      </a:r>
                      <a:r>
                        <a:rPr lang="de-DE" sz="1400" dirty="0" err="1">
                          <a:effectLst/>
                        </a:rPr>
                        <a:t>pridelkov</a:t>
                      </a:r>
                      <a:r>
                        <a:rPr lang="de-DE" sz="1400" dirty="0">
                          <a:effectLst/>
                        </a:rPr>
                        <a:t> </a:t>
                      </a:r>
                      <a:r>
                        <a:rPr lang="de-DE" sz="1400" dirty="0" err="1">
                          <a:effectLst/>
                        </a:rPr>
                        <a:t>oz</a:t>
                      </a:r>
                      <a:r>
                        <a:rPr lang="de-DE" sz="1400" dirty="0">
                          <a:effectLst/>
                        </a:rPr>
                        <a:t>. </a:t>
                      </a:r>
                      <a:r>
                        <a:rPr lang="de-DE" sz="1400" dirty="0" err="1">
                          <a:effectLst/>
                        </a:rPr>
                        <a:t>živil</a:t>
                      </a:r>
                      <a:r>
                        <a:rPr lang="de-DE" sz="1400" dirty="0">
                          <a:effectLst/>
                        </a:rPr>
                        <a:t> (8/2014), v </a:t>
                      </a:r>
                      <a:r>
                        <a:rPr lang="de-DE" sz="1400" dirty="0" err="1">
                          <a:effectLst/>
                        </a:rPr>
                        <a:t>členu</a:t>
                      </a:r>
                      <a:r>
                        <a:rPr lang="de-DE" sz="1400" dirty="0">
                          <a:effectLst/>
                        </a:rPr>
                        <a:t> 2, </a:t>
                      </a:r>
                      <a:r>
                        <a:rPr lang="de-DE" sz="1400" dirty="0" err="1">
                          <a:effectLst/>
                        </a:rPr>
                        <a:t>tč</a:t>
                      </a:r>
                      <a:r>
                        <a:rPr lang="de-DE" sz="1400" dirty="0">
                          <a:effectLst/>
                        </a:rPr>
                        <a:t>. 3 – </a:t>
                      </a:r>
                      <a:r>
                        <a:rPr lang="de-DE" sz="1400" dirty="0" err="1">
                          <a:effectLst/>
                        </a:rPr>
                        <a:t>definicija</a:t>
                      </a:r>
                      <a:r>
                        <a:rPr lang="de-DE" sz="1400" dirty="0">
                          <a:effectLst/>
                        </a:rPr>
                        <a:t> </a:t>
                      </a:r>
                      <a:r>
                        <a:rPr lang="de-DE" sz="1400" dirty="0" err="1">
                          <a:effectLst/>
                        </a:rPr>
                        <a:t>obrata</a:t>
                      </a:r>
                      <a:r>
                        <a:rPr lang="de-DE" sz="1400" dirty="0">
                          <a:effectLst/>
                        </a:rPr>
                        <a:t> </a:t>
                      </a:r>
                      <a:r>
                        <a:rPr lang="de-DE" sz="1400" dirty="0" err="1">
                          <a:effectLst/>
                        </a:rPr>
                        <a:t>javne</a:t>
                      </a:r>
                      <a:r>
                        <a:rPr lang="de-DE" sz="1400" dirty="0">
                          <a:effectLst/>
                        </a:rPr>
                        <a:t> </a:t>
                      </a:r>
                      <a:r>
                        <a:rPr lang="de-DE" sz="1400" dirty="0" err="1">
                          <a:effectLst/>
                        </a:rPr>
                        <a:t>prehrane</a:t>
                      </a:r>
                      <a:r>
                        <a:rPr lang="de-DE" sz="1400" dirty="0">
                          <a:effectLst/>
                        </a:rPr>
                        <a:t>, </a:t>
                      </a:r>
                      <a:r>
                        <a:rPr lang="de-DE" sz="1400" dirty="0" err="1">
                          <a:effectLst/>
                        </a:rPr>
                        <a:t>dodati</a:t>
                      </a:r>
                      <a:r>
                        <a:rPr lang="de-DE" sz="1400" dirty="0">
                          <a:effectLst/>
                        </a:rPr>
                        <a:t> je </a:t>
                      </a:r>
                      <a:r>
                        <a:rPr lang="de-DE" sz="1400" dirty="0" err="1">
                          <a:effectLst/>
                        </a:rPr>
                        <a:t>potrebno</a:t>
                      </a:r>
                      <a:r>
                        <a:rPr lang="de-DE" sz="1400" dirty="0">
                          <a:effectLst/>
                        </a:rPr>
                        <a:t> »</a:t>
                      </a:r>
                      <a:r>
                        <a:rPr lang="de-DE" sz="1400" dirty="0" err="1">
                          <a:effectLst/>
                        </a:rPr>
                        <a:t>turistična</a:t>
                      </a:r>
                      <a:r>
                        <a:rPr lang="de-DE" sz="1400" dirty="0">
                          <a:effectLst/>
                        </a:rPr>
                        <a:t> </a:t>
                      </a:r>
                      <a:r>
                        <a:rPr lang="de-DE" sz="1400" dirty="0" err="1">
                          <a:effectLst/>
                        </a:rPr>
                        <a:t>kmetija</a:t>
                      </a:r>
                      <a:r>
                        <a:rPr lang="de-DE" sz="1400" dirty="0">
                          <a:effectLst/>
                        </a:rPr>
                        <a:t>«.</a:t>
                      </a:r>
                      <a:endParaRPr lang="sl-SI" sz="1400" dirty="0">
                        <a:effectLst/>
                      </a:endParaRPr>
                    </a:p>
                    <a:p>
                      <a:pPr marL="342900" lvl="0" indent="-342900" algn="just">
                        <a:lnSpc>
                          <a:spcPct val="107000"/>
                        </a:lnSpc>
                        <a:spcAft>
                          <a:spcPts val="0"/>
                        </a:spcAft>
                        <a:buFont typeface="Calibri" panose="020F0502020204030204" pitchFamily="34" charset="0"/>
                        <a:buChar char="-"/>
                      </a:pPr>
                      <a:r>
                        <a:rPr lang="de-DE" sz="1400" dirty="0" err="1">
                          <a:effectLst/>
                        </a:rPr>
                        <a:t>Sofinanciranje</a:t>
                      </a:r>
                      <a:r>
                        <a:rPr lang="de-DE" sz="1400" dirty="0">
                          <a:effectLst/>
                        </a:rPr>
                        <a:t> </a:t>
                      </a:r>
                      <a:r>
                        <a:rPr lang="de-DE" sz="1400" dirty="0" err="1">
                          <a:effectLst/>
                        </a:rPr>
                        <a:t>stroškov</a:t>
                      </a:r>
                      <a:r>
                        <a:rPr lang="de-DE" sz="1400" dirty="0">
                          <a:effectLst/>
                        </a:rPr>
                        <a:t> </a:t>
                      </a:r>
                      <a:r>
                        <a:rPr lang="de-DE" sz="1400" dirty="0" err="1">
                          <a:effectLst/>
                        </a:rPr>
                        <a:t>certificiranja</a:t>
                      </a:r>
                      <a:r>
                        <a:rPr lang="de-DE" sz="1400" dirty="0">
                          <a:effectLst/>
                        </a:rPr>
                        <a:t>.</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r h="462540">
                <a:tc>
                  <a:txBody>
                    <a:bodyPr/>
                    <a:lstStyle/>
                    <a:p>
                      <a:pPr>
                        <a:lnSpc>
                          <a:spcPct val="107000"/>
                        </a:lnSpc>
                        <a:spcAft>
                          <a:spcPts val="0"/>
                        </a:spcAft>
                      </a:pPr>
                      <a:r>
                        <a:rPr lang="en-GB" sz="1400">
                          <a:effectLst/>
                        </a:rPr>
                        <a:t>Ministrstvo za delo, družino, socialne zadeve</a:t>
                      </a:r>
                      <a:endParaRPr lang="sl-SI" sz="140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c>
                  <a:txBody>
                    <a:bodyPr/>
                    <a:lstStyle/>
                    <a:p>
                      <a:pPr marL="342900" lvl="0" indent="-342900" algn="just">
                        <a:lnSpc>
                          <a:spcPct val="107000"/>
                        </a:lnSpc>
                        <a:spcAft>
                          <a:spcPts val="0"/>
                        </a:spcAft>
                        <a:buFont typeface="Calibri" panose="020F0502020204030204" pitchFamily="34" charset="0"/>
                        <a:buChar char="-"/>
                      </a:pPr>
                      <a:r>
                        <a:rPr lang="en-GB" sz="1400" dirty="0">
                          <a:effectLst/>
                        </a:rPr>
                        <a:t>V </a:t>
                      </a:r>
                      <a:r>
                        <a:rPr lang="en-GB" sz="1400" dirty="0" err="1">
                          <a:effectLst/>
                        </a:rPr>
                        <a:t>Pravilnik</a:t>
                      </a:r>
                      <a:r>
                        <a:rPr lang="en-GB" sz="1400" dirty="0">
                          <a:effectLst/>
                        </a:rPr>
                        <a:t> o </a:t>
                      </a:r>
                      <a:r>
                        <a:rPr lang="en-GB" sz="1400" dirty="0" err="1">
                          <a:effectLst/>
                        </a:rPr>
                        <a:t>subvencioniranju</a:t>
                      </a:r>
                      <a:r>
                        <a:rPr lang="en-GB" sz="1400" dirty="0">
                          <a:effectLst/>
                        </a:rPr>
                        <a:t> </a:t>
                      </a:r>
                      <a:r>
                        <a:rPr lang="en-GB" sz="1400" dirty="0" err="1">
                          <a:effectLst/>
                        </a:rPr>
                        <a:t>študentske</a:t>
                      </a:r>
                      <a:r>
                        <a:rPr lang="en-GB" sz="1400" dirty="0">
                          <a:effectLst/>
                        </a:rPr>
                        <a:t> </a:t>
                      </a:r>
                      <a:r>
                        <a:rPr lang="en-GB" sz="1400" dirty="0" err="1">
                          <a:effectLst/>
                        </a:rPr>
                        <a:t>prehrane</a:t>
                      </a:r>
                      <a:r>
                        <a:rPr lang="en-GB" sz="1400" dirty="0">
                          <a:effectLst/>
                        </a:rPr>
                        <a:t> </a:t>
                      </a:r>
                      <a:r>
                        <a:rPr lang="en-GB" sz="1400" dirty="0" err="1">
                          <a:effectLst/>
                        </a:rPr>
                        <a:t>dodati</a:t>
                      </a:r>
                      <a:r>
                        <a:rPr lang="en-GB" sz="1400" dirty="0">
                          <a:effectLst/>
                        </a:rPr>
                        <a:t> </a:t>
                      </a:r>
                      <a:r>
                        <a:rPr lang="en-GB" sz="1400" dirty="0" err="1">
                          <a:effectLst/>
                        </a:rPr>
                        <a:t>zahtevo</a:t>
                      </a:r>
                      <a:r>
                        <a:rPr lang="en-GB" sz="1400" dirty="0">
                          <a:effectLst/>
                        </a:rPr>
                        <a:t> o </a:t>
                      </a:r>
                      <a:r>
                        <a:rPr lang="en-GB" sz="1400" dirty="0" err="1">
                          <a:effectLst/>
                        </a:rPr>
                        <a:t>obveznem</a:t>
                      </a:r>
                      <a:r>
                        <a:rPr lang="en-GB" sz="1400" dirty="0">
                          <a:effectLst/>
                        </a:rPr>
                        <a:t> </a:t>
                      </a:r>
                      <a:r>
                        <a:rPr lang="en-GB" sz="1400" dirty="0" err="1">
                          <a:effectLst/>
                        </a:rPr>
                        <a:t>deležu</a:t>
                      </a:r>
                      <a:r>
                        <a:rPr lang="en-GB" sz="1400" dirty="0">
                          <a:effectLst/>
                        </a:rPr>
                        <a:t> (</a:t>
                      </a:r>
                      <a:r>
                        <a:rPr lang="en-GB" sz="1400" dirty="0" err="1">
                          <a:effectLst/>
                        </a:rPr>
                        <a:t>vsaj</a:t>
                      </a:r>
                      <a:r>
                        <a:rPr lang="en-GB" sz="1400" dirty="0">
                          <a:effectLst/>
                        </a:rPr>
                        <a:t> 10 %) </a:t>
                      </a:r>
                      <a:r>
                        <a:rPr lang="en-GB" sz="1400" dirty="0" err="1">
                          <a:effectLst/>
                        </a:rPr>
                        <a:t>certificiranih</a:t>
                      </a:r>
                      <a:r>
                        <a:rPr lang="en-GB" sz="1400" dirty="0">
                          <a:effectLst/>
                        </a:rPr>
                        <a:t> </a:t>
                      </a:r>
                      <a:r>
                        <a:rPr lang="en-GB" sz="1400" dirty="0" err="1">
                          <a:effectLst/>
                        </a:rPr>
                        <a:t>ekoloških</a:t>
                      </a:r>
                      <a:r>
                        <a:rPr lang="en-GB" sz="1400" dirty="0">
                          <a:effectLst/>
                        </a:rPr>
                        <a:t> </a:t>
                      </a:r>
                      <a:r>
                        <a:rPr lang="en-GB" sz="1400" dirty="0" err="1">
                          <a:effectLst/>
                        </a:rPr>
                        <a:t>živil</a:t>
                      </a:r>
                      <a:r>
                        <a:rPr lang="en-GB" sz="1400" dirty="0">
                          <a:effectLst/>
                        </a:rPr>
                        <a:t>.</a:t>
                      </a:r>
                      <a:endParaRPr lang="sl-S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5461" marR="35461" marT="0" marB="0"/>
                </a:tc>
              </a:tr>
            </a:tbl>
          </a:graphicData>
        </a:graphic>
      </p:graphicFrame>
    </p:spTree>
    <p:extLst>
      <p:ext uri="{BB962C8B-B14F-4D97-AF65-F5344CB8AC3E}">
        <p14:creationId xmlns:p14="http://schemas.microsoft.com/office/powerpoint/2010/main" val="15316040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4013200" y="365125"/>
            <a:ext cx="7340600" cy="2403475"/>
          </a:xfrm>
        </p:spPr>
        <p:txBody>
          <a:bodyPr>
            <a:normAutofit fontScale="90000"/>
          </a:bodyPr>
          <a:lstStyle/>
          <a:p>
            <a:r>
              <a:rPr lang="sl-SI" b="1" dirty="0"/>
              <a:t>Usposabljanja osebja v gostinski dejavnosti o posebnostih ekoloških živil in certificiranju </a:t>
            </a:r>
            <a:r>
              <a:rPr lang="sl-SI" b="1" dirty="0" smtClean="0"/>
              <a:t>obratov</a:t>
            </a:r>
            <a:r>
              <a:rPr lang="sl-SI" dirty="0"/>
              <a:t/>
            </a:r>
            <a:br>
              <a:rPr lang="sl-SI" dirty="0"/>
            </a:br>
            <a:endParaRPr lang="sl-SI" b="1" dirty="0"/>
          </a:p>
        </p:txBody>
      </p:sp>
      <p:sp>
        <p:nvSpPr>
          <p:cNvPr id="5" name="Pravokotnik 4"/>
          <p:cNvSpPr/>
          <p:nvPr/>
        </p:nvSpPr>
        <p:spPr>
          <a:xfrm>
            <a:off x="4013200" y="2184399"/>
            <a:ext cx="2021840" cy="3992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2400" b="1" dirty="0" smtClean="0"/>
              <a:t>Ekološka hrana v gostinskih lokalih</a:t>
            </a:r>
          </a:p>
          <a:p>
            <a:pPr algn="ctr"/>
            <a:endParaRPr lang="sl-SI" sz="2400" b="1" dirty="0" smtClean="0"/>
          </a:p>
          <a:p>
            <a:pPr algn="ctr"/>
            <a:r>
              <a:rPr lang="sl-SI" sz="2400" b="1" dirty="0" smtClean="0"/>
              <a:t>KAJ?</a:t>
            </a:r>
          </a:p>
          <a:p>
            <a:pPr algn="ctr"/>
            <a:r>
              <a:rPr lang="sl-SI" sz="2400" b="1" dirty="0" smtClean="0"/>
              <a:t>ZAKAJ?</a:t>
            </a:r>
          </a:p>
          <a:p>
            <a:pPr algn="ctr"/>
            <a:r>
              <a:rPr lang="sl-SI" sz="2400" b="1" dirty="0" smtClean="0"/>
              <a:t>KJE?</a:t>
            </a:r>
          </a:p>
          <a:p>
            <a:pPr algn="ctr"/>
            <a:r>
              <a:rPr lang="sl-SI" sz="2400" b="1" dirty="0" smtClean="0"/>
              <a:t>KAKO? </a:t>
            </a:r>
          </a:p>
          <a:p>
            <a:pPr algn="ctr"/>
            <a:r>
              <a:rPr lang="sl-SI" sz="2400" b="1" dirty="0" smtClean="0"/>
              <a:t>KDO?</a:t>
            </a:r>
            <a:endParaRPr lang="en-GB" sz="2400" b="1" dirty="0"/>
          </a:p>
        </p:txBody>
      </p:sp>
      <p:pic>
        <p:nvPicPr>
          <p:cNvPr id="6" name="Označba mesta vsebine 5"/>
          <p:cNvPicPr>
            <a:picLocks noGrp="1" noChangeAspect="1"/>
          </p:cNvPicPr>
          <p:nvPr>
            <p:ph idx="1"/>
          </p:nvPr>
        </p:nvPicPr>
        <p:blipFill>
          <a:blip r:embed="rId3"/>
          <a:stretch>
            <a:fillRect/>
          </a:stretch>
        </p:blipFill>
        <p:spPr>
          <a:xfrm>
            <a:off x="6784386" y="2184399"/>
            <a:ext cx="4005533" cy="3942857"/>
          </a:xfrm>
          <a:prstGeom prst="rect">
            <a:avLst/>
          </a:prstGeom>
        </p:spPr>
      </p:pic>
    </p:spTree>
    <p:extLst>
      <p:ext uri="{BB962C8B-B14F-4D97-AF65-F5344CB8AC3E}">
        <p14:creationId xmlns:p14="http://schemas.microsoft.com/office/powerpoint/2010/main" val="4128319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endParaRPr lang="en-GB"/>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1800" y="-107796"/>
            <a:ext cx="9080500" cy="7765896"/>
          </a:xfrm>
          <a:prstGeom prst="rect">
            <a:avLst/>
          </a:prstGeom>
        </p:spPr>
      </p:pic>
      <p:sp>
        <p:nvSpPr>
          <p:cNvPr id="5" name="PoljeZBesedilom 4"/>
          <p:cNvSpPr txBox="1"/>
          <p:nvPr/>
        </p:nvSpPr>
        <p:spPr>
          <a:xfrm>
            <a:off x="5016500" y="2514600"/>
            <a:ext cx="2590800" cy="3170099"/>
          </a:xfrm>
          <a:prstGeom prst="rect">
            <a:avLst/>
          </a:prstGeom>
          <a:noFill/>
        </p:spPr>
        <p:txBody>
          <a:bodyPr wrap="square" rtlCol="0">
            <a:spAutoFit/>
          </a:bodyPr>
          <a:lstStyle/>
          <a:p>
            <a:pPr algn="ctr"/>
            <a:r>
              <a:rPr lang="sl-SI" sz="4000" b="1" dirty="0" smtClean="0"/>
              <a:t>EKOLOŠKO + </a:t>
            </a:r>
          </a:p>
          <a:p>
            <a:pPr algn="ctr"/>
            <a:r>
              <a:rPr lang="sl-SI" sz="4000" b="1" dirty="0" smtClean="0"/>
              <a:t>LOKALNO </a:t>
            </a:r>
          </a:p>
          <a:p>
            <a:pPr algn="ctr"/>
            <a:r>
              <a:rPr lang="sl-SI" sz="4000" b="1" dirty="0" smtClean="0"/>
              <a:t>= </a:t>
            </a:r>
          </a:p>
          <a:p>
            <a:pPr algn="ctr"/>
            <a:r>
              <a:rPr lang="sl-SI" sz="4000" b="1" dirty="0" smtClean="0"/>
              <a:t>IDEALNO</a:t>
            </a:r>
            <a:endParaRPr lang="en-GB" sz="2000" b="1" dirty="0"/>
          </a:p>
        </p:txBody>
      </p:sp>
    </p:spTree>
    <p:extLst>
      <p:ext uri="{BB962C8B-B14F-4D97-AF65-F5344CB8AC3E}">
        <p14:creationId xmlns:p14="http://schemas.microsoft.com/office/powerpoint/2010/main" val="29976910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b="1" dirty="0" smtClean="0"/>
              <a:t>SLOVENIJA – EVROPSKA GASTRONOMSKA DESTINACIJA 2021</a:t>
            </a:r>
            <a:endParaRPr lang="en-GB" b="1" dirty="0"/>
          </a:p>
        </p:txBody>
      </p:sp>
      <p:sp>
        <p:nvSpPr>
          <p:cNvPr id="3" name="Označba mesta vsebine 2"/>
          <p:cNvSpPr>
            <a:spLocks noGrp="1"/>
          </p:cNvSpPr>
          <p:nvPr>
            <p:ph idx="1"/>
          </p:nvPr>
        </p:nvSpPr>
        <p:spPr/>
        <p:txBody>
          <a:bodyPr>
            <a:normAutofit fontScale="70000" lnSpcReduction="20000"/>
          </a:bodyPr>
          <a:lstStyle/>
          <a:p>
            <a:pPr marL="0" indent="0">
              <a:buNone/>
            </a:pPr>
            <a:r>
              <a:rPr lang="sl-SI" dirty="0" smtClean="0"/>
              <a:t>Ideja – priprave – nominacija – izbor,… </a:t>
            </a:r>
            <a:r>
              <a:rPr lang="sl-SI" b="1" dirty="0" smtClean="0"/>
              <a:t>podelitev listine v Bruslju v oktobru 2018</a:t>
            </a:r>
          </a:p>
          <a:p>
            <a:pPr marL="0" indent="0">
              <a:buNone/>
            </a:pPr>
            <a:endParaRPr lang="sl-SI" dirty="0" smtClean="0"/>
          </a:p>
          <a:p>
            <a:pPr marL="0" indent="0">
              <a:buNone/>
            </a:pPr>
            <a:r>
              <a:rPr lang="sl-SI" dirty="0" smtClean="0"/>
              <a:t>Novembra 2018 sestanek na MGRT – odločitev, da se ekološka živila in pijače tudi naknadno vključijo v program aktivnosti! </a:t>
            </a:r>
          </a:p>
          <a:p>
            <a:pPr marL="0" indent="0">
              <a:buNone/>
            </a:pPr>
            <a:endParaRPr lang="sl-SI" dirty="0"/>
          </a:p>
          <a:p>
            <a:pPr marL="0" indent="0">
              <a:buNone/>
            </a:pPr>
            <a:r>
              <a:rPr lang="sl-SI" b="1" dirty="0" smtClean="0"/>
              <a:t>Podpis pristopne listine s strani UM, kjer je FKBV nosilec področja ekološke hrane</a:t>
            </a:r>
            <a:r>
              <a:rPr lang="sl-SI" dirty="0" smtClean="0"/>
              <a:t>. </a:t>
            </a:r>
          </a:p>
          <a:p>
            <a:pPr marL="0" indent="0">
              <a:buNone/>
            </a:pPr>
            <a:endParaRPr lang="sl-SI" dirty="0"/>
          </a:p>
          <a:p>
            <a:pPr marL="0" indent="0">
              <a:buNone/>
            </a:pPr>
            <a:r>
              <a:rPr lang="sl-SI" dirty="0" smtClean="0"/>
              <a:t>Naloga:</a:t>
            </a:r>
          </a:p>
          <a:p>
            <a:pPr>
              <a:buFontTx/>
              <a:buChar char="-"/>
            </a:pPr>
            <a:r>
              <a:rPr lang="sl-SI" dirty="0" smtClean="0"/>
              <a:t>Priprava in opis programa z aktivnostmi.</a:t>
            </a:r>
          </a:p>
          <a:p>
            <a:pPr>
              <a:buFontTx/>
              <a:buChar char="-"/>
            </a:pPr>
            <a:r>
              <a:rPr lang="sl-SI" dirty="0" smtClean="0"/>
              <a:t>Vrednosti in finančna konstrukcija (viri) aktivnosti/prireditev.</a:t>
            </a:r>
          </a:p>
          <a:p>
            <a:pPr>
              <a:buFontTx/>
              <a:buChar char="-"/>
            </a:pPr>
            <a:r>
              <a:rPr lang="sl-SI" b="1" dirty="0" smtClean="0"/>
              <a:t>Zaveza, da izvajalec zagotovi finančna sredstva za izvedbo </a:t>
            </a:r>
            <a:r>
              <a:rPr lang="sl-SI" dirty="0" smtClean="0"/>
              <a:t>(na MGRT ni posebej za to finančnega vira).</a:t>
            </a:r>
          </a:p>
          <a:p>
            <a:pPr>
              <a:buFontTx/>
              <a:buChar char="-"/>
            </a:pPr>
            <a:r>
              <a:rPr lang="sl-SI" dirty="0" smtClean="0"/>
              <a:t>Izvedba in poročanje.</a:t>
            </a:r>
          </a:p>
          <a:p>
            <a:pPr marL="0" indent="0">
              <a:buNone/>
            </a:pPr>
            <a:endParaRPr lang="sl-SI" dirty="0"/>
          </a:p>
          <a:p>
            <a:pPr marL="0" indent="0">
              <a:buNone/>
            </a:pPr>
            <a:endParaRPr lang="sl-SI" dirty="0" smtClean="0"/>
          </a:p>
          <a:p>
            <a:pPr marL="0" indent="0">
              <a:buNone/>
            </a:pPr>
            <a:endParaRPr lang="sl-SI" dirty="0"/>
          </a:p>
        </p:txBody>
      </p:sp>
    </p:spTree>
    <p:extLst>
      <p:ext uri="{BB962C8B-B14F-4D97-AF65-F5344CB8AC3E}">
        <p14:creationId xmlns:p14="http://schemas.microsoft.com/office/powerpoint/2010/main" val="530273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393700"/>
            <a:ext cx="12293600" cy="70612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768600" y="365125"/>
            <a:ext cx="8585200" cy="1325563"/>
          </a:xfrm>
        </p:spPr>
        <p:txBody>
          <a:bodyPr/>
          <a:lstStyle/>
          <a:p>
            <a:r>
              <a:rPr lang="sl-SI" dirty="0" smtClean="0"/>
              <a:t>Opis projekta </a:t>
            </a:r>
            <a:endParaRPr lang="sl-SI" dirty="0"/>
          </a:p>
        </p:txBody>
      </p:sp>
      <p:sp>
        <p:nvSpPr>
          <p:cNvPr id="3" name="Ograda vsebine 2"/>
          <p:cNvSpPr>
            <a:spLocks noGrp="1"/>
          </p:cNvSpPr>
          <p:nvPr>
            <p:ph idx="1"/>
          </p:nvPr>
        </p:nvSpPr>
        <p:spPr>
          <a:xfrm>
            <a:off x="2768600" y="1950721"/>
            <a:ext cx="8585200" cy="4226242"/>
          </a:xfrm>
        </p:spPr>
        <p:txBody>
          <a:bodyPr/>
          <a:lstStyle/>
          <a:p>
            <a:r>
              <a:rPr lang="en-GB" dirty="0"/>
              <a:t>CILJNI RAZISKOVALNI PROJEKT  V4-1514: </a:t>
            </a:r>
            <a:r>
              <a:rPr lang="en-GB" b="1" dirty="0"/>
              <a:t>EKOLOŠKA ŽIVILA V GASTRONOMIJI - </a:t>
            </a:r>
            <a:r>
              <a:rPr lang="en-GB" b="1" dirty="0" err="1"/>
              <a:t>stanje</a:t>
            </a:r>
            <a:r>
              <a:rPr lang="en-GB" b="1" dirty="0"/>
              <a:t>, </a:t>
            </a:r>
            <a:r>
              <a:rPr lang="en-GB" b="1" dirty="0" err="1"/>
              <a:t>potencial</a:t>
            </a:r>
            <a:r>
              <a:rPr lang="en-GB" b="1" dirty="0"/>
              <a:t> in </a:t>
            </a:r>
            <a:r>
              <a:rPr lang="en-GB" b="1" dirty="0" err="1"/>
              <a:t>koncept</a:t>
            </a:r>
            <a:r>
              <a:rPr lang="en-GB" b="1" dirty="0"/>
              <a:t> (model) </a:t>
            </a:r>
            <a:r>
              <a:rPr lang="en-GB" b="1" dirty="0" err="1"/>
              <a:t>za</a:t>
            </a:r>
            <a:r>
              <a:rPr lang="en-GB" b="1" dirty="0"/>
              <a:t> </a:t>
            </a:r>
            <a:r>
              <a:rPr lang="en-GB" b="1" dirty="0" err="1"/>
              <a:t>dobavo</a:t>
            </a:r>
            <a:r>
              <a:rPr lang="en-GB" b="1" dirty="0"/>
              <a:t> </a:t>
            </a:r>
            <a:r>
              <a:rPr lang="en-GB" b="1" dirty="0" err="1"/>
              <a:t>lokalnih</a:t>
            </a:r>
            <a:r>
              <a:rPr lang="en-GB" b="1" dirty="0"/>
              <a:t> </a:t>
            </a:r>
            <a:r>
              <a:rPr lang="en-GB" b="1" dirty="0" err="1"/>
              <a:t>ekoloških</a:t>
            </a:r>
            <a:r>
              <a:rPr lang="en-GB" b="1" dirty="0"/>
              <a:t> </a:t>
            </a:r>
            <a:r>
              <a:rPr lang="en-GB" b="1" dirty="0" err="1"/>
              <a:t>pridelkov</a:t>
            </a:r>
            <a:r>
              <a:rPr lang="en-GB" b="1" dirty="0"/>
              <a:t> oz. </a:t>
            </a:r>
            <a:r>
              <a:rPr lang="en-GB" b="1" dirty="0" err="1"/>
              <a:t>živil</a:t>
            </a:r>
            <a:r>
              <a:rPr lang="en-GB" b="1" dirty="0"/>
              <a:t> </a:t>
            </a:r>
            <a:r>
              <a:rPr lang="en-GB" dirty="0"/>
              <a:t>(</a:t>
            </a:r>
            <a:r>
              <a:rPr lang="en-GB" dirty="0" err="1"/>
              <a:t>akronim</a:t>
            </a:r>
            <a:r>
              <a:rPr lang="en-GB" dirty="0"/>
              <a:t>: </a:t>
            </a:r>
            <a:r>
              <a:rPr lang="en-GB" b="1" dirty="0"/>
              <a:t>EKO-GASTRO</a:t>
            </a:r>
            <a:r>
              <a:rPr lang="en-GB" dirty="0"/>
              <a:t>)</a:t>
            </a:r>
            <a:r>
              <a:rPr lang="en-GB" b="1" dirty="0"/>
              <a:t> </a:t>
            </a:r>
            <a:endParaRPr lang="sl-SI" b="1" dirty="0" smtClean="0"/>
          </a:p>
          <a:p>
            <a:endParaRPr lang="sl-SI" dirty="0"/>
          </a:p>
          <a:p>
            <a:r>
              <a:rPr lang="sl-SI" b="1" dirty="0"/>
              <a:t>Obdobje izvedbe projekta: 15. 10. 2015 – 15. 10. </a:t>
            </a:r>
            <a:r>
              <a:rPr lang="sl-SI" b="1" dirty="0" smtClean="0"/>
              <a:t>2017</a:t>
            </a:r>
          </a:p>
          <a:p>
            <a:r>
              <a:rPr lang="sl-SI" b="1" dirty="0" smtClean="0"/>
              <a:t>Financerji: ARRS in MGRT</a:t>
            </a:r>
          </a:p>
          <a:p>
            <a:r>
              <a:rPr lang="sl-SI" b="1" dirty="0" smtClean="0"/>
              <a:t>Vrednost: 40.000 EUR</a:t>
            </a:r>
            <a:endParaRPr lang="sl-SI" dirty="0"/>
          </a:p>
          <a:p>
            <a:endParaRPr lang="sl-SI" dirty="0"/>
          </a:p>
        </p:txBody>
      </p:sp>
    </p:spTree>
    <p:extLst>
      <p:ext uri="{BB962C8B-B14F-4D97-AF65-F5344CB8AC3E}">
        <p14:creationId xmlns:p14="http://schemas.microsoft.com/office/powerpoint/2010/main" val="3637961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sl-SI" b="1" dirty="0" smtClean="0"/>
              <a:t>Kje smo in kako naprej?</a:t>
            </a:r>
            <a:endParaRPr lang="en-GB" b="1" dirty="0"/>
          </a:p>
        </p:txBody>
      </p:sp>
      <p:sp>
        <p:nvSpPr>
          <p:cNvPr id="5" name="Označba mesta besedila 4"/>
          <p:cNvSpPr>
            <a:spLocks noGrp="1"/>
          </p:cNvSpPr>
          <p:nvPr>
            <p:ph type="body" idx="1"/>
          </p:nvPr>
        </p:nvSpPr>
        <p:spPr/>
        <p:txBody>
          <a:bodyPr/>
          <a:lstStyle/>
          <a:p>
            <a:r>
              <a:rPr lang="sl-SI" dirty="0" smtClean="0"/>
              <a:t>Nabor </a:t>
            </a:r>
            <a:endParaRPr lang="en-GB" dirty="0"/>
          </a:p>
        </p:txBody>
      </p:sp>
      <p:sp>
        <p:nvSpPr>
          <p:cNvPr id="6" name="Označba mesta vsebine 5"/>
          <p:cNvSpPr>
            <a:spLocks noGrp="1"/>
          </p:cNvSpPr>
          <p:nvPr>
            <p:ph sz="half" idx="2"/>
          </p:nvPr>
        </p:nvSpPr>
        <p:spPr/>
        <p:txBody>
          <a:bodyPr>
            <a:normAutofit fontScale="77500" lnSpcReduction="20000"/>
          </a:bodyPr>
          <a:lstStyle/>
          <a:p>
            <a:pPr marL="514350" indent="-514350">
              <a:buAutoNum type="arabicPeriod"/>
            </a:pPr>
            <a:r>
              <a:rPr lang="sl-SI" b="1" dirty="0" smtClean="0"/>
              <a:t>Dodatne kulinarične aktivnosti pri že obstoječih prireditvah specializiranih za ekološko kmetijstvo </a:t>
            </a:r>
            <a:r>
              <a:rPr lang="sl-SI" dirty="0" smtClean="0"/>
              <a:t>(Praznik ekoloških kmetij Ljubljana, Maribor, Slovenj </a:t>
            </a:r>
            <a:r>
              <a:rPr lang="sl-SI" dirty="0" err="1" smtClean="0"/>
              <a:t>gradec</a:t>
            </a:r>
            <a:r>
              <a:rPr lang="sl-SI" dirty="0" smtClean="0"/>
              <a:t>, Tolmin,….)</a:t>
            </a:r>
          </a:p>
          <a:p>
            <a:pPr marL="514350" indent="-514350">
              <a:buAutoNum type="arabicPeriod"/>
            </a:pPr>
            <a:r>
              <a:rPr lang="sl-SI" b="1" dirty="0" smtClean="0"/>
              <a:t>Aktivnosti na ekoloških kmetijah z DD turizem </a:t>
            </a:r>
            <a:r>
              <a:rPr lang="sl-SI" dirty="0" smtClean="0"/>
              <a:t>(npr. Baron, Urška,…), ekoloških </a:t>
            </a:r>
            <a:r>
              <a:rPr lang="sl-SI" smtClean="0"/>
              <a:t>vinogradniških kmetijah </a:t>
            </a:r>
            <a:r>
              <a:rPr lang="sl-SI" dirty="0" smtClean="0"/>
              <a:t>in </a:t>
            </a:r>
            <a:r>
              <a:rPr lang="sl-SI" b="1" dirty="0" smtClean="0"/>
              <a:t>pilotnih gostinskih lokalih </a:t>
            </a:r>
            <a:r>
              <a:rPr lang="sl-SI" dirty="0" smtClean="0"/>
              <a:t>minulega projekta</a:t>
            </a:r>
          </a:p>
          <a:p>
            <a:pPr marL="514350" indent="-514350">
              <a:buAutoNum type="arabicPeriod"/>
            </a:pPr>
            <a:r>
              <a:rPr lang="sl-SI" b="1" dirty="0" smtClean="0"/>
              <a:t>„Festival ekoloških vin in kulinarike 2021“ </a:t>
            </a:r>
            <a:r>
              <a:rPr lang="sl-SI" dirty="0" smtClean="0"/>
              <a:t>– nova prireditev (v LJ ali na Brdu?)</a:t>
            </a:r>
            <a:endParaRPr lang="en-GB" dirty="0"/>
          </a:p>
        </p:txBody>
      </p:sp>
      <p:sp>
        <p:nvSpPr>
          <p:cNvPr id="7" name="Označba mesta besedila 6"/>
          <p:cNvSpPr>
            <a:spLocks noGrp="1"/>
          </p:cNvSpPr>
          <p:nvPr>
            <p:ph type="body" sz="quarter" idx="3"/>
          </p:nvPr>
        </p:nvSpPr>
        <p:spPr/>
        <p:txBody>
          <a:bodyPr/>
          <a:lstStyle/>
          <a:p>
            <a:endParaRPr lang="en-GB"/>
          </a:p>
        </p:txBody>
      </p:sp>
      <p:sp>
        <p:nvSpPr>
          <p:cNvPr id="8" name="Označba mesta vsebine 7"/>
          <p:cNvSpPr>
            <a:spLocks noGrp="1"/>
          </p:cNvSpPr>
          <p:nvPr>
            <p:ph sz="quarter" idx="4"/>
          </p:nvPr>
        </p:nvSpPr>
        <p:spPr/>
        <p:txBody>
          <a:bodyPr>
            <a:normAutofit fontScale="85000" lnSpcReduction="20000"/>
          </a:bodyPr>
          <a:lstStyle/>
          <a:p>
            <a:r>
              <a:rPr lang="sl-SI" dirty="0" smtClean="0"/>
              <a:t>Finančni okvir</a:t>
            </a:r>
          </a:p>
          <a:p>
            <a:endParaRPr lang="sl-SI" dirty="0"/>
          </a:p>
          <a:p>
            <a:r>
              <a:rPr lang="sl-SI" dirty="0" smtClean="0"/>
              <a:t>Podpora (pokritje stroškov certificiranja) in pomoč/svetovanje (pokritje stroškov) pri vključitvi ekoloških živil v jedilnike v gostinske lokale in pri iskanju novih dobaviteljev.</a:t>
            </a:r>
          </a:p>
          <a:p>
            <a:endParaRPr lang="sl-SI" dirty="0"/>
          </a:p>
          <a:p>
            <a:r>
              <a:rPr lang="sl-SI" dirty="0" smtClean="0"/>
              <a:t>Pomoč pri iskanju novega segmenta gostov zainteresiranih za butično, zdravo 5* ekološko ponudbo jedi… </a:t>
            </a:r>
            <a:endParaRPr lang="en-GB" dirty="0"/>
          </a:p>
        </p:txBody>
      </p:sp>
      <p:sp>
        <p:nvSpPr>
          <p:cNvPr id="9" name="Levi zaviti oklepaj 8"/>
          <p:cNvSpPr/>
          <p:nvPr/>
        </p:nvSpPr>
        <p:spPr>
          <a:xfrm>
            <a:off x="519906" y="2243137"/>
            <a:ext cx="280988" cy="28829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Elipsa 9"/>
          <p:cNvSpPr/>
          <p:nvPr/>
        </p:nvSpPr>
        <p:spPr>
          <a:xfrm>
            <a:off x="6172200" y="177800"/>
            <a:ext cx="6019800" cy="177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KORISTI ZA GOSTINSKE LOKALE, TURISTIČNE KMETIJE, ZDRUŽENJE EKOLOŠKIH KMETOV… ČE SE VKLJUČIJO V EGD?</a:t>
            </a:r>
          </a:p>
          <a:p>
            <a:pPr algn="ctr"/>
            <a:endParaRPr lang="sl-SI" dirty="0" smtClean="0"/>
          </a:p>
          <a:p>
            <a:pPr algn="ctr"/>
            <a:r>
              <a:rPr lang="sl-SI" dirty="0" smtClean="0"/>
              <a:t>- Promocija preko STO</a:t>
            </a:r>
            <a:endParaRPr lang="en-GB" dirty="0"/>
          </a:p>
        </p:txBody>
      </p:sp>
      <p:sp>
        <p:nvSpPr>
          <p:cNvPr id="11" name="Levi zaviti oklepaj 10"/>
          <p:cNvSpPr/>
          <p:nvPr/>
        </p:nvSpPr>
        <p:spPr>
          <a:xfrm>
            <a:off x="660400" y="5283200"/>
            <a:ext cx="279400" cy="749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1178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316480" y="-528319"/>
            <a:ext cx="9037320" cy="2219008"/>
          </a:xfrm>
        </p:spPr>
        <p:txBody>
          <a:bodyPr/>
          <a:lstStyle/>
          <a:p>
            <a:r>
              <a:rPr lang="sl-SI" dirty="0" smtClean="0"/>
              <a:t>Vsebina projekta</a:t>
            </a:r>
            <a:endParaRPr lang="sl-SI" dirty="0"/>
          </a:p>
        </p:txBody>
      </p:sp>
      <p:sp>
        <p:nvSpPr>
          <p:cNvPr id="3" name="Ograda vsebine 2"/>
          <p:cNvSpPr>
            <a:spLocks noGrp="1"/>
          </p:cNvSpPr>
          <p:nvPr>
            <p:ph idx="1"/>
          </p:nvPr>
        </p:nvSpPr>
        <p:spPr>
          <a:xfrm>
            <a:off x="2682240" y="1178560"/>
            <a:ext cx="8671560" cy="4998403"/>
          </a:xfrm>
        </p:spPr>
        <p:txBody>
          <a:bodyPr>
            <a:normAutofit fontScale="85000" lnSpcReduction="20000"/>
          </a:bodyPr>
          <a:lstStyle/>
          <a:p>
            <a:r>
              <a:rPr lang="sl-SI" b="1" dirty="0" smtClean="0"/>
              <a:t>Analiza stanja ponudbe slovenskih ekoloških pridelkov oz. živil</a:t>
            </a:r>
          </a:p>
          <a:p>
            <a:r>
              <a:rPr lang="sl-SI" b="1" dirty="0"/>
              <a:t>Analiza povpraševanja po ekoloških živilih v gastronomiji </a:t>
            </a:r>
            <a:endParaRPr lang="sl-SI" b="1" dirty="0" smtClean="0"/>
          </a:p>
          <a:p>
            <a:pPr lvl="1"/>
            <a:r>
              <a:rPr lang="sl-SI" b="1" dirty="0" smtClean="0"/>
              <a:t>Gostje v gostinskih lokalih</a:t>
            </a:r>
          </a:p>
          <a:p>
            <a:pPr lvl="1"/>
            <a:r>
              <a:rPr lang="sl-SI" b="1" dirty="0" smtClean="0"/>
              <a:t>Odgovorne osebe - lastniki</a:t>
            </a:r>
          </a:p>
          <a:p>
            <a:r>
              <a:rPr lang="sl-SI" b="1" dirty="0"/>
              <a:t>Uvedba ekoloških živil v pilotnih gastronomskih obratih </a:t>
            </a:r>
            <a:endParaRPr lang="sl-SI" b="1" dirty="0" smtClean="0"/>
          </a:p>
          <a:p>
            <a:r>
              <a:rPr lang="sl-SI" b="1" dirty="0" smtClean="0"/>
              <a:t>Izdelava </a:t>
            </a:r>
            <a:r>
              <a:rPr lang="sl-SI" b="1" dirty="0"/>
              <a:t>priročnika kako do certifikata za ekološke </a:t>
            </a:r>
            <a:r>
              <a:rPr lang="sl-SI" b="1" dirty="0" smtClean="0"/>
              <a:t>jedi</a:t>
            </a:r>
          </a:p>
          <a:p>
            <a:r>
              <a:rPr lang="sl-SI" b="1" dirty="0" err="1" smtClean="0"/>
              <a:t>Okoljski</a:t>
            </a:r>
            <a:r>
              <a:rPr lang="sl-SI" b="1" dirty="0" smtClean="0"/>
              <a:t> </a:t>
            </a:r>
            <a:r>
              <a:rPr lang="sl-SI" b="1" dirty="0"/>
              <a:t>odtis jedi/obrokov</a:t>
            </a:r>
            <a:r>
              <a:rPr lang="sl-SI" dirty="0"/>
              <a:t> </a:t>
            </a:r>
            <a:r>
              <a:rPr lang="sl-SI" sz="800" b="1" dirty="0"/>
              <a:t> </a:t>
            </a:r>
            <a:endParaRPr lang="sl-SI" sz="4400" dirty="0"/>
          </a:p>
          <a:p>
            <a:r>
              <a:rPr lang="sl-SI" b="1" dirty="0" smtClean="0"/>
              <a:t> </a:t>
            </a:r>
            <a:r>
              <a:rPr lang="sl-SI" b="1" dirty="0"/>
              <a:t>Logistične povezave</a:t>
            </a:r>
            <a:r>
              <a:rPr lang="sl-SI" dirty="0"/>
              <a:t> </a:t>
            </a:r>
          </a:p>
          <a:p>
            <a:pPr lvl="1"/>
            <a:r>
              <a:rPr lang="sl-SI" dirty="0" smtClean="0"/>
              <a:t>Analiza </a:t>
            </a:r>
            <a:r>
              <a:rPr lang="sl-SI" dirty="0"/>
              <a:t>obstoječih distributerjev in tržne raziskave posrednikov lokalnih ekoloških živil </a:t>
            </a:r>
            <a:endParaRPr lang="sl-SI" dirty="0" smtClean="0"/>
          </a:p>
          <a:p>
            <a:pPr lvl="1"/>
            <a:r>
              <a:rPr lang="sl-SI" dirty="0" smtClean="0"/>
              <a:t>Modeli </a:t>
            </a:r>
            <a:r>
              <a:rPr lang="sl-SI" dirty="0"/>
              <a:t>oskrbne verige, izbor in testiranje </a:t>
            </a:r>
            <a:endParaRPr lang="sl-SI" dirty="0" smtClean="0"/>
          </a:p>
          <a:p>
            <a:r>
              <a:rPr lang="sl-SI" b="1" dirty="0" smtClean="0"/>
              <a:t>Usposabljanja </a:t>
            </a:r>
            <a:r>
              <a:rPr lang="sl-SI" b="1" dirty="0"/>
              <a:t>osebja v gostinski dejavnosti o posebnostih ekoloških živil in certificiranju </a:t>
            </a:r>
            <a:r>
              <a:rPr lang="sl-SI" b="1" dirty="0" smtClean="0"/>
              <a:t>obratov </a:t>
            </a:r>
            <a:r>
              <a:rPr lang="sl-SI" b="1" dirty="0"/>
              <a:t>in </a:t>
            </a:r>
            <a:r>
              <a:rPr lang="sl-SI" b="1" dirty="0" err="1"/>
              <a:t>diseminacija</a:t>
            </a:r>
            <a:r>
              <a:rPr lang="sl-SI" b="1" dirty="0"/>
              <a:t> rezultatov</a:t>
            </a:r>
            <a:r>
              <a:rPr lang="sl-SI" dirty="0"/>
              <a:t> </a:t>
            </a:r>
          </a:p>
          <a:p>
            <a:pPr marL="0" indent="0">
              <a:buNone/>
            </a:pPr>
            <a:r>
              <a:rPr lang="sl-SI" b="1" dirty="0" smtClean="0"/>
              <a:t>Predlogi </a:t>
            </a:r>
            <a:r>
              <a:rPr lang="sl-SI" b="1" dirty="0"/>
              <a:t>za priporočila za pristojne vladne organe</a:t>
            </a:r>
            <a:r>
              <a:rPr lang="sl-SI" dirty="0"/>
              <a:t> in druge akterje v </a:t>
            </a:r>
            <a:r>
              <a:rPr lang="sl-SI" dirty="0" smtClean="0"/>
              <a:t>turizmu</a:t>
            </a:r>
            <a:endParaRPr lang="sl-SI" dirty="0"/>
          </a:p>
          <a:p>
            <a:endParaRPr lang="sl-SI" dirty="0"/>
          </a:p>
        </p:txBody>
      </p:sp>
    </p:spTree>
    <p:extLst>
      <p:ext uri="{BB962C8B-B14F-4D97-AF65-F5344CB8AC3E}">
        <p14:creationId xmlns:p14="http://schemas.microsoft.com/office/powerpoint/2010/main" val="1680296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24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normAutofit/>
          </a:bodyPr>
          <a:lstStyle/>
          <a:p>
            <a:r>
              <a:rPr lang="sl-SI" dirty="0" smtClean="0"/>
              <a:t>Analiza stanja v RS</a:t>
            </a:r>
            <a:r>
              <a:rPr lang="sl-SI" b="1" dirty="0"/>
              <a:t/>
            </a:r>
            <a:br>
              <a:rPr lang="sl-SI" b="1" dirty="0"/>
            </a:br>
            <a:endParaRPr lang="sl-SI" b="1" dirty="0"/>
          </a:p>
        </p:txBody>
      </p:sp>
      <p:sp>
        <p:nvSpPr>
          <p:cNvPr id="4" name="Označba mesta besedila 3"/>
          <p:cNvSpPr>
            <a:spLocks noGrp="1"/>
          </p:cNvSpPr>
          <p:nvPr>
            <p:ph type="body" idx="1"/>
          </p:nvPr>
        </p:nvSpPr>
        <p:spPr>
          <a:xfrm>
            <a:off x="2783840" y="1158240"/>
            <a:ext cx="3205322" cy="1082675"/>
          </a:xfrm>
        </p:spPr>
        <p:txBody>
          <a:bodyPr/>
          <a:lstStyle/>
          <a:p>
            <a:r>
              <a:rPr lang="sl-SI" dirty="0" smtClean="0"/>
              <a:t>Ekološko kmetijstvo</a:t>
            </a:r>
            <a:endParaRPr lang="en-GB" dirty="0"/>
          </a:p>
        </p:txBody>
      </p:sp>
      <p:sp>
        <p:nvSpPr>
          <p:cNvPr id="3" name="Ograda vsebine 2"/>
          <p:cNvSpPr>
            <a:spLocks noGrp="1"/>
          </p:cNvSpPr>
          <p:nvPr>
            <p:ph sz="half" idx="2"/>
          </p:nvPr>
        </p:nvSpPr>
        <p:spPr>
          <a:xfrm>
            <a:off x="2783840" y="2398554"/>
            <a:ext cx="3785710" cy="3684588"/>
          </a:xfrm>
        </p:spPr>
        <p:txBody>
          <a:bodyPr>
            <a:normAutofit lnSpcReduction="10000"/>
          </a:bodyPr>
          <a:lstStyle/>
          <a:p>
            <a:pPr marL="0" indent="0">
              <a:buNone/>
            </a:pPr>
            <a:r>
              <a:rPr lang="sl-SI" b="1" dirty="0" smtClean="0"/>
              <a:t>5 % </a:t>
            </a:r>
            <a:r>
              <a:rPr lang="sl-SI" dirty="0" smtClean="0"/>
              <a:t>ekoloških kmetij v RS</a:t>
            </a:r>
          </a:p>
          <a:p>
            <a:pPr marL="0" indent="0">
              <a:buNone/>
            </a:pPr>
            <a:r>
              <a:rPr lang="sl-SI" b="1" dirty="0" smtClean="0"/>
              <a:t>10 % </a:t>
            </a:r>
            <a:r>
              <a:rPr lang="sl-SI" dirty="0" smtClean="0"/>
              <a:t>kmetijskih površin </a:t>
            </a:r>
            <a:r>
              <a:rPr lang="sl-SI" dirty="0" err="1" smtClean="0"/>
              <a:t>eko</a:t>
            </a:r>
            <a:endParaRPr lang="sl-SI" dirty="0" smtClean="0"/>
          </a:p>
          <a:p>
            <a:pPr marL="0" indent="0">
              <a:buNone/>
            </a:pPr>
            <a:r>
              <a:rPr lang="sl-SI" b="1" dirty="0" smtClean="0"/>
              <a:t>20 % </a:t>
            </a:r>
            <a:r>
              <a:rPr lang="sl-SI" dirty="0" err="1" smtClean="0"/>
              <a:t>eko</a:t>
            </a:r>
            <a:r>
              <a:rPr lang="sl-SI" dirty="0" smtClean="0"/>
              <a:t> slovenskega </a:t>
            </a:r>
            <a:r>
              <a:rPr lang="sl-SI" b="1" dirty="0" smtClean="0"/>
              <a:t>izvora</a:t>
            </a:r>
          </a:p>
          <a:p>
            <a:pPr marL="0" indent="0">
              <a:buNone/>
            </a:pPr>
            <a:r>
              <a:rPr lang="sl-SI" b="1" dirty="0" smtClean="0"/>
              <a:t>27 EUR/leto/prebivalca </a:t>
            </a:r>
            <a:r>
              <a:rPr lang="sl-SI" dirty="0" smtClean="0"/>
              <a:t>za </a:t>
            </a:r>
            <a:r>
              <a:rPr lang="sl-SI" dirty="0" err="1" smtClean="0"/>
              <a:t>eko</a:t>
            </a:r>
            <a:r>
              <a:rPr lang="sl-SI" dirty="0" smtClean="0"/>
              <a:t> živila – 60 mio. EUR</a:t>
            </a:r>
          </a:p>
          <a:p>
            <a:pPr marL="0" indent="0">
              <a:buNone/>
            </a:pPr>
            <a:endParaRPr lang="sl-SI" dirty="0"/>
          </a:p>
        </p:txBody>
      </p:sp>
      <p:sp>
        <p:nvSpPr>
          <p:cNvPr id="6" name="Označba mesta besedila 5"/>
          <p:cNvSpPr>
            <a:spLocks noGrp="1"/>
          </p:cNvSpPr>
          <p:nvPr>
            <p:ph type="body" sz="quarter" idx="3"/>
          </p:nvPr>
        </p:nvSpPr>
        <p:spPr>
          <a:xfrm>
            <a:off x="6828950" y="1158240"/>
            <a:ext cx="4347050" cy="897573"/>
          </a:xfrm>
        </p:spPr>
        <p:txBody>
          <a:bodyPr/>
          <a:lstStyle/>
          <a:p>
            <a:r>
              <a:rPr lang="sl-SI" dirty="0" smtClean="0"/>
              <a:t>Turizem in gastronomija, OJP</a:t>
            </a:r>
            <a:endParaRPr lang="en-GB" dirty="0"/>
          </a:p>
        </p:txBody>
      </p:sp>
      <p:sp>
        <p:nvSpPr>
          <p:cNvPr id="7" name="Označba mesta vsebine 6"/>
          <p:cNvSpPr>
            <a:spLocks noGrp="1"/>
          </p:cNvSpPr>
          <p:nvPr>
            <p:ph sz="quarter" idx="4"/>
          </p:nvPr>
        </p:nvSpPr>
        <p:spPr>
          <a:xfrm>
            <a:off x="6569550" y="2240915"/>
            <a:ext cx="5413058" cy="3684588"/>
          </a:xfrm>
        </p:spPr>
        <p:txBody>
          <a:bodyPr>
            <a:normAutofit fontScale="92500" lnSpcReduction="10000"/>
          </a:bodyPr>
          <a:lstStyle/>
          <a:p>
            <a:r>
              <a:rPr lang="sl-SI" sz="3000" dirty="0" smtClean="0"/>
              <a:t>700 šol + vrtcev, ? drugi javni zavodi – 150 mio. EUR</a:t>
            </a:r>
          </a:p>
          <a:p>
            <a:r>
              <a:rPr lang="sl-SI" sz="3000" dirty="0" smtClean="0"/>
              <a:t>10 %          15 % </a:t>
            </a:r>
            <a:r>
              <a:rPr lang="sl-SI" sz="3000" dirty="0" err="1" smtClean="0"/>
              <a:t>eko</a:t>
            </a:r>
            <a:r>
              <a:rPr lang="sl-SI" sz="3000" dirty="0" smtClean="0"/>
              <a:t> živil v OJP po 1.1.2024</a:t>
            </a:r>
          </a:p>
          <a:p>
            <a:r>
              <a:rPr lang="sl-SI" sz="3000" dirty="0" smtClean="0"/>
              <a:t>7.500 ponudnikov hrane v gostinskih lokalih</a:t>
            </a:r>
          </a:p>
          <a:p>
            <a:r>
              <a:rPr lang="sl-SI" sz="3000" dirty="0" smtClean="0"/>
              <a:t>V 2016 </a:t>
            </a:r>
            <a:r>
              <a:rPr lang="sl-SI" sz="3000" b="1" dirty="0" smtClean="0"/>
              <a:t>9</a:t>
            </a:r>
            <a:r>
              <a:rPr lang="sl-SI" sz="3000" dirty="0" smtClean="0"/>
              <a:t> certificiranih ponudnikov</a:t>
            </a:r>
          </a:p>
          <a:p>
            <a:r>
              <a:rPr lang="sl-SI" sz="3000" dirty="0" smtClean="0"/>
              <a:t>Zaključek projekta </a:t>
            </a:r>
            <a:r>
              <a:rPr lang="sl-SI" sz="3000" b="1" dirty="0" smtClean="0"/>
              <a:t>15</a:t>
            </a:r>
            <a:r>
              <a:rPr lang="sl-SI" sz="3000" dirty="0" smtClean="0"/>
              <a:t> certificiranih ponudnikov (+ 50%) = </a:t>
            </a:r>
            <a:r>
              <a:rPr lang="sl-SI" sz="3000" b="1" dirty="0" smtClean="0"/>
              <a:t>0,2 %</a:t>
            </a:r>
            <a:endParaRPr lang="en-GB" b="1" dirty="0"/>
          </a:p>
        </p:txBody>
      </p:sp>
      <p:sp>
        <p:nvSpPr>
          <p:cNvPr id="8" name="Desna puščica 7"/>
          <p:cNvSpPr/>
          <p:nvPr/>
        </p:nvSpPr>
        <p:spPr>
          <a:xfrm>
            <a:off x="7704454" y="3128963"/>
            <a:ext cx="650240" cy="223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96320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3817"/>
            <a:ext cx="12473897" cy="7368051"/>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736555" y="-510362"/>
            <a:ext cx="10515600" cy="1835926"/>
          </a:xfrm>
        </p:spPr>
        <p:txBody>
          <a:bodyPr/>
          <a:lstStyle/>
          <a:p>
            <a:r>
              <a:rPr lang="sl-SI" b="1" dirty="0" smtClean="0"/>
              <a:t>Nekaj zanimivih rezultatov</a:t>
            </a:r>
            <a:endParaRPr lang="sl-SI" b="1" dirty="0"/>
          </a:p>
        </p:txBody>
      </p:sp>
      <p:sp>
        <p:nvSpPr>
          <p:cNvPr id="3" name="Ograda vsebine 2"/>
          <p:cNvSpPr>
            <a:spLocks noGrp="1"/>
          </p:cNvSpPr>
          <p:nvPr>
            <p:ph idx="1"/>
          </p:nvPr>
        </p:nvSpPr>
        <p:spPr>
          <a:xfrm>
            <a:off x="2438683" y="744280"/>
            <a:ext cx="10035214" cy="6459954"/>
          </a:xfrm>
        </p:spPr>
        <p:txBody>
          <a:bodyPr>
            <a:normAutofit lnSpcReduction="10000"/>
          </a:bodyPr>
          <a:lstStyle/>
          <a:p>
            <a:pPr lvl="0"/>
            <a:r>
              <a:rPr lang="sl-SI" sz="2400" dirty="0"/>
              <a:t> </a:t>
            </a:r>
            <a:r>
              <a:rPr lang="sl-SI" sz="2400" dirty="0" smtClean="0"/>
              <a:t>Pri </a:t>
            </a:r>
            <a:r>
              <a:rPr lang="sl-SI" sz="2400" dirty="0"/>
              <a:t>nakupu hrane za domače potrebe najpomembnejše dejstvo, da je </a:t>
            </a:r>
            <a:r>
              <a:rPr lang="sl-SI" sz="2400" b="1" dirty="0"/>
              <a:t>hrana brez nepotrebnih aditivov -</a:t>
            </a:r>
            <a:r>
              <a:rPr lang="sl-SI" sz="2400" dirty="0"/>
              <a:t>  to velja še najbolj prav za ekološko hrano, ki pa so jo postavili </a:t>
            </a:r>
            <a:r>
              <a:rPr lang="sl-SI" sz="2400" b="1" dirty="0"/>
              <a:t>6. mesto </a:t>
            </a:r>
            <a:r>
              <a:rPr lang="sl-SI" sz="2400" dirty="0"/>
              <a:t>od skupno 13-ih možnosti, na 2. </a:t>
            </a:r>
            <a:r>
              <a:rPr lang="sl-SI" sz="2400" dirty="0" smtClean="0"/>
              <a:t>mestu </a:t>
            </a:r>
            <a:r>
              <a:rPr lang="sl-SI" sz="2400" dirty="0"/>
              <a:t>je znano poreklo in na 3. slovenska pridelava. Da je živilo brez GSO je na </a:t>
            </a:r>
            <a:r>
              <a:rPr lang="sl-SI" sz="2400" dirty="0" smtClean="0"/>
              <a:t>4. </a:t>
            </a:r>
            <a:r>
              <a:rPr lang="sl-SI" sz="2400" dirty="0"/>
              <a:t>mestu in prav ekološka živila so živila brez GSO.</a:t>
            </a:r>
          </a:p>
          <a:p>
            <a:pPr lvl="0"/>
            <a:r>
              <a:rPr lang="sl-SI" sz="2400" dirty="0" smtClean="0"/>
              <a:t>Kar </a:t>
            </a:r>
            <a:r>
              <a:rPr lang="sl-SI" sz="2400" b="1" dirty="0"/>
              <a:t>90 </a:t>
            </a:r>
            <a:r>
              <a:rPr lang="sl-SI" sz="2400" b="1" dirty="0" smtClean="0"/>
              <a:t>% meni, </a:t>
            </a:r>
            <a:r>
              <a:rPr lang="sl-SI" sz="2400" b="1" dirty="0"/>
              <a:t>da so ekološka živila bolj zdrava in 87 %, da so tudi priložnost za razvoj</a:t>
            </a:r>
            <a:r>
              <a:rPr lang="sl-SI" sz="2400" dirty="0"/>
              <a:t> turizma.</a:t>
            </a:r>
          </a:p>
          <a:p>
            <a:r>
              <a:rPr lang="sl-SI" sz="2400" dirty="0"/>
              <a:t> </a:t>
            </a:r>
            <a:r>
              <a:rPr lang="sl-SI" sz="2400" b="1" dirty="0" smtClean="0"/>
              <a:t>Za </a:t>
            </a:r>
            <a:r>
              <a:rPr lang="sl-SI" sz="2400" b="1" dirty="0"/>
              <a:t>izbor gostinskega lokala jim je najpomembnejša okusnost hrane (1), </a:t>
            </a:r>
            <a:r>
              <a:rPr lang="sl-SI" sz="2400" dirty="0"/>
              <a:t>strežba sveže pripravljenih (2) in toplih (3) jed, da so sanitarije in garderoba urejeni (4) ter da imajo bogato izbiro hrane in pijač (5). Ekološka živila so se razvrstila šele na </a:t>
            </a:r>
            <a:r>
              <a:rPr lang="sl-SI" sz="2400" dirty="0" smtClean="0"/>
              <a:t>17. in </a:t>
            </a:r>
            <a:r>
              <a:rPr lang="sl-SI" sz="2400" dirty="0"/>
              <a:t>vegetarijanske jedi na zadnje </a:t>
            </a:r>
            <a:r>
              <a:rPr lang="sl-SI" sz="2400" dirty="0" smtClean="0"/>
              <a:t>23.  mesto</a:t>
            </a:r>
            <a:r>
              <a:rPr lang="sl-SI" sz="2400" dirty="0"/>
              <a:t>.</a:t>
            </a:r>
          </a:p>
          <a:p>
            <a:pPr lvl="0"/>
            <a:r>
              <a:rPr lang="sl-SI" sz="2400" dirty="0" smtClean="0"/>
              <a:t>Označba </a:t>
            </a:r>
            <a:r>
              <a:rPr lang="sl-SI" sz="2400" b="1" dirty="0"/>
              <a:t>»Gostilna Slovenija« je </a:t>
            </a:r>
            <a:r>
              <a:rPr lang="sl-SI" sz="2400" b="1" dirty="0" smtClean="0"/>
              <a:t>bila </a:t>
            </a:r>
            <a:r>
              <a:rPr lang="sl-SI" sz="2400" b="1" dirty="0"/>
              <a:t>najslabše </a:t>
            </a:r>
            <a:r>
              <a:rPr lang="sl-SI" sz="2400" b="1" dirty="0" smtClean="0"/>
              <a:t>prepoznana </a:t>
            </a:r>
            <a:r>
              <a:rPr lang="sl-SI" sz="2400" dirty="0"/>
              <a:t>in ga anketiranci kar v 73% še niso opazili.</a:t>
            </a:r>
          </a:p>
          <a:p>
            <a:r>
              <a:rPr lang="sl-SI" sz="2400" dirty="0"/>
              <a:t> </a:t>
            </a:r>
            <a:r>
              <a:rPr lang="sl-SI" sz="2400" b="1" dirty="0" smtClean="0"/>
              <a:t>Evropski </a:t>
            </a:r>
            <a:r>
              <a:rPr lang="sl-SI" sz="2400" b="1" dirty="0"/>
              <a:t>in nacionalni ekološki logotip pravilno prepozna večji delež anketirancev (86 in 91</a:t>
            </a:r>
            <a:r>
              <a:rPr lang="sl-SI" sz="2400" b="1" dirty="0" smtClean="0"/>
              <a:t>%).</a:t>
            </a:r>
          </a:p>
          <a:p>
            <a:pPr lvl="0"/>
            <a:r>
              <a:rPr lang="sl-SI" sz="2400" dirty="0" smtClean="0"/>
              <a:t>Kar </a:t>
            </a:r>
            <a:r>
              <a:rPr lang="sl-SI" sz="2400" b="1" dirty="0"/>
              <a:t>73 oz. 71 % anketirancev napačno pričakuje, da bodo imele ekološke turistične kmetije in kmetije, ki se ukvarjajo z ekološkim kmetovanjem tudi ekološko ponudbo</a:t>
            </a:r>
            <a:r>
              <a:rPr lang="sl-SI" sz="2400" dirty="0"/>
              <a:t>, ki pa razen v enem primeru ni nikjer certificirana.</a:t>
            </a:r>
          </a:p>
          <a:p>
            <a:endParaRPr lang="sl-SI" dirty="0"/>
          </a:p>
        </p:txBody>
      </p:sp>
    </p:spTree>
    <p:extLst>
      <p:ext uri="{BB962C8B-B14F-4D97-AF65-F5344CB8AC3E}">
        <p14:creationId xmlns:p14="http://schemas.microsoft.com/office/powerpoint/2010/main" val="126981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56176"/>
            <a:ext cx="12192000" cy="9180431"/>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758224" y="-200201"/>
            <a:ext cx="9065476" cy="1325563"/>
          </a:xfrm>
        </p:spPr>
        <p:txBody>
          <a:bodyPr/>
          <a:lstStyle/>
          <a:p>
            <a:r>
              <a:rPr lang="sl-SI" b="1" dirty="0" err="1" smtClean="0"/>
              <a:t>Okoljski</a:t>
            </a:r>
            <a:r>
              <a:rPr lang="sl-SI" b="1" dirty="0" smtClean="0"/>
              <a:t> odtis konvencionalnih in ekoloških jedi – 25 % do 30 %</a:t>
            </a:r>
            <a:endParaRPr lang="sl-SI" b="1" dirty="0"/>
          </a:p>
        </p:txBody>
      </p:sp>
      <p:pic>
        <p:nvPicPr>
          <p:cNvPr id="5" name="Označba mesta vsebine 4"/>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9517" y="4406900"/>
            <a:ext cx="4363982" cy="2451100"/>
          </a:xfrm>
          <a:prstGeom prst="rect">
            <a:avLst/>
          </a:prstGeom>
          <a:noFill/>
        </p:spPr>
      </p:pic>
      <p:pic>
        <p:nvPicPr>
          <p:cNvPr id="6" name="Slika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8377" y="1007148"/>
            <a:ext cx="5040313" cy="4017672"/>
          </a:xfrm>
          <a:prstGeom prst="rect">
            <a:avLst/>
          </a:prstGeom>
          <a:noFill/>
        </p:spPr>
      </p:pic>
      <p:pic>
        <p:nvPicPr>
          <p:cNvPr id="7" name="Slika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8224" y="1007148"/>
            <a:ext cx="3946843" cy="3154230"/>
          </a:xfrm>
          <a:prstGeom prst="rect">
            <a:avLst/>
          </a:prstGeom>
          <a:noFill/>
        </p:spPr>
      </p:pic>
      <p:sp>
        <p:nvSpPr>
          <p:cNvPr id="4" name="Pravokotnik 3"/>
          <p:cNvSpPr/>
          <p:nvPr/>
        </p:nvSpPr>
        <p:spPr>
          <a:xfrm>
            <a:off x="3812300" y="5073402"/>
            <a:ext cx="8539217" cy="1735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dirty="0"/>
              <a:t>Na podlagi izračuna </a:t>
            </a:r>
            <a:r>
              <a:rPr lang="sl-SI" dirty="0" err="1"/>
              <a:t>okoljskega</a:t>
            </a:r>
            <a:r>
              <a:rPr lang="sl-SI" dirty="0"/>
              <a:t> odtisa, ki je v primeru ekoloških sestavin za 25 do 30 % manjši kot pri konvencionalno pridelanih sestavinah, lahko potrdimo, da je izbor živil glede na način kmetijske pridelave že prvi kriterij za presojo ali in kako je poslovni subjekt v gostinstvu in turizmu </a:t>
            </a:r>
            <a:r>
              <a:rPr lang="sl-SI" dirty="0" err="1"/>
              <a:t>okoljsko</a:t>
            </a:r>
            <a:r>
              <a:rPr lang="sl-SI" dirty="0"/>
              <a:t> osveščen in koliko se trudi v smeri trajnosti in zelenega turizma. </a:t>
            </a:r>
          </a:p>
        </p:txBody>
      </p:sp>
    </p:spTree>
    <p:extLst>
      <p:ext uri="{BB962C8B-B14F-4D97-AF65-F5344CB8AC3E}">
        <p14:creationId xmlns:p14="http://schemas.microsoft.com/office/powerpoint/2010/main" val="1651094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12179300" cy="746862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8674100" y="0"/>
            <a:ext cx="3517900" cy="4064001"/>
          </a:xfrm>
          <a:solidFill>
            <a:schemeClr val="accent6">
              <a:lumMod val="60000"/>
              <a:lumOff val="40000"/>
            </a:schemeClr>
          </a:solidFill>
        </p:spPr>
        <p:txBody>
          <a:bodyPr>
            <a:normAutofit/>
          </a:bodyPr>
          <a:lstStyle/>
          <a:p>
            <a:r>
              <a:rPr lang="sl-SI" b="1" dirty="0" smtClean="0"/>
              <a:t>=  Trajnostno prehranjevanje</a:t>
            </a:r>
            <a:r>
              <a:rPr lang="sl-SI" b="1" dirty="0"/>
              <a:t/>
            </a:r>
            <a:br>
              <a:rPr lang="sl-SI" b="1" dirty="0"/>
            </a:br>
            <a:endParaRPr lang="sl-SI" b="1" dirty="0"/>
          </a:p>
        </p:txBody>
      </p:sp>
      <p:sp>
        <p:nvSpPr>
          <p:cNvPr id="3" name="Ograda vsebine 2"/>
          <p:cNvSpPr>
            <a:spLocks noGrp="1"/>
          </p:cNvSpPr>
          <p:nvPr>
            <p:ph idx="1"/>
          </p:nvPr>
        </p:nvSpPr>
        <p:spPr>
          <a:xfrm>
            <a:off x="2232837" y="276448"/>
            <a:ext cx="10251263" cy="5684616"/>
          </a:xfrm>
        </p:spPr>
        <p:txBody>
          <a:bodyPr>
            <a:normAutofit fontScale="77500" lnSpcReduction="20000"/>
          </a:bodyPr>
          <a:lstStyle/>
          <a:p>
            <a:pPr lvl="0"/>
            <a:r>
              <a:rPr lang="sl-SI" sz="3300" b="1" dirty="0" smtClean="0"/>
              <a:t>čim </a:t>
            </a:r>
            <a:r>
              <a:rPr lang="sl-SI" sz="3300" b="1" dirty="0"/>
              <a:t>več ekoloških živil, pridelanih brez GSO;</a:t>
            </a:r>
          </a:p>
          <a:p>
            <a:pPr lvl="0"/>
            <a:r>
              <a:rPr lang="sl-SI" sz="3300" b="1" dirty="0"/>
              <a:t>sezonska živila,</a:t>
            </a:r>
          </a:p>
          <a:p>
            <a:pPr lvl="0"/>
            <a:r>
              <a:rPr lang="sl-SI" sz="3300" b="1" dirty="0"/>
              <a:t>sveže pripravljena hrana in </a:t>
            </a:r>
            <a:endParaRPr lang="sl-SI" sz="3300" b="1" dirty="0" smtClean="0"/>
          </a:p>
          <a:p>
            <a:pPr lvl="0"/>
            <a:r>
              <a:rPr lang="sl-SI" sz="3300" b="1" dirty="0" smtClean="0"/>
              <a:t>čim </a:t>
            </a:r>
            <a:r>
              <a:rPr lang="sl-SI" sz="3300" b="1" dirty="0"/>
              <a:t>manj pred - pripravljene hrane,</a:t>
            </a:r>
          </a:p>
          <a:p>
            <a:pPr lvl="0"/>
            <a:r>
              <a:rPr lang="sl-SI" sz="3300" b="1" dirty="0"/>
              <a:t>pridelano čim bližje (lokalna živila</a:t>
            </a:r>
            <a:r>
              <a:rPr lang="sl-SI" sz="3300" b="1" dirty="0" smtClean="0"/>
              <a:t>),</a:t>
            </a:r>
          </a:p>
          <a:p>
            <a:pPr lvl="0"/>
            <a:r>
              <a:rPr lang="sl-SI" sz="3300" b="1" dirty="0" smtClean="0"/>
              <a:t>s </a:t>
            </a:r>
            <a:r>
              <a:rPr lang="sl-SI" sz="3300" b="1" dirty="0"/>
              <a:t>čim manj transporti,</a:t>
            </a:r>
          </a:p>
          <a:p>
            <a:pPr lvl="0"/>
            <a:r>
              <a:rPr lang="sl-SI" sz="3300" b="1" dirty="0"/>
              <a:t>več zelenjave in sadja, </a:t>
            </a:r>
            <a:endParaRPr lang="sl-SI" sz="3300" b="1" dirty="0" smtClean="0"/>
          </a:p>
          <a:p>
            <a:pPr lvl="0"/>
            <a:r>
              <a:rPr lang="sl-SI" sz="3300" b="1" dirty="0" smtClean="0"/>
              <a:t>dovolj </a:t>
            </a:r>
            <a:r>
              <a:rPr lang="sl-SI" sz="3300" b="1" dirty="0"/>
              <a:t>vlaknin ter </a:t>
            </a:r>
            <a:endParaRPr lang="sl-SI" sz="3300" b="1" dirty="0" smtClean="0"/>
          </a:p>
          <a:p>
            <a:pPr lvl="0"/>
            <a:r>
              <a:rPr lang="sl-SI" sz="3300" b="1" dirty="0" smtClean="0"/>
              <a:t>manj </a:t>
            </a:r>
            <a:r>
              <a:rPr lang="sl-SI" sz="3300" b="1" dirty="0"/>
              <a:t>mesa v obrokih</a:t>
            </a:r>
            <a:r>
              <a:rPr lang="sl-SI" sz="3300" b="1" dirty="0" smtClean="0"/>
              <a:t>.</a:t>
            </a:r>
          </a:p>
          <a:p>
            <a:pPr marL="0" lvl="0" indent="0">
              <a:buNone/>
            </a:pPr>
            <a:endParaRPr lang="sl-SI" dirty="0"/>
          </a:p>
          <a:p>
            <a:pPr marL="0" indent="0">
              <a:buNone/>
            </a:pPr>
            <a:r>
              <a:rPr lang="sl-SI" dirty="0"/>
              <a:t>Uravnoteženost glede kalorične vrednosti, redni obroki  in zdrav življenjski slog z veliko gibanja pa so ob zgoraj navedenih kriterijih za izbor hrane predpogoj za zdravje in zadovoljno ter kakovostno življenje. Da imajo praviloma potrošniki ekoloških živil bolj zdrav življenjski slog kot tisti, ki se prehranjujejo s konvencionalnimi živili je eden od zaključkov velike epidemiološke raziskave v Franciji (</a:t>
            </a:r>
            <a:r>
              <a:rPr lang="sl-SI" dirty="0" err="1"/>
              <a:t>Kesse-Guyot</a:t>
            </a:r>
            <a:r>
              <a:rPr lang="sl-SI" dirty="0"/>
              <a:t> E. in sod., 2013). </a:t>
            </a:r>
          </a:p>
          <a:p>
            <a:pPr marL="0" indent="0">
              <a:buNone/>
            </a:pPr>
            <a:endParaRPr lang="sl-SI" dirty="0"/>
          </a:p>
        </p:txBody>
      </p:sp>
    </p:spTree>
    <p:extLst>
      <p:ext uri="{BB962C8B-B14F-4D97-AF65-F5344CB8AC3E}">
        <p14:creationId xmlns:p14="http://schemas.microsoft.com/office/powerpoint/2010/main" val="72895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2273300" y="365125"/>
            <a:ext cx="9080500" cy="1325563"/>
          </a:xfrm>
        </p:spPr>
        <p:txBody>
          <a:bodyPr>
            <a:normAutofit fontScale="90000"/>
          </a:bodyPr>
          <a:lstStyle/>
          <a:p>
            <a:r>
              <a:rPr lang="sl-SI" b="1" dirty="0"/>
              <a:t>C</a:t>
            </a:r>
            <a:r>
              <a:rPr lang="sl-SI" b="1" dirty="0" smtClean="0"/>
              <a:t>ertificiranje – glede na Pravilnik 8/2014 so možne tri opcije za obrate javne prehrane </a:t>
            </a:r>
            <a:r>
              <a:rPr lang="sl-SI" sz="3600" b="1" i="1" dirty="0" smtClean="0"/>
              <a:t>(menze v javnih zavodih </a:t>
            </a:r>
            <a:r>
              <a:rPr lang="sl-SI" sz="3600" b="1" i="1" dirty="0" err="1" smtClean="0"/>
              <a:t>vs</a:t>
            </a:r>
            <a:r>
              <a:rPr lang="sl-SI" sz="3600" b="1" i="1" dirty="0" smtClean="0"/>
              <a:t>. </a:t>
            </a:r>
            <a:r>
              <a:rPr lang="sl-SI" sz="3600" b="1" i="1" dirty="0"/>
              <a:t>g</a:t>
            </a:r>
            <a:r>
              <a:rPr lang="sl-SI" sz="3600" b="1" i="1" dirty="0" smtClean="0"/>
              <a:t>ostinski lokali)</a:t>
            </a:r>
            <a:endParaRPr lang="sl-SI" sz="3600" b="1" i="1" dirty="0"/>
          </a:p>
        </p:txBody>
      </p:sp>
      <p:sp>
        <p:nvSpPr>
          <p:cNvPr id="3" name="Ograda vsebine 2"/>
          <p:cNvSpPr>
            <a:spLocks noGrp="1"/>
          </p:cNvSpPr>
          <p:nvPr>
            <p:ph idx="1"/>
          </p:nvPr>
        </p:nvSpPr>
        <p:spPr>
          <a:xfrm>
            <a:off x="4495800" y="2055813"/>
            <a:ext cx="6858000" cy="4121150"/>
          </a:xfrm>
        </p:spPr>
        <p:txBody>
          <a:bodyPr>
            <a:normAutofit/>
          </a:bodyPr>
          <a:lstStyle/>
          <a:p>
            <a:pPr lvl="0"/>
            <a:r>
              <a:rPr lang="sl-SI" dirty="0"/>
              <a:t>vključitev celotnega obrata in vse ponudbe hrane iz ekoloških sestavin</a:t>
            </a:r>
            <a:r>
              <a:rPr lang="sl-SI" dirty="0" smtClean="0"/>
              <a:t>,</a:t>
            </a:r>
          </a:p>
          <a:p>
            <a:pPr marL="0" lvl="0" indent="0">
              <a:buNone/>
            </a:pPr>
            <a:endParaRPr lang="sl-SI" dirty="0"/>
          </a:p>
          <a:p>
            <a:pPr lvl="0"/>
            <a:r>
              <a:rPr lang="sl-SI" dirty="0" smtClean="0"/>
              <a:t>ponudba </a:t>
            </a:r>
            <a:r>
              <a:rPr lang="sl-SI" dirty="0"/>
              <a:t>ekoloških jedi na jedilniku</a:t>
            </a:r>
            <a:r>
              <a:rPr lang="sl-SI" dirty="0" smtClean="0"/>
              <a:t>,</a:t>
            </a:r>
          </a:p>
          <a:p>
            <a:pPr lvl="0"/>
            <a:endParaRPr lang="sl-SI" dirty="0"/>
          </a:p>
          <a:p>
            <a:pPr lvl="0"/>
            <a:r>
              <a:rPr lang="sl-SI" dirty="0" smtClean="0"/>
              <a:t> ena </a:t>
            </a:r>
            <a:r>
              <a:rPr lang="sl-SI" dirty="0"/>
              <a:t>ali več sestavin </a:t>
            </a:r>
            <a:r>
              <a:rPr lang="sl-SI" dirty="0" smtClean="0"/>
              <a:t>jedi iz sestavin, ki so ekološko pridelane </a:t>
            </a:r>
            <a:r>
              <a:rPr lang="sl-SI" dirty="0"/>
              <a:t>in je pri </a:t>
            </a:r>
            <a:r>
              <a:rPr lang="sl-SI" dirty="0" smtClean="0"/>
              <a:t>posamezni jedi navedeno</a:t>
            </a:r>
            <a:r>
              <a:rPr lang="sl-SI" dirty="0"/>
              <a:t>, katere sestavine so ekološkega kmetijskega izvora</a:t>
            </a:r>
          </a:p>
        </p:txBody>
      </p:sp>
    </p:spTree>
    <p:extLst>
      <p:ext uri="{BB962C8B-B14F-4D97-AF65-F5344CB8AC3E}">
        <p14:creationId xmlns:p14="http://schemas.microsoft.com/office/powerpoint/2010/main" val="3496795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ER~1\AppData\Local\Temp\Rar$DI02.200\PODLAGA PP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a:lstStyle/>
          <a:p>
            <a:r>
              <a:rPr lang="sl-SI" b="1" dirty="0" smtClean="0"/>
              <a:t>Pilotno certificiranje</a:t>
            </a:r>
            <a:endParaRPr lang="sl-SI" b="1" dirty="0"/>
          </a:p>
        </p:txBody>
      </p:sp>
      <p:sp>
        <p:nvSpPr>
          <p:cNvPr id="3" name="Ograda vsebine 2"/>
          <p:cNvSpPr>
            <a:spLocks noGrp="1"/>
          </p:cNvSpPr>
          <p:nvPr>
            <p:ph idx="1"/>
          </p:nvPr>
        </p:nvSpPr>
        <p:spPr>
          <a:xfrm>
            <a:off x="4495800" y="1498600"/>
            <a:ext cx="6858000" cy="4678363"/>
          </a:xfrm>
        </p:spPr>
        <p:txBody>
          <a:bodyPr>
            <a:normAutofit fontScale="92500"/>
          </a:bodyPr>
          <a:lstStyle/>
          <a:p>
            <a:pPr marL="0" indent="0">
              <a:buNone/>
            </a:pPr>
            <a:r>
              <a:rPr lang="sl-SI" b="1" dirty="0"/>
              <a:t>PODJETJE GERI COMPUTER D.O.O, PE OKREPČEVALNICA MAJ</a:t>
            </a:r>
            <a:endParaRPr lang="sl-SI" dirty="0"/>
          </a:p>
          <a:p>
            <a:pPr marL="0" indent="0">
              <a:buNone/>
            </a:pPr>
            <a:r>
              <a:rPr lang="sl-SI" dirty="0"/>
              <a:t>Podjetje Geri </a:t>
            </a:r>
            <a:r>
              <a:rPr lang="sl-SI" dirty="0" err="1"/>
              <a:t>computer</a:t>
            </a:r>
            <a:r>
              <a:rPr lang="sl-SI" dirty="0"/>
              <a:t> </a:t>
            </a:r>
            <a:r>
              <a:rPr lang="sl-SI" dirty="0" err="1"/>
              <a:t>d.o.o</a:t>
            </a:r>
            <a:r>
              <a:rPr lang="sl-SI" dirty="0"/>
              <a:t>., poslovna enota Okrepčevalnica Maj, je prijavo poslal konec leta 2016. Izvajalec ponuja tople obroke študentom in zaposlenim v prostorih Fakultete za kmetijstvo in </a:t>
            </a:r>
            <a:r>
              <a:rPr lang="sl-SI" dirty="0" err="1"/>
              <a:t>biosistemske</a:t>
            </a:r>
            <a:r>
              <a:rPr lang="sl-SI" dirty="0"/>
              <a:t> vede, Univerze v Mariboru. V prvi fazi so se odločili v kontrolo vključiti dve ekološki sestavini, in sicer ajdovo kašo in testenine, vrste peresniki. Za dodatno ponudbo so se odločili zaradi interesa študentov in zaposlenih. </a:t>
            </a:r>
            <a:endParaRPr lang="sl-SI" dirty="0" smtClean="0"/>
          </a:p>
          <a:p>
            <a:pPr marL="0" indent="0">
              <a:buNone/>
            </a:pPr>
            <a:r>
              <a:rPr lang="sl-SI" dirty="0" smtClean="0"/>
              <a:t>Certifikat </a:t>
            </a:r>
            <a:r>
              <a:rPr lang="sl-SI" dirty="0"/>
              <a:t>je bil izdan 9.2.2017.</a:t>
            </a:r>
          </a:p>
          <a:p>
            <a:pPr marL="0" indent="0">
              <a:buNone/>
            </a:pPr>
            <a:endParaRPr lang="sl-SI" dirty="0"/>
          </a:p>
        </p:txBody>
      </p:sp>
    </p:spTree>
    <p:extLst>
      <p:ext uri="{BB962C8B-B14F-4D97-AF65-F5344CB8AC3E}">
        <p14:creationId xmlns:p14="http://schemas.microsoft.com/office/powerpoint/2010/main" val="4089673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1988</TotalTime>
  <Words>1934</Words>
  <Application>Microsoft Office PowerPoint</Application>
  <PresentationFormat>Širokozaslonsko</PresentationFormat>
  <Paragraphs>179</Paragraphs>
  <Slides>20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20</vt:i4>
      </vt:variant>
    </vt:vector>
  </HeadingPairs>
  <TitlesOfParts>
    <vt:vector size="25" baseType="lpstr">
      <vt:lpstr>Arial</vt:lpstr>
      <vt:lpstr>Calibri</vt:lpstr>
      <vt:lpstr>Calibri Light</vt:lpstr>
      <vt:lpstr>Times New Roman</vt:lpstr>
      <vt:lpstr>Officeova tema</vt:lpstr>
      <vt:lpstr>Ekološka hrana v gastronomiji – - Slovenija evropska gastronomska regija 2021</vt:lpstr>
      <vt:lpstr>Opis projekta </vt:lpstr>
      <vt:lpstr>Vsebina projekta</vt:lpstr>
      <vt:lpstr>Analiza stanja v RS </vt:lpstr>
      <vt:lpstr>Nekaj zanimivih rezultatov</vt:lpstr>
      <vt:lpstr>Okoljski odtis konvencionalnih in ekoloških jedi – 25 % do 30 %</vt:lpstr>
      <vt:lpstr>=  Trajnostno prehranjevanje </vt:lpstr>
      <vt:lpstr>Certificiranje – glede na Pravilnik 8/2014 so možne tri opcije za obrate javne prehrane (menze v javnih zavodih vs. gostinski lokali)</vt:lpstr>
      <vt:lpstr>Pilotno certificiranje</vt:lpstr>
      <vt:lpstr>Pilotno certificiranje</vt:lpstr>
      <vt:lpstr>Pilotno certificiranje</vt:lpstr>
      <vt:lpstr>Pilotno certificiranje</vt:lpstr>
      <vt:lpstr>Pilotno certificiranje</vt:lpstr>
      <vt:lpstr>Pilotno certificiranje</vt:lpstr>
      <vt:lpstr>SWOT analiza ekološke hrane slovenskega porekla v ponudbi slovenskih gastronomskih obratov </vt:lpstr>
      <vt:lpstr>PowerPointova predstavitev</vt:lpstr>
      <vt:lpstr>Usposabljanja osebja v gostinski dejavnosti o posebnostih ekoloških živil in certificiranju obratov </vt:lpstr>
      <vt:lpstr>PowerPointova predstavitev</vt:lpstr>
      <vt:lpstr>SLOVENIJA – EVROPSKA GASTRONOMSKA DESTINACIJA 2021</vt:lpstr>
      <vt:lpstr>Kje smo in kako naprej?</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Tjaša</dc:creator>
  <cp:lastModifiedBy>Martina Bavec</cp:lastModifiedBy>
  <cp:revision>30</cp:revision>
  <dcterms:created xsi:type="dcterms:W3CDTF">2018-02-21T12:27:35Z</dcterms:created>
  <dcterms:modified xsi:type="dcterms:W3CDTF">2019-01-25T07:11:59Z</dcterms:modified>
</cp:coreProperties>
</file>