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0" r:id="rId2"/>
  </p:sldMasterIdLst>
  <p:handoutMasterIdLst>
    <p:handoutMasterId r:id="rId34"/>
  </p:handoutMasterIdLst>
  <p:sldIdLst>
    <p:sldId id="256" r:id="rId3"/>
    <p:sldId id="285" r:id="rId4"/>
    <p:sldId id="288" r:id="rId5"/>
    <p:sldId id="260" r:id="rId6"/>
    <p:sldId id="261" r:id="rId7"/>
    <p:sldId id="271" r:id="rId8"/>
    <p:sldId id="298" r:id="rId9"/>
    <p:sldId id="303" r:id="rId10"/>
    <p:sldId id="299" r:id="rId11"/>
    <p:sldId id="257" r:id="rId12"/>
    <p:sldId id="300" r:id="rId13"/>
    <p:sldId id="284" r:id="rId14"/>
    <p:sldId id="273" r:id="rId15"/>
    <p:sldId id="274" r:id="rId16"/>
    <p:sldId id="270" r:id="rId17"/>
    <p:sldId id="269" r:id="rId18"/>
    <p:sldId id="275" r:id="rId19"/>
    <p:sldId id="276" r:id="rId20"/>
    <p:sldId id="265" r:id="rId21"/>
    <p:sldId id="263" r:id="rId22"/>
    <p:sldId id="277" r:id="rId23"/>
    <p:sldId id="278" r:id="rId24"/>
    <p:sldId id="279" r:id="rId25"/>
    <p:sldId id="292" r:id="rId26"/>
    <p:sldId id="290" r:id="rId27"/>
    <p:sldId id="297" r:id="rId28"/>
    <p:sldId id="302" r:id="rId29"/>
    <p:sldId id="291" r:id="rId30"/>
    <p:sldId id="295" r:id="rId31"/>
    <p:sldId id="296" r:id="rId32"/>
    <p:sldId id="267" r:id="rId33"/>
  </p:sldIdLst>
  <p:sldSz cx="9144000" cy="6858000" type="screen4x3"/>
  <p:notesSz cx="6797675" cy="9926638"/>
  <p:embeddedFontLst>
    <p:embeddedFont>
      <p:font typeface="Arial CE" pitchFamily="34" charset="0"/>
      <p:regular r:id="rId35"/>
      <p:bold r:id="rId36"/>
      <p:italic r:id="rId37"/>
      <p:boldItalic r:id="rId38"/>
    </p:embeddedFont>
    <p:embeddedFont>
      <p:font typeface="Republika" pitchFamily="2" charset="-18"/>
      <p:regular r:id="rId39"/>
      <p:bold r:id="rId40"/>
    </p:embeddedFont>
    <p:embeddedFont>
      <p:font typeface="Calibri"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58">
          <p15:clr>
            <a:srgbClr val="A4A3A4"/>
          </p15:clr>
        </p15:guide>
        <p15:guide id="2" orient="horz" pos="1502">
          <p15:clr>
            <a:srgbClr val="A4A3A4"/>
          </p15:clr>
        </p15:guide>
        <p15:guide id="3" pos="839">
          <p15:clr>
            <a:srgbClr val="A4A3A4"/>
          </p15:clr>
        </p15:guide>
        <p15:guide id="4" pos="49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D97"/>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8" autoAdjust="0"/>
    <p:restoredTop sz="95577" autoAdjust="0"/>
  </p:normalViewPr>
  <p:slideViewPr>
    <p:cSldViewPr snapToGrid="0" snapToObjects="1">
      <p:cViewPr varScale="1">
        <p:scale>
          <a:sx n="88" d="100"/>
          <a:sy n="88" d="100"/>
        </p:scale>
        <p:origin x="-1146" y="-102"/>
      </p:cViewPr>
      <p:guideLst>
        <p:guide orient="horz" pos="458"/>
        <p:guide orient="horz" pos="1502"/>
        <p:guide pos="839"/>
        <p:guide pos="496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1125703564728"/>
          <c:y val="0.14193578195518725"/>
          <c:w val="0.77298311444652912"/>
          <c:h val="0.65806589815586813"/>
        </c:manualLayout>
      </c:layout>
      <c:lineChart>
        <c:grouping val="stacked"/>
        <c:varyColors val="0"/>
        <c:ser>
          <c:idx val="0"/>
          <c:order val="0"/>
          <c:tx>
            <c:strRef>
              <c:f>'aktualno Ha, KMG, uvoz '!$B$4</c:f>
              <c:strCache>
                <c:ptCount val="1"/>
                <c:pt idx="0">
                  <c:v>Število KMG v kontroli eko pridelave</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dLbls>
            <c:dLbl>
              <c:idx val="7"/>
              <c:layout>
                <c:manualLayout>
                  <c:x val="2.2514071294559099E-2"/>
                  <c:y val="1.433691756272401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B74-4B0C-BA7A-91582F31FCD2}"/>
                </c:ext>
              </c:extLst>
            </c:dLbl>
            <c:dLbl>
              <c:idx val="8"/>
              <c:layout>
                <c:manualLayout>
                  <c:x val="-4.2526579111944872E-2"/>
                  <c:y val="-4.30107526881719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B74-4B0C-BA7A-91582F31FCD2}"/>
                </c:ext>
              </c:extLst>
            </c:dLbl>
            <c:dLbl>
              <c:idx val="12"/>
              <c:layout>
                <c:manualLayout>
                  <c:x val="-4.5903689806128793E-2"/>
                  <c:y val="-3.679429677892936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B74-4B0C-BA7A-91582F31FCD2}"/>
                </c:ext>
              </c:extLst>
            </c:dLbl>
            <c:numFmt formatCode="#,##0" sourceLinked="0"/>
            <c:spPr>
              <a:noFill/>
              <a:ln w="25400">
                <a:noFill/>
              </a:ln>
            </c:spPr>
            <c:txPr>
              <a:bodyPr/>
              <a:lstStyle/>
              <a:p>
                <a:pPr>
                  <a:defRPr sz="825" b="1" i="0" u="none" strike="noStrike" baseline="0">
                    <a:solidFill>
                      <a:srgbClr val="000000"/>
                    </a:solidFill>
                    <a:latin typeface="Arial CE"/>
                    <a:ea typeface="Arial CE"/>
                    <a:cs typeface="Arial CE"/>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'aktualno Ha, KMG, uvoz '!$J$3:$T$3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'aktualno Ha, KMG, uvoz '!$J$4:$T$4</c:f>
              <c:numCache>
                <c:formatCode>#,##0</c:formatCode>
                <c:ptCount val="11"/>
                <c:pt idx="0">
                  <c:v>2000</c:v>
                </c:pt>
                <c:pt idx="1">
                  <c:v>2067</c:v>
                </c:pt>
                <c:pt idx="2">
                  <c:v>2096</c:v>
                </c:pt>
                <c:pt idx="3">
                  <c:v>2218</c:v>
                </c:pt>
                <c:pt idx="4">
                  <c:v>2363</c:v>
                </c:pt>
                <c:pt idx="5">
                  <c:v>2682</c:v>
                </c:pt>
                <c:pt idx="6">
                  <c:v>3049</c:v>
                </c:pt>
                <c:pt idx="7">
                  <c:v>3298</c:v>
                </c:pt>
                <c:pt idx="8">
                  <c:v>3417</c:v>
                </c:pt>
                <c:pt idx="9">
                  <c:v>3518</c:v>
                </c:pt>
                <c:pt idx="10" formatCode="General">
                  <c:v>3635</c:v>
                </c:pt>
              </c:numCache>
            </c:numRef>
          </c:val>
          <c:smooth val="0"/>
          <c:extLst xmlns:c16r2="http://schemas.microsoft.com/office/drawing/2015/06/chart">
            <c:ext xmlns:c16="http://schemas.microsoft.com/office/drawing/2014/chart" uri="{C3380CC4-5D6E-409C-BE32-E72D297353CC}">
              <c16:uniqueId val="{00000003-BB74-4B0C-BA7A-91582F31FCD2}"/>
            </c:ext>
          </c:extLst>
        </c:ser>
        <c:dLbls>
          <c:showLegendKey val="0"/>
          <c:showVal val="0"/>
          <c:showCatName val="0"/>
          <c:showSerName val="0"/>
          <c:showPercent val="0"/>
          <c:showBubbleSize val="0"/>
        </c:dLbls>
        <c:marker val="1"/>
        <c:smooth val="0"/>
        <c:axId val="19920768"/>
        <c:axId val="19922304"/>
      </c:lineChart>
      <c:catAx>
        <c:axId val="19920768"/>
        <c:scaling>
          <c:orientation val="minMax"/>
        </c:scaling>
        <c:delete val="0"/>
        <c:axPos val="b"/>
        <c:title>
          <c:tx>
            <c:rich>
              <a:bodyPr/>
              <a:lstStyle/>
              <a:p>
                <a:pPr>
                  <a:defRPr sz="1150" b="1" i="0" u="none" strike="noStrike" baseline="0">
                    <a:solidFill>
                      <a:srgbClr val="000000"/>
                    </a:solidFill>
                    <a:latin typeface="Arial CE"/>
                    <a:ea typeface="Arial CE"/>
                    <a:cs typeface="Arial CE"/>
                  </a:defRPr>
                </a:pPr>
                <a:r>
                  <a:rPr lang="sl-SI"/>
                  <a:t>Leto</a:t>
                </a:r>
              </a:p>
            </c:rich>
          </c:tx>
          <c:layout>
            <c:manualLayout>
              <c:xMode val="edge"/>
              <c:yMode val="edge"/>
              <c:x val="0.53283302063789872"/>
              <c:y val="0.9118297632150819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2700000" vert="horz"/>
          <a:lstStyle/>
          <a:p>
            <a:pPr>
              <a:defRPr sz="1150" b="0" i="0" u="none" strike="noStrike" baseline="0">
                <a:solidFill>
                  <a:srgbClr val="000000"/>
                </a:solidFill>
                <a:latin typeface="Arial CE"/>
                <a:ea typeface="Arial CE"/>
                <a:cs typeface="Arial CE"/>
              </a:defRPr>
            </a:pPr>
            <a:endParaRPr lang="en-US"/>
          </a:p>
        </c:txPr>
        <c:crossAx val="19922304"/>
        <c:crosses val="autoZero"/>
        <c:auto val="1"/>
        <c:lblAlgn val="ctr"/>
        <c:lblOffset val="100"/>
        <c:tickLblSkip val="1"/>
        <c:tickMarkSkip val="1"/>
        <c:noMultiLvlLbl val="0"/>
      </c:catAx>
      <c:valAx>
        <c:axId val="19922304"/>
        <c:scaling>
          <c:orientation val="minMax"/>
        </c:scaling>
        <c:delete val="0"/>
        <c:axPos val="l"/>
        <c:majorGridlines>
          <c:spPr>
            <a:ln w="3175">
              <a:solidFill>
                <a:srgbClr val="000000"/>
              </a:solidFill>
              <a:prstDash val="sysDash"/>
            </a:ln>
          </c:spPr>
        </c:majorGridlines>
        <c:title>
          <c:tx>
            <c:rich>
              <a:bodyPr/>
              <a:lstStyle/>
              <a:p>
                <a:pPr>
                  <a:defRPr sz="800" b="1" i="0" u="none" strike="noStrike" baseline="0">
                    <a:solidFill>
                      <a:srgbClr val="000000"/>
                    </a:solidFill>
                    <a:latin typeface="Arial CE"/>
                    <a:ea typeface="Arial CE"/>
                    <a:cs typeface="Arial CE"/>
                  </a:defRPr>
                </a:pPr>
                <a:r>
                  <a:rPr lang="sl-SI"/>
                  <a:t>KMG</a:t>
                </a:r>
              </a:p>
            </c:rich>
          </c:tx>
          <c:layout>
            <c:manualLayout>
              <c:xMode val="edge"/>
              <c:yMode val="edge"/>
              <c:x val="4.6904315196998121E-2"/>
              <c:y val="0.44086111816668072"/>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150" b="0" i="0" u="none" strike="noStrike" baseline="0">
                <a:solidFill>
                  <a:srgbClr val="000000"/>
                </a:solidFill>
                <a:latin typeface="Arial CE"/>
                <a:ea typeface="Arial CE"/>
                <a:cs typeface="Arial CE"/>
              </a:defRPr>
            </a:pPr>
            <a:endParaRPr lang="en-US"/>
          </a:p>
        </c:txPr>
        <c:crossAx val="19920768"/>
        <c:crosses val="autoZero"/>
        <c:crossBetween val="between"/>
      </c:valAx>
      <c:spPr>
        <a:solidFill>
          <a:srgbClr val="FFFFFF"/>
        </a:solidFill>
        <a:ln w="12700">
          <a:solidFill>
            <a:srgbClr val="000000"/>
          </a:solidFill>
          <a:prstDash val="solid"/>
        </a:ln>
      </c:spPr>
    </c:plotArea>
    <c:plotVisOnly val="1"/>
    <c:dispBlanksAs val="zero"/>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CE"/>
          <a:ea typeface="Arial CE"/>
          <a:cs typeface="Arial CE"/>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0977512946017"/>
          <c:y val="0.1858193275962754"/>
          <c:w val="0.81391714375559987"/>
          <c:h val="0.65770249668410075"/>
        </c:manualLayout>
      </c:layout>
      <c:lineChart>
        <c:grouping val="stacked"/>
        <c:varyColors val="0"/>
        <c:ser>
          <c:idx val="0"/>
          <c:order val="0"/>
          <c:tx>
            <c:strRef>
              <c:f>'aktualno Ha, KMG, uvoz '!$B$9</c:f>
              <c:strCache>
                <c:ptCount val="1"/>
                <c:pt idx="0">
                  <c:v>Površine v kontroli eko pridelave</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dLbls>
            <c:dLbl>
              <c:idx val="0"/>
              <c:layout>
                <c:manualLayout>
                  <c:x val="-2.5889967637540454E-2"/>
                  <c:y val="4.56397718011409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249-4C8F-A4A7-B0E63B5A22A2}"/>
                </c:ext>
              </c:extLst>
            </c:dLbl>
            <c:dLbl>
              <c:idx val="4"/>
              <c:layout>
                <c:manualLayout>
                  <c:x val="-4.2797314544157208E-2"/>
                  <c:y val="-5.753209343502526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249-4C8F-A4A7-B0E63B5A22A2}"/>
                </c:ext>
              </c:extLst>
            </c:dLbl>
            <c:dLbl>
              <c:idx val="7"/>
              <c:layout>
                <c:manualLayout>
                  <c:x val="-1.8649828073542474E-2"/>
                  <c:y val="-4.43593003708738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249-4C8F-A4A7-B0E63B5A22A2}"/>
                </c:ext>
              </c:extLst>
            </c:dLbl>
            <c:dLbl>
              <c:idx val="8"/>
              <c:layout>
                <c:manualLayout>
                  <c:x val="-3.9187606983291608E-2"/>
                  <c:y val="3.744199236428308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249-4C8F-A4A7-B0E63B5A22A2}"/>
                </c:ext>
              </c:extLst>
            </c:dLbl>
            <c:dLbl>
              <c:idx val="9"/>
              <c:layout>
                <c:manualLayout>
                  <c:x val="-5.3252883755819234E-2"/>
                  <c:y val="-5.54989616295043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249-4C8F-A4A7-B0E63B5A22A2}"/>
                </c:ext>
              </c:extLst>
            </c:dLbl>
            <c:dLbl>
              <c:idx val="10"/>
              <c:layout>
                <c:manualLayout>
                  <c:x val="-4.4664403048071656E-2"/>
                  <c:y val="4.657738494391552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0249-4C8F-A4A7-B0E63B5A22A2}"/>
                </c:ext>
              </c:extLst>
            </c:dLbl>
            <c:dLbl>
              <c:idx val="11"/>
              <c:layout>
                <c:manualLayout>
                  <c:x val="-5.387530321768319E-2"/>
                  <c:y val="-2.722029195941459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249-4C8F-A4A7-B0E63B5A22A2}"/>
                </c:ext>
              </c:extLst>
            </c:dLbl>
            <c:dLbl>
              <c:idx val="12"/>
              <c:layout>
                <c:manualLayout>
                  <c:x val="-3.1649126383473912E-2"/>
                  <c:y val="4.90268178580366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249-4C8F-A4A7-B0E63B5A22A2}"/>
                </c:ext>
              </c:extLst>
            </c:dLbl>
            <c:dLbl>
              <c:idx val="13"/>
              <c:layout>
                <c:manualLayout>
                  <c:x val="-0.11184002900538334"/>
                  <c:y val="3.2599837000814994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249-4C8F-A4A7-B0E63B5A22A2}"/>
                </c:ext>
              </c:extLst>
            </c:dLbl>
            <c:dLbl>
              <c:idx val="14"/>
              <c:layout>
                <c:manualLayout>
                  <c:x val="-0.11211211211211211"/>
                  <c:y val="-2.281988590057049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249-4C8F-A4A7-B0E63B5A22A2}"/>
                </c:ext>
              </c:extLst>
            </c:dLbl>
            <c:dLbl>
              <c:idx val="15"/>
              <c:layout>
                <c:manualLayout>
                  <c:x val="-5.2052052052052052E-2"/>
                  <c:y val="4.56397718011409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249-4C8F-A4A7-B0E63B5A22A2}"/>
                </c:ext>
              </c:extLst>
            </c:dLbl>
            <c:dLbl>
              <c:idx val="16"/>
              <c:layout>
                <c:manualLayout>
                  <c:x val="-4.6046046046046049E-2"/>
                  <c:y val="-4.88997555012224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249-4C8F-A4A7-B0E63B5A22A2}"/>
                </c:ext>
              </c:extLst>
            </c:dLbl>
            <c:numFmt formatCode="#,##0.00" sourceLinked="0"/>
            <c:spPr>
              <a:noFill/>
              <a:ln w="25400">
                <a:noFill/>
              </a:ln>
            </c:spPr>
            <c:txPr>
              <a:bodyPr/>
              <a:lstStyle/>
              <a:p>
                <a:pPr>
                  <a:defRPr sz="800" b="1" i="0" u="none" strike="noStrike" baseline="0">
                    <a:solidFill>
                      <a:srgbClr val="000000"/>
                    </a:solidFill>
                    <a:latin typeface="Arial CE"/>
                    <a:ea typeface="Arial CE"/>
                    <a:cs typeface="Arial CE"/>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'aktualno Ha, KMG, uvoz '!$J$8:$T$8</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'aktualno Ha, KMG, uvoz '!$J$9:$T$9</c:f>
              <c:numCache>
                <c:formatCode>#,##0</c:formatCode>
                <c:ptCount val="11"/>
                <c:pt idx="0">
                  <c:v>29322</c:v>
                </c:pt>
                <c:pt idx="1">
                  <c:v>29836</c:v>
                </c:pt>
                <c:pt idx="2">
                  <c:v>29388</c:v>
                </c:pt>
                <c:pt idx="3">
                  <c:v>30689</c:v>
                </c:pt>
                <c:pt idx="4">
                  <c:v>32148.74</c:v>
                </c:pt>
                <c:pt idx="5">
                  <c:v>35100.67</c:v>
                </c:pt>
                <c:pt idx="6" formatCode="#,##0.00">
                  <c:v>38664.494000000028</c:v>
                </c:pt>
                <c:pt idx="7" formatCode="#,##0.00">
                  <c:v>41237.19</c:v>
                </c:pt>
                <c:pt idx="8" formatCode="#,##0.00">
                  <c:v>42188.46</c:v>
                </c:pt>
                <c:pt idx="9" formatCode="#,##0.00">
                  <c:v>43578.76</c:v>
                </c:pt>
                <c:pt idx="10" formatCode="#,##0.00">
                  <c:v>46222.350429999999</c:v>
                </c:pt>
              </c:numCache>
            </c:numRef>
          </c:val>
          <c:smooth val="0"/>
          <c:extLst xmlns:c16r2="http://schemas.microsoft.com/office/drawing/2015/06/chart">
            <c:ext xmlns:c16="http://schemas.microsoft.com/office/drawing/2014/chart" uri="{C3380CC4-5D6E-409C-BE32-E72D297353CC}">
              <c16:uniqueId val="{0000000C-0249-4C8F-A4A7-B0E63B5A22A2}"/>
            </c:ext>
          </c:extLst>
        </c:ser>
        <c:dLbls>
          <c:showLegendKey val="0"/>
          <c:showVal val="0"/>
          <c:showCatName val="0"/>
          <c:showSerName val="0"/>
          <c:showPercent val="0"/>
          <c:showBubbleSize val="0"/>
        </c:dLbls>
        <c:marker val="1"/>
        <c:smooth val="0"/>
        <c:axId val="22682624"/>
        <c:axId val="22705280"/>
      </c:lineChart>
      <c:catAx>
        <c:axId val="22682624"/>
        <c:scaling>
          <c:orientation val="minMax"/>
        </c:scaling>
        <c:delete val="0"/>
        <c:axPos val="b"/>
        <c:title>
          <c:tx>
            <c:rich>
              <a:bodyPr/>
              <a:lstStyle/>
              <a:p>
                <a:pPr>
                  <a:defRPr sz="1000" b="1" i="0" u="none" strike="noStrike" baseline="0">
                    <a:solidFill>
                      <a:srgbClr val="000000"/>
                    </a:solidFill>
                    <a:latin typeface="Arial CE"/>
                    <a:ea typeface="Arial CE"/>
                    <a:cs typeface="Arial CE"/>
                  </a:defRPr>
                </a:pPr>
                <a:r>
                  <a:rPr lang="sl-SI"/>
                  <a:t>Leto</a:t>
                </a:r>
              </a:p>
            </c:rich>
          </c:tx>
          <c:layout>
            <c:manualLayout>
              <c:xMode val="edge"/>
              <c:yMode val="edge"/>
              <c:x val="0.55038140502707433"/>
              <c:y val="0.9519162671903175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CE"/>
                <a:ea typeface="Arial CE"/>
                <a:cs typeface="Arial CE"/>
              </a:defRPr>
            </a:pPr>
            <a:endParaRPr lang="en-US"/>
          </a:p>
        </c:txPr>
        <c:crossAx val="22705280"/>
        <c:crosses val="autoZero"/>
        <c:auto val="1"/>
        <c:lblAlgn val="ctr"/>
        <c:lblOffset val="100"/>
        <c:tickLblSkip val="1"/>
        <c:tickMarkSkip val="1"/>
        <c:noMultiLvlLbl val="0"/>
      </c:catAx>
      <c:valAx>
        <c:axId val="22705280"/>
        <c:scaling>
          <c:orientation val="minMax"/>
        </c:scaling>
        <c:delete val="0"/>
        <c:axPos val="l"/>
        <c:majorGridlines>
          <c:spPr>
            <a:ln w="3175">
              <a:solidFill>
                <a:srgbClr val="000000"/>
              </a:solidFill>
              <a:prstDash val="sysDash"/>
            </a:ln>
          </c:spPr>
        </c:majorGridlines>
        <c:title>
          <c:tx>
            <c:rich>
              <a:bodyPr/>
              <a:lstStyle/>
              <a:p>
                <a:pPr>
                  <a:defRPr sz="1000" b="1" i="0" u="none" strike="noStrike" baseline="0">
                    <a:solidFill>
                      <a:srgbClr val="000000"/>
                    </a:solidFill>
                    <a:latin typeface="Arial CE"/>
                    <a:ea typeface="Arial CE"/>
                    <a:cs typeface="Arial CE"/>
                  </a:defRPr>
                </a:pPr>
                <a:r>
                  <a:rPr lang="sl-SI"/>
                  <a:t>Ha</a:t>
                </a:r>
              </a:p>
            </c:rich>
          </c:tx>
          <c:layout>
            <c:manualLayout>
              <c:xMode val="edge"/>
              <c:yMode val="edge"/>
              <c:x val="3.2362441181338818E-2"/>
              <c:y val="0.48899806839548476"/>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CE"/>
                <a:ea typeface="Arial CE"/>
                <a:cs typeface="Arial CE"/>
              </a:defRPr>
            </a:pPr>
            <a:endParaRPr lang="en-US"/>
          </a:p>
        </c:txPr>
        <c:crossAx val="22682624"/>
        <c:crosses val="autoZero"/>
        <c:crossBetween val="between"/>
      </c:valAx>
      <c:spPr>
        <a:solidFill>
          <a:srgbClr val="FFFFFF"/>
        </a:solidFill>
        <a:ln w="12700">
          <a:solidFill>
            <a:srgbClr val="000000"/>
          </a:solidFill>
          <a:prstDash val="solid"/>
        </a:ln>
      </c:spPr>
    </c:plotArea>
    <c:plotVisOnly val="1"/>
    <c:dispBlanksAs val="zero"/>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E"/>
          <a:ea typeface="Arial CE"/>
          <a:cs typeface="Arial CE"/>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50503846998646"/>
          <c:y val="0.17021315892148464"/>
          <c:w val="0.86084278425045546"/>
          <c:h val="0.66666820577581487"/>
        </c:manualLayout>
      </c:layout>
      <c:barChart>
        <c:barDir val="col"/>
        <c:grouping val="clustered"/>
        <c:varyColors val="0"/>
        <c:ser>
          <c:idx val="0"/>
          <c:order val="0"/>
          <c:tx>
            <c:strRef>
              <c:f>'Predelovalni obrati'!$C$3</c:f>
              <c:strCache>
                <c:ptCount val="1"/>
                <c:pt idx="0">
                  <c:v>Število predelovalnih obratov</c:v>
                </c:pt>
              </c:strCache>
            </c:strRef>
          </c:tx>
          <c:spPr>
            <a:solidFill>
              <a:schemeClr val="tx2">
                <a:lumMod val="60000"/>
                <a:lumOff val="40000"/>
              </a:schemeClr>
            </a:solidFill>
            <a:ln w="12700">
              <a:solidFill>
                <a:srgbClr val="000000"/>
              </a:solidFill>
              <a:prstDash val="solid"/>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'Predelovalni obrati'!$B$8:$B$18</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'Predelovalni obrati'!$C$8:$C$18</c:f>
              <c:numCache>
                <c:formatCode>General</c:formatCode>
                <c:ptCount val="11"/>
                <c:pt idx="0">
                  <c:v>63</c:v>
                </c:pt>
                <c:pt idx="1">
                  <c:v>75</c:v>
                </c:pt>
                <c:pt idx="2">
                  <c:v>86</c:v>
                </c:pt>
                <c:pt idx="3">
                  <c:v>105</c:v>
                </c:pt>
                <c:pt idx="4">
                  <c:v>150</c:v>
                </c:pt>
                <c:pt idx="5">
                  <c:v>177</c:v>
                </c:pt>
                <c:pt idx="6">
                  <c:v>202</c:v>
                </c:pt>
                <c:pt idx="7">
                  <c:v>247</c:v>
                </c:pt>
                <c:pt idx="8">
                  <c:v>291</c:v>
                </c:pt>
                <c:pt idx="9">
                  <c:v>324</c:v>
                </c:pt>
                <c:pt idx="10">
                  <c:v>393</c:v>
                </c:pt>
              </c:numCache>
            </c:numRef>
          </c:val>
          <c:extLst xmlns:c16r2="http://schemas.microsoft.com/office/drawing/2015/06/chart">
            <c:ext xmlns:c16="http://schemas.microsoft.com/office/drawing/2014/chart" uri="{C3380CC4-5D6E-409C-BE32-E72D297353CC}">
              <c16:uniqueId val="{00000000-1C85-4B3E-A749-EF93586113AD}"/>
            </c:ext>
          </c:extLst>
        </c:ser>
        <c:dLbls>
          <c:showLegendKey val="0"/>
          <c:showVal val="0"/>
          <c:showCatName val="0"/>
          <c:showSerName val="0"/>
          <c:showPercent val="0"/>
          <c:showBubbleSize val="0"/>
        </c:dLbls>
        <c:gapWidth val="150"/>
        <c:axId val="23216128"/>
        <c:axId val="23218048"/>
      </c:barChart>
      <c:catAx>
        <c:axId val="23216128"/>
        <c:scaling>
          <c:orientation val="minMax"/>
        </c:scaling>
        <c:delete val="0"/>
        <c:axPos val="b"/>
        <c:title>
          <c:tx>
            <c:rich>
              <a:bodyPr/>
              <a:lstStyle/>
              <a:p>
                <a:pPr>
                  <a:defRPr sz="1000" b="1" i="0" u="none" strike="noStrike" baseline="0">
                    <a:solidFill>
                      <a:srgbClr val="000000"/>
                    </a:solidFill>
                    <a:latin typeface="Arial CE"/>
                    <a:ea typeface="Arial CE"/>
                    <a:cs typeface="Arial CE"/>
                  </a:defRPr>
                </a:pPr>
                <a:r>
                  <a:rPr lang="sl-SI"/>
                  <a:t>Leto</a:t>
                </a:r>
              </a:p>
            </c:rich>
          </c:tx>
          <c:layout>
            <c:manualLayout>
              <c:xMode val="edge"/>
              <c:yMode val="edge"/>
              <c:x val="0.52103644811388872"/>
              <c:y val="0.9101674702009765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CE"/>
                <a:ea typeface="Arial CE"/>
                <a:cs typeface="Arial CE"/>
              </a:defRPr>
            </a:pPr>
            <a:endParaRPr lang="en-US"/>
          </a:p>
        </c:txPr>
        <c:crossAx val="23218048"/>
        <c:crosses val="autoZero"/>
        <c:auto val="1"/>
        <c:lblAlgn val="ctr"/>
        <c:lblOffset val="100"/>
        <c:tickLblSkip val="1"/>
        <c:tickMarkSkip val="1"/>
        <c:noMultiLvlLbl val="0"/>
      </c:catAx>
      <c:valAx>
        <c:axId val="23218048"/>
        <c:scaling>
          <c:orientation val="minMax"/>
        </c:scaling>
        <c:delete val="0"/>
        <c:axPos val="l"/>
        <c:majorGridlines>
          <c:spPr>
            <a:ln w="3175" cmpd="thickThin">
              <a:solidFill>
                <a:srgbClr val="000000"/>
              </a:solidFill>
              <a:prstDash val="sysDot"/>
            </a:ln>
          </c:spPr>
        </c:majorGridlines>
        <c:title>
          <c:tx>
            <c:rich>
              <a:bodyPr/>
              <a:lstStyle/>
              <a:p>
                <a:pPr>
                  <a:defRPr sz="1000" b="1" i="0" u="none" strike="noStrike" baseline="0">
                    <a:solidFill>
                      <a:srgbClr val="000000"/>
                    </a:solidFill>
                    <a:latin typeface="Arial CE"/>
                    <a:ea typeface="Arial CE"/>
                    <a:cs typeface="Arial CE"/>
                  </a:defRPr>
                </a:pPr>
                <a:r>
                  <a:rPr lang="sl-SI"/>
                  <a:t>Število</a:t>
                </a:r>
              </a:p>
            </c:rich>
          </c:tx>
          <c:layout>
            <c:manualLayout>
              <c:xMode val="edge"/>
              <c:yMode val="edge"/>
              <c:x val="2.5889967637540454E-2"/>
              <c:y val="0.4468095034220012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CE"/>
                <a:ea typeface="Arial CE"/>
                <a:cs typeface="Arial CE"/>
              </a:defRPr>
            </a:pPr>
            <a:endParaRPr lang="en-US"/>
          </a:p>
        </c:txPr>
        <c:crossAx val="23216128"/>
        <c:crosses val="autoZero"/>
        <c:crossBetween val="between"/>
        <c:majorUnit val="100"/>
      </c:valAx>
      <c:spPr>
        <a:solidFill>
          <a:schemeClr val="bg1"/>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E"/>
          <a:ea typeface="Arial CE"/>
          <a:cs typeface="Arial CE"/>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Ograda datum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F51E5-C022-41BF-A2F0-96F092652297}" type="datetimeFigureOut">
              <a:rPr lang="en-US" smtClean="0"/>
              <a:t>1/24/2019</a:t>
            </a:fld>
            <a:endParaRPr lang="en-US"/>
          </a:p>
        </p:txBody>
      </p:sp>
      <p:sp>
        <p:nvSpPr>
          <p:cNvPr id="4" name="Ograda no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Ograda številke diapoz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51913B-8C64-4680-9207-42F18AA795B6}" type="slidenum">
              <a:rPr lang="en-US" smtClean="0"/>
              <a:t>‹#›</a:t>
            </a:fld>
            <a:endParaRPr lang="en-US"/>
          </a:p>
        </p:txBody>
      </p:sp>
    </p:spTree>
    <p:extLst>
      <p:ext uri="{BB962C8B-B14F-4D97-AF65-F5344CB8AC3E}">
        <p14:creationId xmlns:p14="http://schemas.microsoft.com/office/powerpoint/2010/main" val="39440350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smtClean="0"/>
              <a:t>Kliknite, če želite urediti slog naslova matrice</a:t>
            </a:r>
            <a:endParaRPr lang="en-US" dirty="0"/>
          </a:p>
        </p:txBody>
      </p:sp>
      <p:sp>
        <p:nvSpPr>
          <p:cNvPr id="4" name="Date Placeholder 3"/>
          <p:cNvSpPr>
            <a:spLocks noGrp="1"/>
          </p:cNvSpPr>
          <p:nvPr>
            <p:ph type="dt" sz="half" idx="10"/>
          </p:nvPr>
        </p:nvSpPr>
        <p:spPr>
          <a:xfrm>
            <a:off x="972000" y="6356350"/>
            <a:ext cx="1495694" cy="365125"/>
          </a:xfrm>
        </p:spPr>
        <p:txBody>
          <a:bodyPr/>
          <a:lstStyle/>
          <a:p>
            <a:fld id="{EB3D48D5-516E-3E42-9894-20D6320228FD}" type="datetimeFigureOut">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1331913" cy="365125"/>
          </a:xfrm>
        </p:spPr>
        <p:txBody>
          <a:bodyPr/>
          <a:lstStyle/>
          <a:p>
            <a:fld id="{E372AB40-CE4F-304D-B217-84F7D05E05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3" name="Date Placeholder 2"/>
          <p:cNvSpPr>
            <a:spLocks noGrp="1"/>
          </p:cNvSpPr>
          <p:nvPr>
            <p:ph type="dt" sz="half" idx="10"/>
          </p:nvPr>
        </p:nvSpPr>
        <p:spPr>
          <a:xfrm>
            <a:off x="1008000" y="6356350"/>
            <a:ext cx="1940683" cy="365125"/>
          </a:xfrm>
        </p:spPr>
        <p:txBody>
          <a:bodyPr/>
          <a:lstStyle/>
          <a:p>
            <a:fld id="{B6643AA4-2635-4C12-8113-A9B2CF4D688D}" type="datetimeFigureOut">
              <a:rPr lang="sl-SI" smtClean="0"/>
              <a:pPr/>
              <a:t>24.1.2019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a:xfrm>
            <a:off x="6553200" y="6356350"/>
            <a:ext cx="1607399" cy="365125"/>
          </a:xfrm>
        </p:spPr>
        <p:txBody>
          <a:bodyPr/>
          <a:lstStyle/>
          <a:p>
            <a:fld id="{9208EA15-E57B-4FAF-9D6C-62E0412FF7AC}"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smtClean="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l-SI" dirty="0"/>
          </a:p>
        </p:txBody>
      </p:sp>
      <p:sp>
        <p:nvSpPr>
          <p:cNvPr id="4" name="Date Placeholder 3"/>
          <p:cNvSpPr>
            <a:spLocks noGrp="1"/>
          </p:cNvSpPr>
          <p:nvPr>
            <p:ph type="dt" sz="half" idx="10"/>
          </p:nvPr>
        </p:nvSpPr>
        <p:spPr/>
        <p:txBody>
          <a:bodyPr/>
          <a:lstStyle/>
          <a:p>
            <a:fld id="{B6643AA4-2635-4C12-8113-A9B2CF4D688D}" type="datetimeFigureOut">
              <a:rPr lang="sl-SI" smtClean="0"/>
              <a:pPr/>
              <a:t>24.1.2019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208EA15-E57B-4FAF-9D6C-62E0412FF7AC}"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4" name="Date Placeholder 3"/>
          <p:cNvSpPr>
            <a:spLocks noGrp="1"/>
          </p:cNvSpPr>
          <p:nvPr>
            <p:ph type="dt" sz="half" idx="10"/>
          </p:nvPr>
        </p:nvSpPr>
        <p:spPr/>
        <p:txBody>
          <a:bodyPr/>
          <a:lstStyle/>
          <a:p>
            <a:fld id="{B6643AA4-2635-4C12-8113-A9B2CF4D688D}" type="datetimeFigureOut">
              <a:rPr lang="sl-SI" smtClean="0"/>
              <a:pPr/>
              <a:t>24.1.2019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208EA15-E57B-4FAF-9D6C-62E0412FF7AC}" type="slidenum">
              <a:rPr lang="sl-SI" smtClean="0"/>
              <a:pPr/>
              <a:t>‹#›</a:t>
            </a:fld>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Date Placeholder 3"/>
          <p:cNvSpPr>
            <a:spLocks noGrp="1"/>
          </p:cNvSpPr>
          <p:nvPr>
            <p:ph type="dt" sz="half" idx="10"/>
          </p:nvPr>
        </p:nvSpPr>
        <p:spPr/>
        <p:txBody>
          <a:bodyPr/>
          <a:lstStyle/>
          <a:p>
            <a:fld id="{B6643AA4-2635-4C12-8113-A9B2CF4D688D}" type="datetimeFigureOut">
              <a:rPr lang="sl-SI" smtClean="0"/>
              <a:pPr/>
              <a:t>24.1.2019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208EA15-E57B-4FAF-9D6C-62E0412FF7AC}"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5" name="Date Placeholder 4"/>
          <p:cNvSpPr>
            <a:spLocks noGrp="1"/>
          </p:cNvSpPr>
          <p:nvPr>
            <p:ph type="dt" sz="half" idx="10"/>
          </p:nvPr>
        </p:nvSpPr>
        <p:spPr>
          <a:xfrm>
            <a:off x="1008000" y="6356350"/>
            <a:ext cx="2133600" cy="365125"/>
          </a:xfrm>
        </p:spPr>
        <p:txBody>
          <a:bodyPr/>
          <a:lstStyle/>
          <a:p>
            <a:fld id="{B6643AA4-2635-4C12-8113-A9B2CF4D688D}" type="datetimeFigureOut">
              <a:rPr lang="sl-SI" smtClean="0"/>
              <a:pPr/>
              <a:t>24.1.2019</a:t>
            </a:fld>
            <a:endParaRPr lang="sl-SI" dirty="0"/>
          </a:p>
        </p:txBody>
      </p:sp>
      <p:sp>
        <p:nvSpPr>
          <p:cNvPr id="6" name="Footer Placeholder 5"/>
          <p:cNvSpPr>
            <a:spLocks noGrp="1"/>
          </p:cNvSpPr>
          <p:nvPr>
            <p:ph type="ftr" sz="quarter" idx="11"/>
          </p:nvPr>
        </p:nvSpPr>
        <p:spPr>
          <a:xfrm>
            <a:off x="3124200" y="6356350"/>
            <a:ext cx="2895600" cy="365125"/>
          </a:xfrm>
        </p:spPr>
        <p:txBody>
          <a:bodyPr/>
          <a:lstStyle/>
          <a:p>
            <a:endParaRPr lang="sl-SI" dirty="0"/>
          </a:p>
        </p:txBody>
      </p:sp>
      <p:sp>
        <p:nvSpPr>
          <p:cNvPr id="7" name="Slide Number Placeholder 6"/>
          <p:cNvSpPr>
            <a:spLocks noGrp="1"/>
          </p:cNvSpPr>
          <p:nvPr>
            <p:ph type="sldNum" sz="quarter" idx="12"/>
          </p:nvPr>
        </p:nvSpPr>
        <p:spPr>
          <a:xfrm>
            <a:off x="6553200" y="6356350"/>
            <a:ext cx="1607399" cy="365125"/>
          </a:xfrm>
        </p:spPr>
        <p:txBody>
          <a:bodyPr/>
          <a:lstStyle/>
          <a:p>
            <a:fld id="{9208EA15-E57B-4FAF-9D6C-62E0412FF7AC}" type="slidenum">
              <a:rPr lang="sl-SI" smtClean="0"/>
              <a:pPr/>
              <a:t>‹#›</a:t>
            </a:fld>
            <a:endParaRPr lang="sl-SI"/>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5" name="Date Placeholder 4"/>
          <p:cNvSpPr>
            <a:spLocks noGrp="1"/>
          </p:cNvSpPr>
          <p:nvPr>
            <p:ph type="dt" sz="half" idx="10"/>
          </p:nvPr>
        </p:nvSpPr>
        <p:spPr>
          <a:xfrm>
            <a:off x="1008000" y="6356350"/>
            <a:ext cx="2133600" cy="365125"/>
          </a:xfrm>
        </p:spPr>
        <p:txBody>
          <a:bodyPr/>
          <a:lstStyle/>
          <a:p>
            <a:fld id="{B6643AA4-2635-4C12-8113-A9B2CF4D688D}" type="datetimeFigureOut">
              <a:rPr lang="sl-SI" smtClean="0"/>
              <a:pPr/>
              <a:t>24.1.2019</a:t>
            </a:fld>
            <a:endParaRPr lang="sl-SI" dirty="0"/>
          </a:p>
        </p:txBody>
      </p:sp>
      <p:sp>
        <p:nvSpPr>
          <p:cNvPr id="6" name="Footer Placeholder 5"/>
          <p:cNvSpPr>
            <a:spLocks noGrp="1"/>
          </p:cNvSpPr>
          <p:nvPr>
            <p:ph type="ftr" sz="quarter" idx="11"/>
          </p:nvPr>
        </p:nvSpPr>
        <p:spPr>
          <a:xfrm>
            <a:off x="3124200" y="6356350"/>
            <a:ext cx="2895600" cy="365125"/>
          </a:xfrm>
        </p:spPr>
        <p:txBody>
          <a:bodyPr/>
          <a:lstStyle/>
          <a:p>
            <a:endParaRPr lang="sl-SI" dirty="0"/>
          </a:p>
        </p:txBody>
      </p:sp>
      <p:sp>
        <p:nvSpPr>
          <p:cNvPr id="7" name="Slide Number Placeholder 6"/>
          <p:cNvSpPr>
            <a:spLocks noGrp="1"/>
          </p:cNvSpPr>
          <p:nvPr>
            <p:ph type="sldNum" sz="quarter" idx="12"/>
          </p:nvPr>
        </p:nvSpPr>
        <p:spPr>
          <a:xfrm>
            <a:off x="6553200" y="6356350"/>
            <a:ext cx="1607399" cy="365125"/>
          </a:xfrm>
        </p:spPr>
        <p:txBody>
          <a:bodyPr/>
          <a:lstStyle/>
          <a:p>
            <a:fld id="{9208EA15-E57B-4FAF-9D6C-62E0412FF7AC}"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5" name="Date Placeholder 4"/>
          <p:cNvSpPr>
            <a:spLocks noGrp="1"/>
          </p:cNvSpPr>
          <p:nvPr>
            <p:ph type="dt" sz="half" idx="10"/>
          </p:nvPr>
        </p:nvSpPr>
        <p:spPr>
          <a:xfrm>
            <a:off x="1008000" y="6356350"/>
            <a:ext cx="2133600" cy="365125"/>
          </a:xfrm>
        </p:spPr>
        <p:txBody>
          <a:bodyPr/>
          <a:lstStyle/>
          <a:p>
            <a:fld id="{B6643AA4-2635-4C12-8113-A9B2CF4D688D}" type="datetimeFigureOut">
              <a:rPr lang="sl-SI" smtClean="0"/>
              <a:pPr/>
              <a:t>24.1.2019</a:t>
            </a:fld>
            <a:endParaRPr lang="sl-SI" dirty="0"/>
          </a:p>
        </p:txBody>
      </p:sp>
      <p:sp>
        <p:nvSpPr>
          <p:cNvPr id="6" name="Footer Placeholder 5"/>
          <p:cNvSpPr>
            <a:spLocks noGrp="1"/>
          </p:cNvSpPr>
          <p:nvPr>
            <p:ph type="ftr" sz="quarter" idx="11"/>
          </p:nvPr>
        </p:nvSpPr>
        <p:spPr>
          <a:xfrm>
            <a:off x="3124200" y="6356350"/>
            <a:ext cx="2895600" cy="365125"/>
          </a:xfrm>
        </p:spPr>
        <p:txBody>
          <a:bodyPr/>
          <a:lstStyle/>
          <a:p>
            <a:endParaRPr lang="sl-SI" dirty="0"/>
          </a:p>
        </p:txBody>
      </p:sp>
      <p:sp>
        <p:nvSpPr>
          <p:cNvPr id="7" name="Slide Number Placeholder 6"/>
          <p:cNvSpPr>
            <a:spLocks noGrp="1"/>
          </p:cNvSpPr>
          <p:nvPr>
            <p:ph type="sldNum" sz="quarter" idx="12"/>
          </p:nvPr>
        </p:nvSpPr>
        <p:spPr>
          <a:xfrm>
            <a:off x="6553200" y="6356350"/>
            <a:ext cx="1607399" cy="365125"/>
          </a:xfrm>
        </p:spPr>
        <p:txBody>
          <a:bodyPr/>
          <a:lstStyle/>
          <a:p>
            <a:fld id="{9208EA15-E57B-4FAF-9D6C-62E0412FF7AC}" type="slidenum">
              <a:rPr lang="sl-SI" smtClean="0"/>
              <a:pPr/>
              <a:t>‹#›</a:t>
            </a:fld>
            <a:endParaRPr lang="sl-SI"/>
          </a:p>
        </p:txBody>
      </p:sp>
      <p:sp>
        <p:nvSpPr>
          <p:cNvPr id="10" name="Text Placeholder 8"/>
          <p:cNvSpPr>
            <a:spLocks noGrp="1"/>
          </p:cNvSpPr>
          <p:nvPr>
            <p:ph type="body" sz="quarter" idx="13"/>
          </p:nvPr>
        </p:nvSpPr>
        <p:spPr>
          <a:xfrm>
            <a:off x="971550" y="3240088"/>
            <a:ext cx="3313113"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43AA4-2635-4C12-8113-A9B2CF4D688D}" type="datetimeFigureOut">
              <a:rPr lang="sl-SI" smtClean="0"/>
              <a:pPr/>
              <a:t>24.1.2019</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9208EA15-E57B-4FAF-9D6C-62E0412FF7AC}"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w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descr="Z:\JAVNA UPRAVA 2010\Si CGP\CGP_prirocnik_WEB\OUT\05 Medijsko promocijski elementi\11 PPT predstavitev\untitled folder\ozadje-01.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TextBox 7"/>
          <p:cNvSpPr txBox="1"/>
          <p:nvPr/>
        </p:nvSpPr>
        <p:spPr>
          <a:xfrm>
            <a:off x="962343" y="707598"/>
            <a:ext cx="1341585" cy="307777"/>
          </a:xfrm>
          <a:prstGeom prst="rect">
            <a:avLst/>
          </a:prstGeom>
          <a:noFill/>
        </p:spPr>
        <p:txBody>
          <a:bodyPr wrap="square" lIns="0" tIns="0" rIns="0" bIns="0" rtlCol="0">
            <a:spAutoFit/>
          </a:bodyPr>
          <a:lstStyle/>
          <a:p>
            <a:pPr>
              <a:lnSpc>
                <a:spcPts val="840"/>
              </a:lnSpc>
            </a:pPr>
            <a:r>
              <a:rPr lang="en-US" sz="700" dirty="0" smtClean="0">
                <a:solidFill>
                  <a:schemeClr val="tx2"/>
                </a:solidFill>
                <a:latin typeface="Republika" pitchFamily="2" charset="-18"/>
                <a:cs typeface="Republika"/>
              </a:rPr>
              <a:t>REPUBLIKA SLOVENIJA</a:t>
            </a:r>
          </a:p>
          <a:p>
            <a:pPr>
              <a:lnSpc>
                <a:spcPts val="840"/>
              </a:lnSpc>
            </a:pPr>
            <a:r>
              <a:rPr lang="sl-SI" sz="700" b="1" dirty="0" smtClean="0">
                <a:solidFill>
                  <a:schemeClr val="tx2"/>
                </a:solidFill>
                <a:latin typeface="Republika" pitchFamily="2" charset="-18"/>
                <a:cs typeface="Republika"/>
              </a:rPr>
              <a:t>MINISTRSTVO ZA KMETIJSTVO,</a:t>
            </a:r>
          </a:p>
          <a:p>
            <a:pPr>
              <a:lnSpc>
                <a:spcPts val="840"/>
              </a:lnSpc>
            </a:pPr>
            <a:r>
              <a:rPr lang="sl-SI" sz="700" b="1" dirty="0" smtClean="0">
                <a:solidFill>
                  <a:schemeClr val="tx2"/>
                </a:solidFill>
                <a:latin typeface="Republika" pitchFamily="2" charset="-18"/>
                <a:cs typeface="Republika"/>
              </a:rPr>
              <a:t>GOZDARSTVO IN PREHRANO</a:t>
            </a:r>
            <a:endParaRPr lang="en-US" sz="700" b="1" dirty="0" smtClean="0">
              <a:solidFill>
                <a:schemeClr val="tx2"/>
              </a:solidFill>
              <a:latin typeface="Republika" pitchFamily="2" charset="-18"/>
              <a:cs typeface="Republika"/>
            </a:endParaRPr>
          </a:p>
        </p:txBody>
      </p:sp>
      <p:pic>
        <p:nvPicPr>
          <p:cNvPr id="9" name="Picture 8" descr="grb moder za 10 pt.wmf"/>
          <p:cNvPicPr>
            <a:picLocks noChangeAspect="1"/>
          </p:cNvPicPr>
          <p:nvPr/>
        </p:nvPicPr>
        <p:blipFill>
          <a:blip r:embed="rId4"/>
          <a:stretch>
            <a:fillRect/>
          </a:stretch>
        </p:blipFill>
        <p:spPr>
          <a:xfrm>
            <a:off x="639724" y="712011"/>
            <a:ext cx="166596" cy="208800"/>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D48D5-516E-3E42-9894-20D6320228FD}" type="datetimeFigureOut">
              <a:rPr lang="en-US" smtClean="0"/>
              <a:pPr/>
              <a:t>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2AB40-CE4F-304D-B217-84F7D05E05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2000" y="1548000"/>
            <a:ext cx="7200000" cy="1080000"/>
          </a:xfrm>
          <a:prstGeom prst="rect">
            <a:avLst/>
          </a:prstGeom>
        </p:spPr>
        <p:txBody>
          <a:bodyPr vert="horz" wrap="none" lIns="0" tIns="0" rIns="0" bIns="0" rtlCol="0" anchor="t" anchorCtr="0">
            <a:spAutoFit/>
          </a:bodyPr>
          <a:lstStyle/>
          <a:p>
            <a:r>
              <a:rPr lang="en-US" dirty="0" smtClean="0"/>
              <a:t>Click to edit Master title style</a:t>
            </a:r>
            <a:endParaRPr lang="sl-SI" dirty="0"/>
          </a:p>
        </p:txBody>
      </p:sp>
      <p:sp>
        <p:nvSpPr>
          <p:cNvPr id="3" name="Text Placeholder 2"/>
          <p:cNvSpPr>
            <a:spLocks noGrp="1"/>
          </p:cNvSpPr>
          <p:nvPr>
            <p:ph type="body" idx="1"/>
          </p:nvPr>
        </p:nvSpPr>
        <p:spPr>
          <a:xfrm>
            <a:off x="971999" y="3240000"/>
            <a:ext cx="7200000" cy="2628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Date Placeholder 3"/>
          <p:cNvSpPr>
            <a:spLocks noGrp="1"/>
          </p:cNvSpPr>
          <p:nvPr>
            <p:ph type="dt" sz="half" idx="2"/>
          </p:nvPr>
        </p:nvSpPr>
        <p:spPr>
          <a:xfrm>
            <a:off x="971425" y="6356350"/>
            <a:ext cx="1582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43AA4-2635-4C12-8113-A9B2CF4D688D}" type="datetimeFigureOut">
              <a:rPr lang="sl-SI" smtClean="0"/>
              <a:pPr/>
              <a:t>24.1.2019</a:t>
            </a:fld>
            <a:endParaRPr lang="sl-SI"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p>
        </p:txBody>
      </p:sp>
      <p:sp>
        <p:nvSpPr>
          <p:cNvPr id="6" name="Slide Number Placeholder 5"/>
          <p:cNvSpPr>
            <a:spLocks noGrp="1"/>
          </p:cNvSpPr>
          <p:nvPr>
            <p:ph type="sldNum" sz="quarter" idx="4"/>
          </p:nvPr>
        </p:nvSpPr>
        <p:spPr>
          <a:xfrm>
            <a:off x="6553200" y="6356350"/>
            <a:ext cx="16073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8EA15-E57B-4FAF-9D6C-62E0412FF7AC}" type="slidenum">
              <a:rPr lang="sl-SI" smtClean="0"/>
              <a:pPr/>
              <a:t>‹#›</a:t>
            </a:fld>
            <a:endParaRPr lang="sl-SI" dirty="0"/>
          </a:p>
        </p:txBody>
      </p:sp>
      <p:pic>
        <p:nvPicPr>
          <p:cNvPr id="10" name="Picture 9" descr="grb moder za 10 pt.wmf"/>
          <p:cNvPicPr>
            <a:picLocks noChangeAspect="1"/>
          </p:cNvPicPr>
          <p:nvPr/>
        </p:nvPicPr>
        <p:blipFill>
          <a:blip r:embed="rId10"/>
          <a:stretch>
            <a:fillRect/>
          </a:stretch>
        </p:blipFill>
        <p:spPr>
          <a:xfrm>
            <a:off x="639724" y="712011"/>
            <a:ext cx="166596" cy="208800"/>
          </a:xfrm>
          <a:prstGeom prst="rect">
            <a:avLst/>
          </a:prstGeom>
        </p:spPr>
      </p:pic>
      <p:sp>
        <p:nvSpPr>
          <p:cNvPr id="12" name="TextBox 7"/>
          <p:cNvSpPr txBox="1"/>
          <p:nvPr userDrawn="1"/>
        </p:nvSpPr>
        <p:spPr>
          <a:xfrm>
            <a:off x="962343" y="707598"/>
            <a:ext cx="1341585" cy="307777"/>
          </a:xfrm>
          <a:prstGeom prst="rect">
            <a:avLst/>
          </a:prstGeom>
          <a:noFill/>
        </p:spPr>
        <p:txBody>
          <a:bodyPr wrap="square" lIns="0" tIns="0" rIns="0" bIns="0" rtlCol="0">
            <a:spAutoFit/>
          </a:bodyPr>
          <a:lstStyle/>
          <a:p>
            <a:pPr>
              <a:lnSpc>
                <a:spcPts val="840"/>
              </a:lnSpc>
            </a:pPr>
            <a:r>
              <a:rPr lang="en-US" sz="700" dirty="0" smtClean="0">
                <a:solidFill>
                  <a:schemeClr val="tx2"/>
                </a:solidFill>
                <a:latin typeface="Republika" pitchFamily="2" charset="-18"/>
                <a:cs typeface="Republika"/>
              </a:rPr>
              <a:t>REPUBLIKA SLOVENIJA</a:t>
            </a:r>
          </a:p>
          <a:p>
            <a:pPr>
              <a:lnSpc>
                <a:spcPts val="840"/>
              </a:lnSpc>
            </a:pPr>
            <a:r>
              <a:rPr lang="sl-SI" sz="700" b="1" dirty="0" smtClean="0">
                <a:solidFill>
                  <a:schemeClr val="tx2"/>
                </a:solidFill>
                <a:latin typeface="Republika" pitchFamily="2" charset="-18"/>
                <a:cs typeface="Republika"/>
              </a:rPr>
              <a:t>MINISTRSTVO ZA KMETIJSTVO,</a:t>
            </a:r>
          </a:p>
          <a:p>
            <a:pPr>
              <a:lnSpc>
                <a:spcPts val="840"/>
              </a:lnSpc>
            </a:pPr>
            <a:r>
              <a:rPr lang="sl-SI" sz="700" b="1" dirty="0" smtClean="0">
                <a:solidFill>
                  <a:schemeClr val="tx2"/>
                </a:solidFill>
                <a:latin typeface="Republika" pitchFamily="2" charset="-18"/>
                <a:cs typeface="Republika"/>
              </a:rPr>
              <a:t>GOZDARSTVO IN PREHRANO</a:t>
            </a:r>
            <a:endParaRPr lang="en-US" sz="700" b="1" dirty="0" smtClean="0">
              <a:solidFill>
                <a:schemeClr val="tx2"/>
              </a:solidFill>
              <a:latin typeface="Republika" pitchFamily="2" charset="-18"/>
              <a:cs typeface="Republika"/>
            </a:endParaRPr>
          </a:p>
        </p:txBody>
      </p:sp>
    </p:spTree>
  </p:cSld>
  <p:clrMap bg1="lt1" tx1="dk1" bg2="lt2" tx2="dk2" accent1="accent1" accent2="accent2" accent3="accent3" accent4="accent4" accent5="accent5" accent6="accent6" hlink="hlink" folHlink="folHlink"/>
  <p:sldLayoutIdLst>
    <p:sldLayoutId id="2147483662" r:id="rId1"/>
    <p:sldLayoutId id="2147483651" r:id="rId2"/>
    <p:sldLayoutId id="2147483652" r:id="rId3"/>
    <p:sldLayoutId id="2147483664" r:id="rId4"/>
    <p:sldLayoutId id="2147483663" r:id="rId5"/>
    <p:sldLayoutId id="2147483654" r:id="rId6"/>
    <p:sldLayoutId id="2147483665" r:id="rId7"/>
    <p:sldLayoutId id="2147483657" r:id="rId8"/>
  </p:sldLayoutIdLst>
  <p:txStyles>
    <p:titleStyle>
      <a:lvl1pPr algn="l" defTabSz="914400" rtl="0" eaLnBrk="1" latinLnBrk="0" hangingPunct="1">
        <a:spcBef>
          <a:spcPct val="0"/>
        </a:spcBef>
        <a:buNone/>
        <a:defRPr sz="44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image" Target="../media/image7.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l-SI" smtClean="0"/>
              <a:t> </a:t>
            </a:r>
            <a:endParaRPr lang="en-US" dirty="0"/>
          </a:p>
        </p:txBody>
      </p:sp>
      <p:sp>
        <p:nvSpPr>
          <p:cNvPr id="6" name="TextBox 5"/>
          <p:cNvSpPr txBox="1"/>
          <p:nvPr/>
        </p:nvSpPr>
        <p:spPr>
          <a:xfrm>
            <a:off x="685800" y="605135"/>
            <a:ext cx="406573" cy="461665"/>
          </a:xfrm>
          <a:prstGeom prst="rect">
            <a:avLst/>
          </a:prstGeom>
          <a:noFill/>
        </p:spPr>
        <p:txBody>
          <a:bodyPr wrap="none" rtlCol="0">
            <a:spAutoFit/>
          </a:bodyPr>
          <a:lstStyle/>
          <a:p>
            <a:r>
              <a:rPr lang="en-US" sz="2400" dirty="0" err="1" smtClean="0">
                <a:latin typeface="Republika"/>
                <a:cs typeface="Republika"/>
              </a:rPr>
              <a:t></a:t>
            </a:r>
            <a:endParaRPr lang="en-US" sz="2400" dirty="0" smtClean="0">
              <a:latin typeface="Republika"/>
              <a:cs typeface="Republika"/>
            </a:endParaRPr>
          </a:p>
        </p:txBody>
      </p:sp>
      <p:sp>
        <p:nvSpPr>
          <p:cNvPr id="8" name="TextBox 7"/>
          <p:cNvSpPr txBox="1"/>
          <p:nvPr/>
        </p:nvSpPr>
        <p:spPr>
          <a:xfrm>
            <a:off x="1331913" y="1281223"/>
            <a:ext cx="1916334" cy="369332"/>
          </a:xfrm>
          <a:prstGeom prst="rect">
            <a:avLst/>
          </a:prstGeom>
          <a:noFill/>
        </p:spPr>
        <p:txBody>
          <a:bodyPr wrap="square" rtlCol="0">
            <a:spAutoFit/>
          </a:bodyPr>
          <a:lstStyle/>
          <a:p>
            <a:r>
              <a:rPr lang="sl-SI" dirty="0" smtClean="0"/>
              <a:t></a:t>
            </a:r>
          </a:p>
        </p:txBody>
      </p:sp>
      <p:sp>
        <p:nvSpPr>
          <p:cNvPr id="5" name="PoljeZBesedilom 4"/>
          <p:cNvSpPr txBox="1"/>
          <p:nvPr/>
        </p:nvSpPr>
        <p:spPr>
          <a:xfrm>
            <a:off x="292608" y="1385998"/>
            <a:ext cx="8577072" cy="5016758"/>
          </a:xfrm>
          <a:prstGeom prst="rect">
            <a:avLst/>
          </a:prstGeom>
          <a:noFill/>
        </p:spPr>
        <p:txBody>
          <a:bodyPr wrap="square" rtlCol="0">
            <a:spAutoFit/>
          </a:bodyPr>
          <a:lstStyle/>
          <a:p>
            <a:pPr algn="ctr"/>
            <a:r>
              <a:rPr lang="sl-SI" sz="4000" b="1" cap="all" dirty="0" smtClean="0">
                <a:solidFill>
                  <a:srgbClr val="0070C0"/>
                </a:solidFill>
                <a:latin typeface="Arial CE" panose="020B0604020202020204" pitchFamily="34" charset="0"/>
                <a:cs typeface="Arial CE" panose="020B0604020202020204" pitchFamily="34" charset="0"/>
              </a:rPr>
              <a:t>Aktualno </a:t>
            </a:r>
          </a:p>
          <a:p>
            <a:pPr algn="ctr"/>
            <a:r>
              <a:rPr lang="sl-SI" sz="4000" b="1" cap="all" dirty="0" smtClean="0">
                <a:solidFill>
                  <a:srgbClr val="0070C0"/>
                </a:solidFill>
                <a:latin typeface="Arial CE" panose="020B0604020202020204" pitchFamily="34" charset="0"/>
                <a:cs typeface="Arial CE" panose="020B0604020202020204" pitchFamily="34" charset="0"/>
              </a:rPr>
              <a:t>na </a:t>
            </a:r>
          </a:p>
          <a:p>
            <a:pPr algn="ctr"/>
            <a:r>
              <a:rPr lang="sl-SI" sz="4000" b="1" cap="all" dirty="0" smtClean="0">
                <a:solidFill>
                  <a:srgbClr val="0070C0"/>
                </a:solidFill>
                <a:latin typeface="Arial CE" panose="020B0604020202020204" pitchFamily="34" charset="0"/>
                <a:cs typeface="Arial CE" panose="020B0604020202020204" pitchFamily="34" charset="0"/>
              </a:rPr>
              <a:t>področju</a:t>
            </a:r>
          </a:p>
          <a:p>
            <a:pPr algn="ctr"/>
            <a:r>
              <a:rPr lang="sl-SI" sz="4000" b="1" cap="all" dirty="0" smtClean="0">
                <a:solidFill>
                  <a:srgbClr val="0070C0"/>
                </a:solidFill>
                <a:latin typeface="Arial CE" panose="020B0604020202020204" pitchFamily="34" charset="0"/>
                <a:cs typeface="Arial CE" panose="020B0604020202020204" pitchFamily="34" charset="0"/>
              </a:rPr>
              <a:t>Ekološkega Kmetovanja</a:t>
            </a:r>
          </a:p>
          <a:p>
            <a:endParaRPr lang="sl-SI" sz="2000" b="1" dirty="0" smtClean="0">
              <a:solidFill>
                <a:srgbClr val="0070C0"/>
              </a:solidFill>
              <a:latin typeface="Arial CE" panose="020B0604020202020204" pitchFamily="34" charset="0"/>
              <a:cs typeface="Arial CE" panose="020B0604020202020204" pitchFamily="34" charset="0"/>
            </a:endParaRPr>
          </a:p>
          <a:p>
            <a:endParaRPr lang="sl-SI" sz="2000" b="1" dirty="0">
              <a:solidFill>
                <a:srgbClr val="0070C0"/>
              </a:solidFill>
              <a:latin typeface="Arial CE" panose="020B0604020202020204" pitchFamily="34" charset="0"/>
              <a:cs typeface="Arial CE" panose="020B0604020202020204" pitchFamily="34" charset="0"/>
            </a:endParaRPr>
          </a:p>
          <a:p>
            <a:r>
              <a:rPr lang="sl-SI" sz="2000" b="1" dirty="0" smtClean="0">
                <a:solidFill>
                  <a:srgbClr val="0070C0"/>
                </a:solidFill>
                <a:latin typeface="Arial CE" panose="020B0604020202020204" pitchFamily="34" charset="0"/>
                <a:cs typeface="Arial CE" panose="020B0604020202020204" pitchFamily="34" charset="0"/>
              </a:rPr>
              <a:t>mag. Maja Žibert</a:t>
            </a:r>
          </a:p>
          <a:p>
            <a:r>
              <a:rPr lang="sl-SI" sz="2000" b="1" dirty="0" smtClean="0">
                <a:solidFill>
                  <a:srgbClr val="0070C0"/>
                </a:solidFill>
                <a:latin typeface="Arial CE" panose="020B0604020202020204" pitchFamily="34" charset="0"/>
                <a:cs typeface="Arial CE" panose="020B0604020202020204" pitchFamily="34" charset="0"/>
              </a:rPr>
              <a:t>Sektor za kmetijske trge</a:t>
            </a:r>
          </a:p>
          <a:p>
            <a:r>
              <a:rPr lang="sl-SI" sz="2000" b="1" dirty="0" smtClean="0">
                <a:solidFill>
                  <a:srgbClr val="0070C0"/>
                </a:solidFill>
                <a:latin typeface="Arial CE" panose="020B0604020202020204" pitchFamily="34" charset="0"/>
                <a:cs typeface="Arial CE" panose="020B0604020202020204" pitchFamily="34" charset="0"/>
              </a:rPr>
              <a:t>Ministrstvo za kmetijstvo, gozdarstvo in prehrano           </a:t>
            </a:r>
          </a:p>
          <a:p>
            <a:endParaRPr lang="sl-SI" sz="2000" b="1" dirty="0">
              <a:solidFill>
                <a:srgbClr val="0070C0"/>
              </a:solidFill>
              <a:latin typeface="Arial CE" panose="020B0604020202020204" pitchFamily="34" charset="0"/>
              <a:cs typeface="Arial CE" panose="020B0604020202020204" pitchFamily="34" charset="0"/>
            </a:endParaRPr>
          </a:p>
          <a:p>
            <a:endParaRPr lang="sl-SI" sz="2000" b="1" dirty="0">
              <a:solidFill>
                <a:srgbClr val="0070C0"/>
              </a:solidFill>
              <a:latin typeface="Arial CE" panose="020B0604020202020204" pitchFamily="34" charset="0"/>
              <a:cs typeface="Arial CE" panose="020B0604020202020204" pitchFamily="34" charset="0"/>
            </a:endParaRPr>
          </a:p>
          <a:p>
            <a:r>
              <a:rPr lang="sl-SI" sz="2000" b="1" dirty="0" smtClean="0">
                <a:solidFill>
                  <a:srgbClr val="0070C0"/>
                </a:solidFill>
                <a:latin typeface="Arial CE" panose="020B0604020202020204" pitchFamily="34" charset="0"/>
                <a:cs typeface="Arial CE" panose="020B0604020202020204" pitchFamily="34" charset="0"/>
              </a:rPr>
              <a:t>                                                                               Pivola, 25. januar 2019</a:t>
            </a:r>
            <a:endParaRPr lang="sl-SI" sz="2000" b="1" dirty="0">
              <a:solidFill>
                <a:srgbClr val="0070C0"/>
              </a:solidFill>
              <a:latin typeface="Arial CE" panose="020B0604020202020204" pitchFamily="34" charset="0"/>
              <a:cs typeface="Arial CE"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720" y="21102"/>
            <a:ext cx="2176018" cy="136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506487" y="1033272"/>
            <a:ext cx="7957307" cy="615553"/>
          </a:xfrm>
        </p:spPr>
        <p:txBody>
          <a:bodyPr/>
          <a:lstStyle/>
          <a:p>
            <a:pPr algn="ctr"/>
            <a:r>
              <a:rPr lang="sl-SI" altLang="sl-SI" sz="4000" dirty="0" smtClean="0">
                <a:solidFill>
                  <a:srgbClr val="0070C0"/>
                </a:solidFill>
                <a:latin typeface="+mj-lt"/>
              </a:rPr>
              <a:t>Nova EU uredba o </a:t>
            </a:r>
            <a:r>
              <a:rPr lang="sl-SI" altLang="sl-SI" sz="4000" dirty="0" err="1" smtClean="0">
                <a:solidFill>
                  <a:srgbClr val="0070C0"/>
                </a:solidFill>
                <a:latin typeface="+mj-lt"/>
              </a:rPr>
              <a:t>eko</a:t>
            </a:r>
            <a:r>
              <a:rPr lang="sl-SI" altLang="sl-SI" sz="4000" dirty="0" smtClean="0">
                <a:solidFill>
                  <a:srgbClr val="0070C0"/>
                </a:solidFill>
                <a:latin typeface="+mj-lt"/>
              </a:rPr>
              <a:t> kmetovanju</a:t>
            </a:r>
            <a:endParaRPr lang="sl-SI" sz="4000" dirty="0">
              <a:solidFill>
                <a:srgbClr val="0070C0"/>
              </a:solidFill>
              <a:latin typeface="+mj-lt"/>
            </a:endParaRPr>
          </a:p>
        </p:txBody>
      </p:sp>
      <p:sp>
        <p:nvSpPr>
          <p:cNvPr id="21" name="Content Placeholder 20"/>
          <p:cNvSpPr>
            <a:spLocks noGrp="1"/>
          </p:cNvSpPr>
          <p:nvPr>
            <p:ph idx="4294967295"/>
          </p:nvPr>
        </p:nvSpPr>
        <p:spPr>
          <a:xfrm>
            <a:off x="283464" y="2075688"/>
            <a:ext cx="8586216" cy="4160520"/>
          </a:xfrm>
        </p:spPr>
        <p:txBody>
          <a:bodyPr>
            <a:normAutofit/>
          </a:bodyPr>
          <a:lstStyle/>
          <a:p>
            <a:pPr algn="just">
              <a:buClr>
                <a:srgbClr val="0070C0"/>
              </a:buClr>
              <a:buFont typeface="Wingdings" panose="05000000000000000000" pitchFamily="2" charset="2"/>
              <a:buChar char="v"/>
            </a:pPr>
            <a:r>
              <a:rPr lang="sl-SI" altLang="sl-SI" sz="2800" b="1" dirty="0" smtClean="0">
                <a:solidFill>
                  <a:schemeClr val="tx2"/>
                </a:solidFill>
                <a:latin typeface="Calibri" panose="020F0502020204030204" pitchFamily="34" charset="0"/>
              </a:rPr>
              <a:t>Uredba (EU)</a:t>
            </a:r>
            <a:r>
              <a:rPr lang="sl-SI" altLang="sl-SI" sz="2800" dirty="0" smtClean="0">
                <a:solidFill>
                  <a:schemeClr val="tx2"/>
                </a:solidFill>
                <a:latin typeface="Calibri" panose="020F0502020204030204" pitchFamily="34" charset="0"/>
              </a:rPr>
              <a:t> </a:t>
            </a:r>
            <a:r>
              <a:rPr lang="sl-SI" altLang="sl-SI" sz="2800" b="1" dirty="0" smtClean="0">
                <a:solidFill>
                  <a:schemeClr val="tx2"/>
                </a:solidFill>
                <a:latin typeface="Calibri" panose="020F0502020204030204" pitchFamily="34" charset="0"/>
              </a:rPr>
              <a:t>2018/848 Evropskega parlamenta in Sveta</a:t>
            </a:r>
            <a:r>
              <a:rPr lang="sl-SI" altLang="sl-SI" sz="2800" dirty="0" smtClean="0">
                <a:solidFill>
                  <a:schemeClr val="tx2"/>
                </a:solidFill>
                <a:latin typeface="Calibri" panose="020F0502020204030204" pitchFamily="34" charset="0"/>
              </a:rPr>
              <a:t> </a:t>
            </a:r>
            <a:r>
              <a:rPr lang="sl-SI" altLang="sl-SI" sz="2800" dirty="0">
                <a:solidFill>
                  <a:schemeClr val="tx2"/>
                </a:solidFill>
                <a:latin typeface="Calibri" panose="020F0502020204030204" pitchFamily="34" charset="0"/>
              </a:rPr>
              <a:t>z dne </a:t>
            </a:r>
            <a:r>
              <a:rPr lang="sl-SI" altLang="sl-SI" sz="2800" dirty="0" smtClean="0">
                <a:solidFill>
                  <a:schemeClr val="tx2"/>
                </a:solidFill>
                <a:latin typeface="Calibri" panose="020F0502020204030204" pitchFamily="34" charset="0"/>
              </a:rPr>
              <a:t>30. maja 2018 </a:t>
            </a:r>
            <a:r>
              <a:rPr lang="sl-SI" altLang="sl-SI" sz="2800" dirty="0">
                <a:solidFill>
                  <a:schemeClr val="tx2"/>
                </a:solidFill>
                <a:latin typeface="Calibri" panose="020F0502020204030204" pitchFamily="34" charset="0"/>
              </a:rPr>
              <a:t>o ekološki pridelavi in označevanju ekoloških proizvodov in razveljavitvi </a:t>
            </a:r>
            <a:r>
              <a:rPr lang="sl-SI" altLang="sl-SI" sz="2800" dirty="0" smtClean="0">
                <a:solidFill>
                  <a:schemeClr val="tx2"/>
                </a:solidFill>
                <a:latin typeface="Calibri" panose="020F0502020204030204" pitchFamily="34" charset="0"/>
              </a:rPr>
              <a:t>Uredbe Sveta </a:t>
            </a:r>
            <a:r>
              <a:rPr lang="sl-SI" altLang="sl-SI" sz="2800" dirty="0">
                <a:solidFill>
                  <a:schemeClr val="tx2"/>
                </a:solidFill>
                <a:latin typeface="Calibri" panose="020F0502020204030204" pitchFamily="34" charset="0"/>
              </a:rPr>
              <a:t>(</a:t>
            </a:r>
            <a:r>
              <a:rPr lang="sl-SI" altLang="sl-SI" sz="2800" dirty="0" smtClean="0">
                <a:solidFill>
                  <a:schemeClr val="tx2"/>
                </a:solidFill>
                <a:latin typeface="Calibri" panose="020F0502020204030204" pitchFamily="34" charset="0"/>
              </a:rPr>
              <a:t>ES</a:t>
            </a:r>
            <a:r>
              <a:rPr lang="sl-SI" altLang="sl-SI" sz="2800" dirty="0">
                <a:solidFill>
                  <a:schemeClr val="tx2"/>
                </a:solidFill>
                <a:latin typeface="Calibri" panose="020F0502020204030204" pitchFamily="34" charset="0"/>
              </a:rPr>
              <a:t>) št. </a:t>
            </a:r>
            <a:r>
              <a:rPr lang="sl-SI" altLang="sl-SI" sz="2800" dirty="0" smtClean="0">
                <a:solidFill>
                  <a:schemeClr val="tx2"/>
                </a:solidFill>
                <a:latin typeface="Calibri" panose="020F0502020204030204" pitchFamily="34" charset="0"/>
              </a:rPr>
              <a:t>834/2007</a:t>
            </a:r>
          </a:p>
          <a:p>
            <a:pPr algn="just">
              <a:buClr>
                <a:srgbClr val="0070C0"/>
              </a:buClr>
              <a:buFont typeface="Wingdings" panose="05000000000000000000" pitchFamily="2" charset="2"/>
              <a:buChar char="v"/>
            </a:pPr>
            <a:r>
              <a:rPr lang="sl-SI" altLang="sl-SI" sz="2800" dirty="0" smtClean="0">
                <a:solidFill>
                  <a:schemeClr val="tx2"/>
                </a:solidFill>
                <a:latin typeface="Calibri" panose="020F0502020204030204" pitchFamily="34" charset="0"/>
              </a:rPr>
              <a:t> sprejetih bo še cca 40 delegiranih in izvedbenih aktov do leta 2020, ki so trenutno v fazi priprave </a:t>
            </a:r>
          </a:p>
          <a:p>
            <a:pPr algn="just">
              <a:buClr>
                <a:srgbClr val="0070C0"/>
              </a:buClr>
              <a:buFont typeface="Wingdings" panose="05000000000000000000" pitchFamily="2" charset="2"/>
              <a:buChar char="v"/>
            </a:pPr>
            <a:r>
              <a:rPr lang="sl-SI" altLang="sl-SI" sz="2800" dirty="0" smtClean="0">
                <a:solidFill>
                  <a:schemeClr val="tx2"/>
                </a:solidFill>
                <a:latin typeface="Calibri" panose="020F0502020204030204" pitchFamily="34" charset="0"/>
              </a:rPr>
              <a:t> uporaba od </a:t>
            </a:r>
            <a:r>
              <a:rPr lang="sl-SI" altLang="sl-SI" sz="2800" b="1" u="sng" dirty="0" smtClean="0">
                <a:solidFill>
                  <a:srgbClr val="0070C0"/>
                </a:solidFill>
                <a:latin typeface="Calibri" panose="020F0502020204030204" pitchFamily="34" charset="0"/>
              </a:rPr>
              <a:t>1. januarja 2021</a:t>
            </a:r>
          </a:p>
          <a:p>
            <a:pPr marL="0" indent="0">
              <a:buClr>
                <a:srgbClr val="0070C0"/>
              </a:buClr>
              <a:buNone/>
            </a:pPr>
            <a:endParaRPr lang="sl-SI"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81026" y="1149790"/>
            <a:ext cx="4193456" cy="615553"/>
          </a:xfrm>
        </p:spPr>
        <p:txBody>
          <a:bodyPr/>
          <a:lstStyle/>
          <a:p>
            <a:pPr algn="ctr"/>
            <a:r>
              <a:rPr lang="sl-SI" sz="4000" dirty="0" smtClean="0">
                <a:solidFill>
                  <a:srgbClr val="0070C0"/>
                </a:solidFill>
              </a:rPr>
              <a:t>Področje uporabe </a:t>
            </a:r>
            <a:endParaRPr lang="sl-SI" sz="4000" dirty="0">
              <a:solidFill>
                <a:srgbClr val="0070C0"/>
              </a:solidFill>
            </a:endParaRPr>
          </a:p>
        </p:txBody>
      </p:sp>
      <p:sp>
        <p:nvSpPr>
          <p:cNvPr id="3" name="Označba mesta besedila 2"/>
          <p:cNvSpPr>
            <a:spLocks noGrp="1"/>
          </p:cNvSpPr>
          <p:nvPr>
            <p:ph type="body" sz="quarter" idx="13"/>
          </p:nvPr>
        </p:nvSpPr>
        <p:spPr>
          <a:xfrm>
            <a:off x="971425" y="2272420"/>
            <a:ext cx="7201025" cy="3594980"/>
          </a:xfrm>
        </p:spPr>
        <p:txBody>
          <a:bodyPr>
            <a:normAutofit fontScale="92500" lnSpcReduction="20000"/>
          </a:bodyPr>
          <a:lstStyle/>
          <a:p>
            <a:pPr algn="just">
              <a:spcBef>
                <a:spcPts val="1800"/>
              </a:spcBef>
              <a:buClr>
                <a:srgbClr val="0070C0"/>
              </a:buClr>
              <a:buFont typeface="Wingdings" panose="05000000000000000000" pitchFamily="2" charset="2"/>
              <a:buChar char="v"/>
            </a:pPr>
            <a:r>
              <a:rPr lang="sl-SI" sz="2800" dirty="0" smtClean="0">
                <a:solidFill>
                  <a:schemeClr val="tx2"/>
                </a:solidFill>
                <a:latin typeface="+mj-lt"/>
              </a:rPr>
              <a:t>živi ali nepredelani kmetijski proizvodi, vključno s semeni in drugim rastlinskim razmnoževalnim materialom</a:t>
            </a:r>
          </a:p>
          <a:p>
            <a:pPr algn="just">
              <a:buClr>
                <a:srgbClr val="0070C0"/>
              </a:buClr>
              <a:buFont typeface="Wingdings" panose="05000000000000000000" pitchFamily="2" charset="2"/>
              <a:buChar char="v"/>
            </a:pPr>
            <a:r>
              <a:rPr lang="sl-SI" sz="2800" dirty="0" smtClean="0">
                <a:solidFill>
                  <a:schemeClr val="tx2"/>
                </a:solidFill>
                <a:latin typeface="+mj-lt"/>
              </a:rPr>
              <a:t>predelani kmetijski proizvodi</a:t>
            </a:r>
          </a:p>
          <a:p>
            <a:pPr algn="just">
              <a:buClr>
                <a:srgbClr val="0070C0"/>
              </a:buClr>
              <a:buFont typeface="Wingdings" panose="05000000000000000000" pitchFamily="2" charset="2"/>
              <a:buChar char="v"/>
            </a:pPr>
            <a:r>
              <a:rPr lang="sl-SI" sz="2800" dirty="0" smtClean="0">
                <a:solidFill>
                  <a:schemeClr val="tx2"/>
                </a:solidFill>
                <a:latin typeface="+mj-lt"/>
              </a:rPr>
              <a:t>krma  </a:t>
            </a:r>
          </a:p>
          <a:p>
            <a:pPr algn="just">
              <a:buClr>
                <a:srgbClr val="0070C0"/>
              </a:buClr>
              <a:buFont typeface="Wingdings" panose="05000000000000000000" pitchFamily="2" charset="2"/>
              <a:buChar char="v"/>
            </a:pPr>
            <a:r>
              <a:rPr lang="sl-SI" sz="2800" dirty="0" smtClean="0">
                <a:solidFill>
                  <a:schemeClr val="tx2"/>
                </a:solidFill>
                <a:latin typeface="+mj-lt"/>
              </a:rPr>
              <a:t>drugi oziroma novi proizvodi</a:t>
            </a:r>
          </a:p>
          <a:p>
            <a:pPr algn="just">
              <a:buClr>
                <a:srgbClr val="0070C0"/>
              </a:buClr>
              <a:buFont typeface="Wingdings" panose="05000000000000000000" pitchFamily="2" charset="2"/>
              <a:buChar char="v"/>
            </a:pPr>
            <a:r>
              <a:rPr lang="sl-SI" sz="2800" dirty="0">
                <a:solidFill>
                  <a:schemeClr val="tx2"/>
                </a:solidFill>
                <a:latin typeface="+mj-lt"/>
              </a:rPr>
              <a:t>o</a:t>
            </a:r>
            <a:r>
              <a:rPr lang="sl-SI" sz="2800" dirty="0" smtClean="0">
                <a:solidFill>
                  <a:schemeClr val="tx2"/>
                </a:solidFill>
                <a:latin typeface="+mj-lt"/>
              </a:rPr>
              <a:t>brati javne prehrane </a:t>
            </a:r>
            <a:r>
              <a:rPr lang="sl-SI" sz="2800" dirty="0">
                <a:solidFill>
                  <a:schemeClr val="tx2"/>
                </a:solidFill>
                <a:latin typeface="+mj-lt"/>
              </a:rPr>
              <a:t>še naprej niso del uredbe </a:t>
            </a:r>
          </a:p>
          <a:p>
            <a:pPr algn="just">
              <a:buClr>
                <a:srgbClr val="0070C0"/>
              </a:buClr>
              <a:buFont typeface="Wingdings" panose="05000000000000000000" pitchFamily="2" charset="2"/>
              <a:buChar char="v"/>
            </a:pPr>
            <a:r>
              <a:rPr lang="sl-SI" sz="2800" dirty="0" smtClean="0">
                <a:solidFill>
                  <a:schemeClr val="tx2"/>
                </a:solidFill>
                <a:latin typeface="+mj-lt"/>
              </a:rPr>
              <a:t>DČ </a:t>
            </a:r>
            <a:r>
              <a:rPr lang="sl-SI" sz="2800" dirty="0">
                <a:solidFill>
                  <a:schemeClr val="tx2"/>
                </a:solidFill>
                <a:latin typeface="+mj-lt"/>
              </a:rPr>
              <a:t>lahko še naprej uporabljajo nacionalna pravila za področja, ki niso del uredbe </a:t>
            </a:r>
          </a:p>
          <a:p>
            <a:pPr marL="0" indent="0" algn="just">
              <a:buClr>
                <a:schemeClr val="accent1"/>
              </a:buClr>
              <a:buNone/>
            </a:pPr>
            <a:endParaRPr lang="sl-SI" sz="3000" dirty="0">
              <a:solidFill>
                <a:schemeClr val="tx2"/>
              </a:solidFill>
            </a:endParaRPr>
          </a:p>
        </p:txBody>
      </p:sp>
    </p:spTree>
    <p:extLst>
      <p:ext uri="{BB962C8B-B14F-4D97-AF65-F5344CB8AC3E}">
        <p14:creationId xmlns:p14="http://schemas.microsoft.com/office/powerpoint/2010/main" val="2514703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800" y="968830"/>
            <a:ext cx="8529579" cy="763428"/>
          </a:xfrm>
        </p:spPr>
        <p:txBody>
          <a:bodyPr/>
          <a:lstStyle/>
          <a:p>
            <a:r>
              <a:rPr lang="sl-SI" sz="3800" dirty="0" smtClean="0">
                <a:solidFill>
                  <a:srgbClr val="0070C0"/>
                </a:solidFill>
                <a:latin typeface="+mj-lt"/>
              </a:rPr>
              <a:t>Novi </a:t>
            </a:r>
            <a:r>
              <a:rPr lang="sl-SI" sz="3800" dirty="0">
                <a:solidFill>
                  <a:srgbClr val="0070C0"/>
                </a:solidFill>
                <a:latin typeface="+mj-lt"/>
              </a:rPr>
              <a:t>proizvodi v ekološkem </a:t>
            </a:r>
            <a:r>
              <a:rPr lang="sl-SI" sz="3800" dirty="0" smtClean="0">
                <a:solidFill>
                  <a:srgbClr val="0070C0"/>
                </a:solidFill>
                <a:latin typeface="+mj-lt"/>
              </a:rPr>
              <a:t>kmetovanju</a:t>
            </a:r>
            <a:endParaRPr lang="en-US" sz="3800" dirty="0">
              <a:latin typeface="+mj-lt"/>
            </a:endParaRPr>
          </a:p>
        </p:txBody>
      </p:sp>
      <p:sp>
        <p:nvSpPr>
          <p:cNvPr id="40" name="Pravokotnik 39"/>
          <p:cNvSpPr/>
          <p:nvPr/>
        </p:nvSpPr>
        <p:spPr>
          <a:xfrm>
            <a:off x="509953" y="1621971"/>
            <a:ext cx="8324425" cy="4939814"/>
          </a:xfrm>
          <a:prstGeom prst="rect">
            <a:avLst/>
          </a:prstGeom>
        </p:spPr>
        <p:txBody>
          <a:bodyPr wrap="square">
            <a:spAutoFit/>
          </a:bodyPr>
          <a:lstStyle/>
          <a:p>
            <a:pPr algn="just">
              <a:buClr>
                <a:srgbClr val="0070C0"/>
              </a:buClr>
              <a:buFont typeface="Wingdings" panose="05000000000000000000" pitchFamily="2" charset="2"/>
              <a:buChar char="v"/>
            </a:pPr>
            <a:r>
              <a:rPr lang="sl-SI" dirty="0" smtClean="0">
                <a:solidFill>
                  <a:schemeClr val="tx2"/>
                </a:solidFill>
              </a:rPr>
              <a:t> </a:t>
            </a:r>
            <a:r>
              <a:rPr lang="sl-SI" sz="2100" dirty="0" smtClean="0">
                <a:solidFill>
                  <a:schemeClr val="tx2"/>
                </a:solidFill>
                <a:latin typeface="+mj-lt"/>
              </a:rPr>
              <a:t>kvas</a:t>
            </a:r>
            <a:r>
              <a:rPr lang="sl-SI" sz="2100" dirty="0">
                <a:solidFill>
                  <a:schemeClr val="tx2"/>
                </a:solidFill>
                <a:latin typeface="+mj-lt"/>
              </a:rPr>
              <a:t>, ki se uporablja kot hrana ali krma</a:t>
            </a:r>
            <a:r>
              <a:rPr lang="sl-SI" sz="2100" dirty="0" smtClean="0">
                <a:solidFill>
                  <a:schemeClr val="tx2"/>
                </a:solidFill>
                <a:latin typeface="+mj-lt"/>
              </a:rPr>
              <a:t>,</a:t>
            </a:r>
          </a:p>
          <a:p>
            <a:pPr algn="just">
              <a:buClr>
                <a:srgbClr val="0070C0"/>
              </a:buClr>
              <a:buFont typeface="Wingdings" panose="05000000000000000000" pitchFamily="2" charset="2"/>
              <a:buChar char="v"/>
            </a:pPr>
            <a:r>
              <a:rPr lang="sl-SI" sz="2100" dirty="0" smtClean="0">
                <a:solidFill>
                  <a:schemeClr val="tx2"/>
                </a:solidFill>
                <a:latin typeface="+mj-lt"/>
              </a:rPr>
              <a:t> čaj </a:t>
            </a:r>
            <a:r>
              <a:rPr lang="sl-SI" sz="2100" dirty="0">
                <a:solidFill>
                  <a:schemeClr val="tx2"/>
                </a:solidFill>
                <a:latin typeface="+mj-lt"/>
              </a:rPr>
              <a:t>maté, sladka koruza, listi vinske trte, palmovi srčki, hmeljevi </a:t>
            </a:r>
            <a:r>
              <a:rPr lang="sl-SI" sz="2100" dirty="0" smtClean="0">
                <a:solidFill>
                  <a:schemeClr val="tx2"/>
                </a:solidFill>
                <a:latin typeface="+mj-lt"/>
              </a:rPr>
              <a:t>poganjki ter </a:t>
            </a:r>
            <a:r>
              <a:rPr lang="sl-SI" sz="2100" dirty="0">
                <a:solidFill>
                  <a:schemeClr val="tx2"/>
                </a:solidFill>
                <a:latin typeface="+mj-lt"/>
              </a:rPr>
              <a:t>drugi podobni užitni deli rastlin in iz njih pridelani proizvodi</a:t>
            </a:r>
            <a:r>
              <a:rPr lang="sl-SI" sz="2100" dirty="0" smtClean="0">
                <a:solidFill>
                  <a:schemeClr val="tx2"/>
                </a:solidFill>
                <a:latin typeface="+mj-lt"/>
              </a:rPr>
              <a:t>,</a:t>
            </a:r>
          </a:p>
          <a:p>
            <a:pPr algn="just">
              <a:buClr>
                <a:srgbClr val="0070C0"/>
              </a:buClr>
              <a:buFont typeface="Wingdings" panose="05000000000000000000" pitchFamily="2" charset="2"/>
              <a:buChar char="v"/>
            </a:pPr>
            <a:r>
              <a:rPr lang="sl-SI" sz="2100" dirty="0" smtClean="0">
                <a:solidFill>
                  <a:schemeClr val="tx2"/>
                </a:solidFill>
                <a:latin typeface="+mj-lt"/>
              </a:rPr>
              <a:t> morska </a:t>
            </a:r>
            <a:r>
              <a:rPr lang="sl-SI" sz="2100" dirty="0">
                <a:solidFill>
                  <a:schemeClr val="tx2"/>
                </a:solidFill>
                <a:latin typeface="+mj-lt"/>
              </a:rPr>
              <a:t>sol in druge soli, namenjene za hrano in </a:t>
            </a:r>
            <a:r>
              <a:rPr lang="sl-SI" sz="2100" dirty="0" smtClean="0">
                <a:solidFill>
                  <a:schemeClr val="tx2"/>
                </a:solidFill>
                <a:latin typeface="+mj-lt"/>
              </a:rPr>
              <a:t>krmo</a:t>
            </a:r>
          </a:p>
          <a:p>
            <a:pPr algn="just">
              <a:buClr>
                <a:srgbClr val="0070C0"/>
              </a:buClr>
              <a:buFont typeface="Wingdings" panose="05000000000000000000" pitchFamily="2" charset="2"/>
              <a:buChar char="v"/>
            </a:pPr>
            <a:r>
              <a:rPr lang="sl-SI" sz="2100" dirty="0" smtClean="0">
                <a:solidFill>
                  <a:schemeClr val="tx2"/>
                </a:solidFill>
                <a:latin typeface="+mj-lt"/>
              </a:rPr>
              <a:t> zapredki </a:t>
            </a:r>
            <a:r>
              <a:rPr lang="sl-SI" sz="2100" dirty="0">
                <a:solidFill>
                  <a:schemeClr val="tx2"/>
                </a:solidFill>
                <a:latin typeface="+mj-lt"/>
              </a:rPr>
              <a:t>sviloprejk, primerni za odvijanje</a:t>
            </a:r>
            <a:r>
              <a:rPr lang="sl-SI" sz="2100" dirty="0" smtClean="0">
                <a:solidFill>
                  <a:schemeClr val="tx2"/>
                </a:solidFill>
                <a:latin typeface="+mj-lt"/>
              </a:rPr>
              <a:t>,</a:t>
            </a:r>
          </a:p>
          <a:p>
            <a:pPr algn="just">
              <a:buClr>
                <a:srgbClr val="0070C0"/>
              </a:buClr>
              <a:buFont typeface="Wingdings" panose="05000000000000000000" pitchFamily="2" charset="2"/>
              <a:buChar char="v"/>
            </a:pPr>
            <a:r>
              <a:rPr lang="sl-SI" sz="2100" dirty="0" smtClean="0">
                <a:solidFill>
                  <a:schemeClr val="tx2"/>
                </a:solidFill>
                <a:latin typeface="+mj-lt"/>
              </a:rPr>
              <a:t> naravne </a:t>
            </a:r>
            <a:r>
              <a:rPr lang="sl-SI" sz="2100" dirty="0">
                <a:solidFill>
                  <a:schemeClr val="tx2"/>
                </a:solidFill>
                <a:latin typeface="+mj-lt"/>
              </a:rPr>
              <a:t>gume in smole</a:t>
            </a:r>
            <a:r>
              <a:rPr lang="sl-SI" sz="2100" dirty="0" smtClean="0">
                <a:solidFill>
                  <a:schemeClr val="tx2"/>
                </a:solidFill>
                <a:latin typeface="+mj-lt"/>
              </a:rPr>
              <a:t>,</a:t>
            </a:r>
          </a:p>
          <a:p>
            <a:pPr algn="just">
              <a:buClr>
                <a:srgbClr val="0070C0"/>
              </a:buClr>
              <a:buFont typeface="Wingdings" panose="05000000000000000000" pitchFamily="2" charset="2"/>
              <a:buChar char="v"/>
            </a:pPr>
            <a:r>
              <a:rPr lang="sl-SI" sz="2100" dirty="0">
                <a:solidFill>
                  <a:schemeClr val="tx2"/>
                </a:solidFill>
                <a:latin typeface="+mj-lt"/>
              </a:rPr>
              <a:t> </a:t>
            </a:r>
            <a:r>
              <a:rPr lang="sl-SI" sz="2100" dirty="0" smtClean="0">
                <a:solidFill>
                  <a:schemeClr val="tx2"/>
                </a:solidFill>
                <a:latin typeface="+mj-lt"/>
              </a:rPr>
              <a:t>čebelji </a:t>
            </a:r>
            <a:r>
              <a:rPr lang="sl-SI" sz="2100" dirty="0">
                <a:solidFill>
                  <a:schemeClr val="tx2"/>
                </a:solidFill>
                <a:latin typeface="+mj-lt"/>
              </a:rPr>
              <a:t>vosek</a:t>
            </a:r>
            <a:r>
              <a:rPr lang="sl-SI" sz="2100" dirty="0" smtClean="0">
                <a:solidFill>
                  <a:schemeClr val="tx2"/>
                </a:solidFill>
                <a:latin typeface="+mj-lt"/>
              </a:rPr>
              <a:t>,</a:t>
            </a:r>
          </a:p>
          <a:p>
            <a:pPr algn="just">
              <a:buClr>
                <a:srgbClr val="0070C0"/>
              </a:buClr>
              <a:buFont typeface="Wingdings" panose="05000000000000000000" pitchFamily="2" charset="2"/>
              <a:buChar char="v"/>
            </a:pPr>
            <a:r>
              <a:rPr lang="sl-SI" sz="2100" dirty="0" smtClean="0">
                <a:solidFill>
                  <a:schemeClr val="tx2"/>
                </a:solidFill>
                <a:latin typeface="+mj-lt"/>
              </a:rPr>
              <a:t> eterična </a:t>
            </a:r>
            <a:r>
              <a:rPr lang="sl-SI" sz="2100" dirty="0">
                <a:solidFill>
                  <a:schemeClr val="tx2"/>
                </a:solidFill>
                <a:latin typeface="+mj-lt"/>
              </a:rPr>
              <a:t>olja</a:t>
            </a:r>
            <a:r>
              <a:rPr lang="sl-SI" sz="2100" dirty="0" smtClean="0">
                <a:solidFill>
                  <a:schemeClr val="tx2"/>
                </a:solidFill>
                <a:latin typeface="+mj-lt"/>
              </a:rPr>
              <a:t>,</a:t>
            </a:r>
          </a:p>
          <a:p>
            <a:pPr algn="just">
              <a:buClr>
                <a:srgbClr val="0070C0"/>
              </a:buClr>
              <a:buFont typeface="Wingdings" panose="05000000000000000000" pitchFamily="2" charset="2"/>
              <a:buChar char="v"/>
            </a:pPr>
            <a:r>
              <a:rPr lang="sl-SI" sz="2100" dirty="0" smtClean="0">
                <a:solidFill>
                  <a:schemeClr val="tx2"/>
                </a:solidFill>
                <a:latin typeface="+mj-lt"/>
              </a:rPr>
              <a:t> plutovinasti </a:t>
            </a:r>
            <a:r>
              <a:rPr lang="sl-SI" sz="2100" dirty="0">
                <a:solidFill>
                  <a:schemeClr val="tx2"/>
                </a:solidFill>
                <a:latin typeface="+mj-lt"/>
              </a:rPr>
              <a:t>zamaški iz naravne plute, </a:t>
            </a:r>
            <a:r>
              <a:rPr lang="sl-SI" sz="2100" dirty="0" err="1">
                <a:solidFill>
                  <a:schemeClr val="tx2"/>
                </a:solidFill>
                <a:latin typeface="+mj-lt"/>
              </a:rPr>
              <a:t>neaglomerirani</a:t>
            </a:r>
            <a:r>
              <a:rPr lang="sl-SI" sz="2100" dirty="0">
                <a:solidFill>
                  <a:schemeClr val="tx2"/>
                </a:solidFill>
                <a:latin typeface="+mj-lt"/>
              </a:rPr>
              <a:t> in brez veziv</a:t>
            </a:r>
            <a:r>
              <a:rPr lang="sl-SI" sz="2100" dirty="0" smtClean="0">
                <a:solidFill>
                  <a:schemeClr val="tx2"/>
                </a:solidFill>
                <a:latin typeface="+mj-lt"/>
              </a:rPr>
              <a:t>,</a:t>
            </a:r>
          </a:p>
          <a:p>
            <a:pPr algn="just">
              <a:buClr>
                <a:srgbClr val="0070C0"/>
              </a:buClr>
              <a:buFont typeface="Wingdings" panose="05000000000000000000" pitchFamily="2" charset="2"/>
              <a:buChar char="v"/>
            </a:pPr>
            <a:r>
              <a:rPr lang="sl-SI" sz="2100" dirty="0" smtClean="0">
                <a:solidFill>
                  <a:schemeClr val="tx2"/>
                </a:solidFill>
                <a:latin typeface="+mj-lt"/>
              </a:rPr>
              <a:t> bombaž</a:t>
            </a:r>
            <a:r>
              <a:rPr lang="sl-SI" sz="2100" dirty="0">
                <a:solidFill>
                  <a:schemeClr val="tx2"/>
                </a:solidFill>
                <a:latin typeface="+mj-lt"/>
              </a:rPr>
              <a:t>, nemikan ali nečesan</a:t>
            </a:r>
            <a:r>
              <a:rPr lang="sl-SI" sz="2100" dirty="0" smtClean="0">
                <a:solidFill>
                  <a:schemeClr val="tx2"/>
                </a:solidFill>
                <a:latin typeface="+mj-lt"/>
              </a:rPr>
              <a:t>,</a:t>
            </a:r>
          </a:p>
          <a:p>
            <a:pPr algn="just">
              <a:buClr>
                <a:srgbClr val="0070C0"/>
              </a:buClr>
              <a:buFont typeface="Wingdings" panose="05000000000000000000" pitchFamily="2" charset="2"/>
              <a:buChar char="v"/>
            </a:pPr>
            <a:r>
              <a:rPr lang="sl-SI" sz="2100" dirty="0" smtClean="0">
                <a:solidFill>
                  <a:schemeClr val="tx2"/>
                </a:solidFill>
                <a:latin typeface="+mj-lt"/>
              </a:rPr>
              <a:t> volna</a:t>
            </a:r>
            <a:r>
              <a:rPr lang="sl-SI" sz="2100" dirty="0">
                <a:solidFill>
                  <a:schemeClr val="tx2"/>
                </a:solidFill>
                <a:latin typeface="+mj-lt"/>
              </a:rPr>
              <a:t>, nemikana ali </a:t>
            </a:r>
            <a:r>
              <a:rPr lang="sl-SI" sz="2100" dirty="0" smtClean="0">
                <a:solidFill>
                  <a:schemeClr val="tx2"/>
                </a:solidFill>
                <a:latin typeface="+mj-lt"/>
              </a:rPr>
              <a:t>nečesana,</a:t>
            </a:r>
          </a:p>
          <a:p>
            <a:pPr algn="just">
              <a:buClr>
                <a:srgbClr val="0070C0"/>
              </a:buClr>
              <a:buFont typeface="Wingdings" panose="05000000000000000000" pitchFamily="2" charset="2"/>
              <a:buChar char="v"/>
            </a:pPr>
            <a:r>
              <a:rPr lang="sl-SI" sz="2100" dirty="0" smtClean="0">
                <a:solidFill>
                  <a:schemeClr val="tx2"/>
                </a:solidFill>
                <a:latin typeface="+mj-lt"/>
              </a:rPr>
              <a:t> surove </a:t>
            </a:r>
            <a:r>
              <a:rPr lang="sl-SI" sz="2100" dirty="0">
                <a:solidFill>
                  <a:schemeClr val="tx2"/>
                </a:solidFill>
                <a:latin typeface="+mj-lt"/>
              </a:rPr>
              <a:t>kože in neobdelane </a:t>
            </a:r>
            <a:r>
              <a:rPr lang="sl-SI" sz="2100" dirty="0" smtClean="0">
                <a:solidFill>
                  <a:schemeClr val="tx2"/>
                </a:solidFill>
                <a:latin typeface="+mj-lt"/>
              </a:rPr>
              <a:t>kože</a:t>
            </a:r>
          </a:p>
          <a:p>
            <a:pPr algn="just">
              <a:buClr>
                <a:srgbClr val="0070C0"/>
              </a:buClr>
              <a:buFont typeface="Wingdings" panose="05000000000000000000" pitchFamily="2" charset="2"/>
              <a:buChar char="v"/>
            </a:pPr>
            <a:r>
              <a:rPr lang="sl-SI" sz="2100" dirty="0" smtClean="0">
                <a:solidFill>
                  <a:schemeClr val="tx2"/>
                </a:solidFill>
                <a:latin typeface="+mj-lt"/>
              </a:rPr>
              <a:t> tradicionalni </a:t>
            </a:r>
            <a:r>
              <a:rPr lang="sl-SI" sz="2100" dirty="0">
                <a:solidFill>
                  <a:schemeClr val="tx2"/>
                </a:solidFill>
                <a:latin typeface="+mj-lt"/>
              </a:rPr>
              <a:t>zeliščni pripravki.</a:t>
            </a:r>
          </a:p>
        </p:txBody>
      </p:sp>
    </p:spTree>
    <p:extLst>
      <p:ext uri="{BB962C8B-B14F-4D97-AF65-F5344CB8AC3E}">
        <p14:creationId xmlns:p14="http://schemas.microsoft.com/office/powerpoint/2010/main" val="1681249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82968" y="1019908"/>
            <a:ext cx="3536224" cy="615553"/>
          </a:xfrm>
        </p:spPr>
        <p:txBody>
          <a:bodyPr/>
          <a:lstStyle/>
          <a:p>
            <a:pPr algn="ctr"/>
            <a:r>
              <a:rPr lang="sl-SI" altLang="sl-SI" sz="4000" dirty="0" smtClean="0">
                <a:solidFill>
                  <a:srgbClr val="0070C0"/>
                </a:solidFill>
                <a:latin typeface="+mj-lt"/>
              </a:rPr>
              <a:t>Glavne novosti </a:t>
            </a:r>
            <a:endParaRPr lang="en-US" sz="4000" dirty="0">
              <a:latin typeface="+mj-lt"/>
            </a:endParaRPr>
          </a:p>
        </p:txBody>
      </p:sp>
      <p:sp>
        <p:nvSpPr>
          <p:cNvPr id="3" name="Ograda besedila 2"/>
          <p:cNvSpPr>
            <a:spLocks noGrp="1"/>
          </p:cNvSpPr>
          <p:nvPr>
            <p:ph type="body" sz="quarter" idx="13"/>
          </p:nvPr>
        </p:nvSpPr>
        <p:spPr>
          <a:xfrm>
            <a:off x="430823" y="1982709"/>
            <a:ext cx="7741627" cy="3884691"/>
          </a:xfrm>
        </p:spPr>
        <p:txBody>
          <a:bodyPr>
            <a:normAutofit/>
          </a:bodyPr>
          <a:lstStyle/>
          <a:p>
            <a:pPr>
              <a:buClr>
                <a:srgbClr val="0070C0"/>
              </a:buClr>
              <a:buFont typeface="Wingdings" panose="05000000000000000000" pitchFamily="2" charset="2"/>
              <a:buChar char="v"/>
            </a:pPr>
            <a:r>
              <a:rPr lang="sl-SI" dirty="0" smtClean="0">
                <a:solidFill>
                  <a:schemeClr val="tx2"/>
                </a:solidFill>
                <a:latin typeface="+mj-lt"/>
              </a:rPr>
              <a:t> Pravila pridelave in predelave </a:t>
            </a:r>
          </a:p>
          <a:p>
            <a:pPr>
              <a:buClr>
                <a:srgbClr val="0070C0"/>
              </a:buClr>
              <a:buFont typeface="Wingdings" panose="05000000000000000000" pitchFamily="2" charset="2"/>
              <a:buChar char="v"/>
            </a:pPr>
            <a:r>
              <a:rPr lang="sl-SI" dirty="0" smtClean="0">
                <a:solidFill>
                  <a:schemeClr val="tx2"/>
                </a:solidFill>
                <a:latin typeface="+mj-lt"/>
              </a:rPr>
              <a:t> Nadzorni sistem</a:t>
            </a:r>
          </a:p>
          <a:p>
            <a:pPr>
              <a:buClr>
                <a:srgbClr val="0070C0"/>
              </a:buClr>
              <a:buFont typeface="Wingdings" panose="05000000000000000000" pitchFamily="2" charset="2"/>
              <a:buChar char="v"/>
            </a:pPr>
            <a:r>
              <a:rPr lang="sl-SI" dirty="0" smtClean="0">
                <a:solidFill>
                  <a:schemeClr val="tx2"/>
                </a:solidFill>
                <a:latin typeface="+mj-lt"/>
              </a:rPr>
              <a:t> Označevanje</a:t>
            </a:r>
          </a:p>
          <a:p>
            <a:pPr>
              <a:buClr>
                <a:srgbClr val="0070C0"/>
              </a:buClr>
              <a:buFont typeface="Wingdings" panose="05000000000000000000" pitchFamily="2" charset="2"/>
              <a:buChar char="v"/>
            </a:pPr>
            <a:r>
              <a:rPr lang="sl-SI" dirty="0" smtClean="0">
                <a:solidFill>
                  <a:schemeClr val="tx2"/>
                </a:solidFill>
                <a:latin typeface="+mj-lt"/>
              </a:rPr>
              <a:t> Možnost </a:t>
            </a:r>
            <a:r>
              <a:rPr lang="sl-SI" dirty="0">
                <a:solidFill>
                  <a:schemeClr val="tx2"/>
                </a:solidFill>
                <a:latin typeface="+mj-lt"/>
              </a:rPr>
              <a:t>skupinskega certificiranja</a:t>
            </a:r>
          </a:p>
          <a:p>
            <a:pPr>
              <a:buClr>
                <a:srgbClr val="0070C0"/>
              </a:buClr>
              <a:buFont typeface="Wingdings" panose="05000000000000000000" pitchFamily="2" charset="2"/>
              <a:buChar char="v"/>
            </a:pPr>
            <a:r>
              <a:rPr lang="sl-SI" dirty="0" smtClean="0">
                <a:solidFill>
                  <a:schemeClr val="tx2"/>
                </a:solidFill>
                <a:latin typeface="+mj-lt"/>
              </a:rPr>
              <a:t> Certifikat</a:t>
            </a:r>
          </a:p>
          <a:p>
            <a:pPr marL="0" indent="0">
              <a:buClr>
                <a:schemeClr val="accent1"/>
              </a:buClr>
              <a:buNone/>
            </a:pPr>
            <a:endParaRPr lang="sl-SI" dirty="0">
              <a:solidFill>
                <a:schemeClr val="tx2"/>
              </a:solidFill>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33980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5663" y="1019908"/>
            <a:ext cx="6850850" cy="677108"/>
          </a:xfrm>
        </p:spPr>
        <p:txBody>
          <a:bodyPr/>
          <a:lstStyle/>
          <a:p>
            <a:pPr algn="ctr"/>
            <a:r>
              <a:rPr lang="sl-SI" altLang="sl-SI" dirty="0" smtClean="0">
                <a:solidFill>
                  <a:srgbClr val="0070C0"/>
                </a:solidFill>
                <a:latin typeface="Calibri" panose="020F0502020204030204" pitchFamily="34" charset="0"/>
              </a:rPr>
              <a:t>Pravila pridelave in predelave </a:t>
            </a:r>
            <a:endParaRPr lang="en-US" dirty="0"/>
          </a:p>
        </p:txBody>
      </p:sp>
      <p:sp>
        <p:nvSpPr>
          <p:cNvPr id="3" name="Ograda besedila 2"/>
          <p:cNvSpPr>
            <a:spLocks noGrp="1"/>
          </p:cNvSpPr>
          <p:nvPr>
            <p:ph type="body" sz="quarter" idx="13"/>
          </p:nvPr>
        </p:nvSpPr>
        <p:spPr>
          <a:xfrm>
            <a:off x="430823" y="2225108"/>
            <a:ext cx="7741627" cy="3642292"/>
          </a:xfrm>
        </p:spPr>
        <p:txBody>
          <a:bodyPr>
            <a:normAutofit fontScale="92500" lnSpcReduction="20000"/>
          </a:bodyPr>
          <a:lstStyle/>
          <a:p>
            <a:pPr>
              <a:buClr>
                <a:srgbClr val="0070C0"/>
              </a:buClr>
              <a:buFont typeface="Wingdings" panose="05000000000000000000" pitchFamily="2" charset="2"/>
              <a:buChar char="v"/>
            </a:pPr>
            <a:r>
              <a:rPr lang="sl-SI" dirty="0" smtClean="0">
                <a:solidFill>
                  <a:schemeClr val="tx2"/>
                </a:solidFill>
                <a:latin typeface="+mj-lt"/>
              </a:rPr>
              <a:t>bolj podrobne definicije za vsa področja, kar pomeni enotna pravila na EU ravni </a:t>
            </a:r>
          </a:p>
          <a:p>
            <a:pPr>
              <a:buClr>
                <a:srgbClr val="0070C0"/>
              </a:buClr>
              <a:buFont typeface="Wingdings" panose="05000000000000000000" pitchFamily="2" charset="2"/>
              <a:buChar char="v"/>
            </a:pPr>
            <a:r>
              <a:rPr lang="sl-SI" dirty="0" smtClean="0">
                <a:solidFill>
                  <a:schemeClr val="tx2"/>
                </a:solidFill>
                <a:latin typeface="+mj-lt"/>
              </a:rPr>
              <a:t>rastlinski genski material : ekološki heterogen material in ekološke sorte</a:t>
            </a:r>
          </a:p>
          <a:p>
            <a:pPr>
              <a:buClr>
                <a:srgbClr val="0070C0"/>
              </a:buClr>
              <a:buFont typeface="Wingdings" panose="05000000000000000000" pitchFamily="2" charset="2"/>
              <a:buChar char="v"/>
            </a:pPr>
            <a:r>
              <a:rPr lang="sl-SI" dirty="0" smtClean="0">
                <a:solidFill>
                  <a:schemeClr val="tx2"/>
                </a:solidFill>
                <a:latin typeface="+mj-lt"/>
              </a:rPr>
              <a:t>podrobna pravila pridelave za rastline, živinorejo, alge in živali iz akvakulture,  predelano hrano, krmo, vino, kvas </a:t>
            </a:r>
          </a:p>
          <a:p>
            <a:pPr>
              <a:buClr>
                <a:srgbClr val="0070C0"/>
              </a:buClr>
              <a:buFont typeface="Wingdings" panose="05000000000000000000" pitchFamily="2" charset="2"/>
              <a:buChar char="v"/>
            </a:pPr>
            <a:r>
              <a:rPr lang="sl-SI" dirty="0" smtClean="0">
                <a:solidFill>
                  <a:schemeClr val="tx2"/>
                </a:solidFill>
                <a:latin typeface="+mj-lt"/>
              </a:rPr>
              <a:t>živinoreja: nova so pravila za rejo divjadi,  kuncev in insektov </a:t>
            </a:r>
          </a:p>
          <a:p>
            <a:pPr>
              <a:buClr>
                <a:schemeClr val="accent1"/>
              </a:buClr>
              <a:buFont typeface="Wingdings" panose="05000000000000000000" pitchFamily="2" charset="2"/>
              <a:buChar char="v"/>
            </a:pPr>
            <a:endParaRPr lang="sl-SI" dirty="0">
              <a:solidFill>
                <a:schemeClr val="tx2"/>
              </a:solidFill>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770573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70772" y="1097280"/>
            <a:ext cx="3707746" cy="615553"/>
          </a:xfrm>
        </p:spPr>
        <p:txBody>
          <a:bodyPr/>
          <a:lstStyle/>
          <a:p>
            <a:r>
              <a:rPr lang="sl-SI" sz="4000" dirty="0" smtClean="0">
                <a:solidFill>
                  <a:srgbClr val="0070C0"/>
                </a:solidFill>
                <a:latin typeface="+mj-lt"/>
              </a:rPr>
              <a:t>Sistem nadzora </a:t>
            </a:r>
            <a:endParaRPr lang="en-US" sz="4000" dirty="0">
              <a:latin typeface="+mj-lt"/>
            </a:endParaRPr>
          </a:p>
        </p:txBody>
      </p:sp>
      <p:sp>
        <p:nvSpPr>
          <p:cNvPr id="3" name="Ograda besedila 2"/>
          <p:cNvSpPr>
            <a:spLocks noGrp="1"/>
          </p:cNvSpPr>
          <p:nvPr>
            <p:ph type="body" sz="quarter" idx="13"/>
          </p:nvPr>
        </p:nvSpPr>
        <p:spPr>
          <a:xfrm>
            <a:off x="676656" y="2075687"/>
            <a:ext cx="8092439" cy="4017381"/>
          </a:xfrm>
          <a:ln>
            <a:noFill/>
          </a:ln>
        </p:spPr>
        <p:txBody>
          <a:bodyPr>
            <a:normAutofit/>
          </a:bodyPr>
          <a:lstStyle/>
          <a:p>
            <a:pPr algn="just">
              <a:buClr>
                <a:srgbClr val="0070C0"/>
              </a:buClr>
              <a:buFont typeface="Wingdings" panose="05000000000000000000" pitchFamily="2" charset="2"/>
              <a:buChar char="v"/>
              <a:defRPr/>
            </a:pPr>
            <a:r>
              <a:rPr lang="pl-PL" altLang="sl-SI" sz="2400" dirty="0">
                <a:solidFill>
                  <a:schemeClr val="tx2"/>
                </a:solidFill>
                <a:latin typeface="Calibri" panose="020F0502020204030204" pitchFamily="34" charset="0"/>
              </a:rPr>
              <a:t>Uredba ES </a:t>
            </a:r>
            <a:r>
              <a:rPr lang="pl-PL" altLang="sl-SI" sz="2400" dirty="0" smtClean="0">
                <a:solidFill>
                  <a:schemeClr val="tx2"/>
                </a:solidFill>
                <a:latin typeface="Calibri" panose="020F0502020204030204" pitchFamily="34" charset="0"/>
              </a:rPr>
              <a:t>2017/625</a:t>
            </a:r>
            <a:endParaRPr lang="pl-PL" altLang="sl-SI" sz="2400" u="sng" dirty="0" smtClean="0">
              <a:solidFill>
                <a:schemeClr val="tx2"/>
              </a:solidFill>
              <a:latin typeface="Calibri" panose="020F0502020204030204" pitchFamily="34" charset="0"/>
            </a:endParaRPr>
          </a:p>
          <a:p>
            <a:pPr algn="just">
              <a:buClr>
                <a:srgbClr val="0070C0"/>
              </a:buClr>
              <a:buFont typeface="Wingdings" panose="05000000000000000000" pitchFamily="2" charset="2"/>
              <a:buChar char="v"/>
              <a:defRPr/>
            </a:pPr>
            <a:r>
              <a:rPr lang="pl-PL" altLang="sl-SI" sz="2400" u="sng" dirty="0" smtClean="0">
                <a:solidFill>
                  <a:schemeClr val="tx2"/>
                </a:solidFill>
                <a:latin typeface="Calibri" panose="020F0502020204030204" pitchFamily="34" charset="0"/>
              </a:rPr>
              <a:t>nadzor </a:t>
            </a:r>
            <a:r>
              <a:rPr lang="pl-PL" altLang="sl-SI" sz="2400" u="sng" dirty="0">
                <a:solidFill>
                  <a:schemeClr val="tx2"/>
                </a:solidFill>
                <a:latin typeface="Calibri" panose="020F0502020204030204" pitchFamily="34" charset="0"/>
              </a:rPr>
              <a:t>pred dajanjem proizvodov na trg – certificiranje</a:t>
            </a:r>
          </a:p>
          <a:p>
            <a:pPr marL="533400" algn="just">
              <a:buClr>
                <a:srgbClr val="0070C0"/>
              </a:buClr>
              <a:buFont typeface="Wingdings" panose="05000000000000000000" pitchFamily="2" charset="2"/>
              <a:buChar char="ü"/>
              <a:defRPr/>
            </a:pPr>
            <a:r>
              <a:rPr lang="pl-PL" altLang="sl-SI" sz="2400" dirty="0" smtClean="0">
                <a:solidFill>
                  <a:schemeClr val="tx2"/>
                </a:solidFill>
                <a:latin typeface="Calibri" panose="020F0502020204030204" pitchFamily="34" charset="0"/>
              </a:rPr>
              <a:t>pristojnost </a:t>
            </a:r>
            <a:r>
              <a:rPr lang="pl-PL" altLang="sl-SI" sz="2400" dirty="0">
                <a:solidFill>
                  <a:schemeClr val="tx2"/>
                </a:solidFill>
                <a:latin typeface="Calibri" panose="020F0502020204030204" pitchFamily="34" charset="0"/>
              </a:rPr>
              <a:t>prenešena na organizacije za kontrolo in certificiranje</a:t>
            </a:r>
          </a:p>
          <a:p>
            <a:pPr marL="533400" algn="just">
              <a:buClr>
                <a:srgbClr val="0070C0"/>
              </a:buClr>
              <a:buFont typeface="Wingdings" panose="05000000000000000000" pitchFamily="2" charset="2"/>
              <a:buChar char="ü"/>
              <a:defRPr/>
            </a:pPr>
            <a:r>
              <a:rPr lang="pl-PL" altLang="sl-SI" sz="2400" dirty="0" smtClean="0">
                <a:solidFill>
                  <a:schemeClr val="tx2"/>
                </a:solidFill>
                <a:latin typeface="Calibri" panose="020F0502020204030204" pitchFamily="34" charset="0"/>
              </a:rPr>
              <a:t>njihovo </a:t>
            </a:r>
            <a:r>
              <a:rPr lang="pl-PL" altLang="sl-SI" sz="2400" dirty="0">
                <a:solidFill>
                  <a:schemeClr val="tx2"/>
                </a:solidFill>
                <a:latin typeface="Calibri" panose="020F0502020204030204" pitchFamily="34" charset="0"/>
              </a:rPr>
              <a:t>delo nadzira Inšpekcija za varno hrano, veterinarstvo in varstvo </a:t>
            </a:r>
            <a:r>
              <a:rPr lang="pl-PL" altLang="sl-SI" sz="2400" dirty="0" smtClean="0">
                <a:solidFill>
                  <a:schemeClr val="tx2"/>
                </a:solidFill>
                <a:latin typeface="Calibri" panose="020F0502020204030204" pitchFamily="34" charset="0"/>
              </a:rPr>
              <a:t>rastlin 1x letno</a:t>
            </a:r>
            <a:endParaRPr lang="pl-PL" altLang="sl-SI" sz="2400" dirty="0">
              <a:solidFill>
                <a:schemeClr val="tx2"/>
              </a:solidFill>
              <a:latin typeface="Calibri" panose="020F0502020204030204" pitchFamily="34" charset="0"/>
            </a:endParaRPr>
          </a:p>
          <a:p>
            <a:pPr algn="just">
              <a:buClr>
                <a:srgbClr val="0070C0"/>
              </a:buClr>
              <a:buFont typeface="Wingdings" panose="05000000000000000000" pitchFamily="2" charset="2"/>
              <a:buChar char="v"/>
              <a:defRPr/>
            </a:pPr>
            <a:r>
              <a:rPr lang="sl-SI" sz="2400" u="sng" dirty="0" smtClean="0">
                <a:solidFill>
                  <a:schemeClr val="tx2"/>
                </a:solidFill>
                <a:latin typeface="Calibri" panose="020F0502020204030204" pitchFamily="34" charset="0"/>
              </a:rPr>
              <a:t>n</a:t>
            </a:r>
            <a:r>
              <a:rPr lang="es-ES" sz="2400" u="sng" dirty="0" smtClean="0">
                <a:solidFill>
                  <a:schemeClr val="tx2"/>
                </a:solidFill>
                <a:latin typeface="Calibri" panose="020F0502020204030204" pitchFamily="34" charset="0"/>
              </a:rPr>
              <a:t>adzor nad uvozom ekoloških kmetijskih pridelkov ali živil</a:t>
            </a:r>
            <a:endParaRPr lang="pl-PL" altLang="sl-SI" sz="2400" u="sng" dirty="0" smtClean="0">
              <a:solidFill>
                <a:schemeClr val="tx2"/>
              </a:solidFill>
              <a:latin typeface="Calibri" panose="020F0502020204030204" pitchFamily="34" charset="0"/>
            </a:endParaRPr>
          </a:p>
          <a:p>
            <a:pPr marL="190500" indent="0" algn="just">
              <a:buClr>
                <a:srgbClr val="0070C0"/>
              </a:buClr>
              <a:buNone/>
              <a:defRPr/>
            </a:pPr>
            <a:r>
              <a:rPr lang="pl-PL" altLang="sl-SI" sz="2400" dirty="0" smtClean="0">
                <a:solidFill>
                  <a:schemeClr val="tx2"/>
                </a:solidFill>
                <a:latin typeface="Calibri" panose="020F0502020204030204" pitchFamily="34" charset="0"/>
              </a:rPr>
              <a:t>  Finančna uprava RS</a:t>
            </a:r>
            <a:endParaRPr lang="pl-PL" altLang="sl-SI" sz="2400" dirty="0">
              <a:solidFill>
                <a:schemeClr val="tx2"/>
              </a:solidFill>
              <a:latin typeface="Calibri" panose="020F0502020204030204" pitchFamily="34" charset="0"/>
            </a:endParaRPr>
          </a:p>
          <a:p>
            <a:endParaRPr lang="en-US" dirty="0"/>
          </a:p>
        </p:txBody>
      </p:sp>
    </p:spTree>
    <p:extLst>
      <p:ext uri="{BB962C8B-B14F-4D97-AF65-F5344CB8AC3E}">
        <p14:creationId xmlns:p14="http://schemas.microsoft.com/office/powerpoint/2010/main" val="2987410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41879" y="940777"/>
            <a:ext cx="4866717" cy="677108"/>
          </a:xfrm>
        </p:spPr>
        <p:txBody>
          <a:bodyPr/>
          <a:lstStyle/>
          <a:p>
            <a:pPr algn="ctr"/>
            <a:r>
              <a:rPr lang="sl-SI" dirty="0" smtClean="0">
                <a:solidFill>
                  <a:srgbClr val="0070C0"/>
                </a:solidFill>
              </a:rPr>
              <a:t>Pogostost nadzora </a:t>
            </a:r>
            <a:endParaRPr lang="en-US" dirty="0">
              <a:solidFill>
                <a:srgbClr val="0070C0"/>
              </a:solidFill>
            </a:endParaRPr>
          </a:p>
        </p:txBody>
      </p:sp>
      <p:sp>
        <p:nvSpPr>
          <p:cNvPr id="3" name="Ograda besedila 2"/>
          <p:cNvSpPr>
            <a:spLocks noGrp="1"/>
          </p:cNvSpPr>
          <p:nvPr>
            <p:ph type="body" sz="quarter" idx="13"/>
          </p:nvPr>
        </p:nvSpPr>
        <p:spPr>
          <a:xfrm>
            <a:off x="512065" y="1792676"/>
            <a:ext cx="8311896" cy="4766386"/>
          </a:xfrm>
        </p:spPr>
        <p:txBody>
          <a:bodyPr>
            <a:normAutofit/>
          </a:bodyPr>
          <a:lstStyle/>
          <a:p>
            <a:pPr algn="just">
              <a:buClr>
                <a:srgbClr val="0070C0"/>
              </a:buClr>
              <a:buFont typeface="Wingdings" panose="05000000000000000000" pitchFamily="2" charset="2"/>
              <a:buChar char="v"/>
            </a:pPr>
            <a:r>
              <a:rPr lang="sl-SI" sz="2800" dirty="0" smtClean="0">
                <a:solidFill>
                  <a:schemeClr val="tx2"/>
                </a:solidFill>
                <a:latin typeface="Calibri" panose="020F0502020204030204" pitchFamily="34" charset="0"/>
              </a:rPr>
              <a:t>vsak, ki se ukvarja z ekološkimi proizvodi se mora vključiti v nadzor pri eni od 4 organizacij za kontrolo in certificiranje</a:t>
            </a:r>
          </a:p>
          <a:p>
            <a:pPr algn="just">
              <a:buClr>
                <a:srgbClr val="0070C0"/>
              </a:buClr>
              <a:buFont typeface="Wingdings" panose="05000000000000000000" pitchFamily="2" charset="2"/>
              <a:buChar char="v"/>
            </a:pPr>
            <a:r>
              <a:rPr lang="sl-SI" sz="2800" dirty="0" smtClean="0">
                <a:solidFill>
                  <a:schemeClr val="tx2"/>
                </a:solidFill>
                <a:latin typeface="Calibri" panose="020F0502020204030204" pitchFamily="34" charset="0"/>
              </a:rPr>
              <a:t>organizacija za kontrolo in certificiranje mora vsakemu izvajalcu izdati certifikat </a:t>
            </a:r>
          </a:p>
          <a:p>
            <a:pPr algn="just">
              <a:buClr>
                <a:srgbClr val="0070C0"/>
              </a:buClr>
              <a:buFont typeface="Wingdings" panose="05000000000000000000" pitchFamily="2" charset="2"/>
              <a:buChar char="v"/>
            </a:pPr>
            <a:r>
              <a:rPr lang="sl-SI" sz="2800" dirty="0" smtClean="0">
                <a:solidFill>
                  <a:schemeClr val="tx2"/>
                </a:solidFill>
                <a:latin typeface="Calibri" panose="020F0502020204030204" pitchFamily="34" charset="0"/>
              </a:rPr>
              <a:t>praviloma </a:t>
            </a:r>
            <a:r>
              <a:rPr lang="sl-SI" sz="2800" dirty="0">
                <a:solidFill>
                  <a:srgbClr val="0070C0"/>
                </a:solidFill>
                <a:latin typeface="Calibri" panose="020F0502020204030204" pitchFamily="34" charset="0"/>
              </a:rPr>
              <a:t>vsaj 1x </a:t>
            </a:r>
            <a:r>
              <a:rPr lang="sl-SI" sz="2800" dirty="0" smtClean="0">
                <a:solidFill>
                  <a:srgbClr val="0070C0"/>
                </a:solidFill>
                <a:latin typeface="Calibri" panose="020F0502020204030204" pitchFamily="34" charset="0"/>
              </a:rPr>
              <a:t>letno</a:t>
            </a:r>
          </a:p>
          <a:p>
            <a:pPr algn="just">
              <a:buClr>
                <a:srgbClr val="0070C0"/>
              </a:buClr>
              <a:buFont typeface="Wingdings" panose="05000000000000000000" pitchFamily="2" charset="2"/>
              <a:buChar char="v"/>
            </a:pPr>
            <a:r>
              <a:rPr lang="sl-SI" sz="2800" dirty="0" smtClean="0">
                <a:solidFill>
                  <a:schemeClr val="tx2"/>
                </a:solidFill>
                <a:latin typeface="Calibri" panose="020F0502020204030204" pitchFamily="34" charset="0"/>
              </a:rPr>
              <a:t> v </a:t>
            </a:r>
            <a:r>
              <a:rPr lang="sl-SI" sz="2800" dirty="0">
                <a:solidFill>
                  <a:schemeClr val="tx2"/>
                </a:solidFill>
                <a:latin typeface="Calibri" panose="020F0502020204030204" pitchFamily="34" charset="0"/>
              </a:rPr>
              <a:t>primeru, ko ni nobenega neskladja ali, če je verjetnost za neskladja nizka, obdobje med dvema nadzoroma </a:t>
            </a:r>
            <a:r>
              <a:rPr lang="sl-SI" sz="2800" dirty="0">
                <a:solidFill>
                  <a:srgbClr val="0070C0"/>
                </a:solidFill>
                <a:latin typeface="Calibri" panose="020F0502020204030204" pitchFamily="34" charset="0"/>
              </a:rPr>
              <a:t>ne sme presegati 24 mesecev</a:t>
            </a:r>
          </a:p>
          <a:p>
            <a:pPr algn="just">
              <a:buClr>
                <a:srgbClr val="0070C0"/>
              </a:buClr>
              <a:buFont typeface="Wingdings" panose="05000000000000000000" pitchFamily="2" charset="2"/>
              <a:buChar char="v"/>
            </a:pPr>
            <a:endParaRPr lang="sl-SI" sz="2800" dirty="0" smtClean="0">
              <a:solidFill>
                <a:schemeClr val="tx2"/>
              </a:solidFill>
              <a:latin typeface="Calibri" panose="020F0502020204030204" pitchFamily="34" charset="0"/>
            </a:endParaRPr>
          </a:p>
          <a:p>
            <a:pPr algn="just">
              <a:buClr>
                <a:srgbClr val="0070C0"/>
              </a:buClr>
              <a:buFont typeface="Wingdings" panose="05000000000000000000" pitchFamily="2" charset="2"/>
              <a:buChar char="v"/>
            </a:pPr>
            <a:endParaRPr lang="sl-SI" sz="2800" dirty="0">
              <a:solidFill>
                <a:schemeClr val="tx2"/>
              </a:solidFill>
              <a:latin typeface="Calibri" panose="020F0502020204030204" pitchFamily="34" charset="0"/>
            </a:endParaRPr>
          </a:p>
          <a:p>
            <a:endParaRPr lang="en-US" dirty="0"/>
          </a:p>
        </p:txBody>
      </p:sp>
    </p:spTree>
    <p:extLst>
      <p:ext uri="{BB962C8B-B14F-4D97-AF65-F5344CB8AC3E}">
        <p14:creationId xmlns:p14="http://schemas.microsoft.com/office/powerpoint/2010/main" val="2777938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54114" y="465992"/>
            <a:ext cx="4519507" cy="615553"/>
          </a:xfrm>
        </p:spPr>
        <p:txBody>
          <a:bodyPr/>
          <a:lstStyle/>
          <a:p>
            <a:r>
              <a:rPr lang="sl-SI" altLang="sl-SI" sz="4000" dirty="0">
                <a:solidFill>
                  <a:srgbClr val="0070C0"/>
                </a:solidFill>
                <a:latin typeface="Calibri" panose="020F0502020204030204" pitchFamily="34" charset="0"/>
              </a:rPr>
              <a:t> </a:t>
            </a:r>
            <a:r>
              <a:rPr lang="sl-SI" altLang="sl-SI" sz="4000" dirty="0" smtClean="0">
                <a:solidFill>
                  <a:srgbClr val="0070C0"/>
                </a:solidFill>
                <a:latin typeface="Calibri" panose="020F0502020204030204" pitchFamily="34" charset="0"/>
              </a:rPr>
              <a:t>Izjeme glede nadzora</a:t>
            </a:r>
            <a:endParaRPr lang="en-US" sz="4000" dirty="0"/>
          </a:p>
        </p:txBody>
      </p:sp>
      <p:sp>
        <p:nvSpPr>
          <p:cNvPr id="3" name="Ograda besedila 2"/>
          <p:cNvSpPr>
            <a:spLocks noGrp="1"/>
          </p:cNvSpPr>
          <p:nvPr>
            <p:ph type="body" sz="quarter" idx="13"/>
          </p:nvPr>
        </p:nvSpPr>
        <p:spPr>
          <a:xfrm>
            <a:off x="351692" y="1600201"/>
            <a:ext cx="8634045" cy="5002822"/>
          </a:xfrm>
        </p:spPr>
        <p:txBody>
          <a:bodyPr>
            <a:normAutofit/>
          </a:bodyPr>
          <a:lstStyle/>
          <a:p>
            <a:pPr algn="just">
              <a:buClr>
                <a:srgbClr val="0070C0"/>
              </a:buClr>
              <a:buFont typeface="Wingdings" panose="05000000000000000000" pitchFamily="2" charset="2"/>
              <a:buChar char="v"/>
            </a:pPr>
            <a:r>
              <a:rPr lang="sl-SI" sz="2400" dirty="0" smtClean="0">
                <a:solidFill>
                  <a:schemeClr val="tx2"/>
                </a:solidFill>
                <a:latin typeface="+mj-lt"/>
              </a:rPr>
              <a:t>nadzor </a:t>
            </a:r>
            <a:r>
              <a:rPr lang="sl-SI" sz="2400" dirty="0">
                <a:solidFill>
                  <a:schemeClr val="tx2"/>
                </a:solidFill>
                <a:latin typeface="+mj-lt"/>
              </a:rPr>
              <a:t>ni potreben pri izvajalcih, ki prodajajo </a:t>
            </a:r>
            <a:r>
              <a:rPr lang="sl-SI" sz="2400" u="sng" dirty="0">
                <a:solidFill>
                  <a:srgbClr val="0070C0"/>
                </a:solidFill>
                <a:latin typeface="+mj-lt"/>
              </a:rPr>
              <a:t>predpakirane </a:t>
            </a:r>
            <a:r>
              <a:rPr lang="sl-SI" sz="2400" dirty="0">
                <a:solidFill>
                  <a:schemeClr val="tx2"/>
                </a:solidFill>
                <a:latin typeface="+mj-lt"/>
              </a:rPr>
              <a:t>ekološke proizvode neposredno končnemu potrošniku </a:t>
            </a:r>
            <a:r>
              <a:rPr lang="sl-SI" sz="2400" dirty="0" smtClean="0">
                <a:solidFill>
                  <a:schemeClr val="tx2"/>
                </a:solidFill>
                <a:latin typeface="+mj-lt"/>
              </a:rPr>
              <a:t>- </a:t>
            </a:r>
            <a:r>
              <a:rPr lang="sl-SI" sz="2400" dirty="0" smtClean="0">
                <a:solidFill>
                  <a:srgbClr val="FF0000"/>
                </a:solidFill>
                <a:latin typeface="+mj-lt"/>
              </a:rPr>
              <a:t> </a:t>
            </a:r>
            <a:r>
              <a:rPr lang="sl-SI" sz="2400" dirty="0">
                <a:solidFill>
                  <a:srgbClr val="FF0000"/>
                </a:solidFill>
                <a:latin typeface="+mj-lt"/>
              </a:rPr>
              <a:t>Isto kot sedaj</a:t>
            </a:r>
            <a:r>
              <a:rPr lang="sl-SI" sz="2400" dirty="0" smtClean="0">
                <a:solidFill>
                  <a:srgbClr val="FF0000"/>
                </a:solidFill>
                <a:latin typeface="+mj-lt"/>
              </a:rPr>
              <a:t>!</a:t>
            </a:r>
          </a:p>
          <a:p>
            <a:pPr algn="just">
              <a:buClr>
                <a:srgbClr val="0070C0"/>
              </a:buClr>
              <a:buFont typeface="Wingdings" panose="05000000000000000000" pitchFamily="2" charset="2"/>
              <a:buChar char="v"/>
            </a:pPr>
            <a:r>
              <a:rPr lang="sl-SI" sz="2400" dirty="0" smtClean="0">
                <a:solidFill>
                  <a:srgbClr val="FF0000"/>
                </a:solidFill>
                <a:latin typeface="+mj-lt"/>
              </a:rPr>
              <a:t> NOVOST! </a:t>
            </a:r>
            <a:r>
              <a:rPr lang="sl-SI" sz="2400" dirty="0">
                <a:solidFill>
                  <a:srgbClr val="FF0000"/>
                </a:solidFill>
                <a:latin typeface="+mj-lt"/>
              </a:rPr>
              <a:t>DČ lahko </a:t>
            </a:r>
            <a:r>
              <a:rPr lang="sl-SI" sz="2400" dirty="0">
                <a:solidFill>
                  <a:schemeClr val="tx2"/>
                </a:solidFill>
                <a:latin typeface="+mj-lt"/>
              </a:rPr>
              <a:t> iz obveznosti posedovanja certifikata izvzamejo izvajalce, ki prodajajo </a:t>
            </a:r>
            <a:r>
              <a:rPr lang="sl-SI" sz="2400" u="sng" dirty="0">
                <a:solidFill>
                  <a:srgbClr val="0070C0"/>
                </a:solidFill>
                <a:latin typeface="+mj-lt"/>
              </a:rPr>
              <a:t>nepredpakirane</a:t>
            </a:r>
            <a:r>
              <a:rPr lang="sl-SI" sz="2400" dirty="0">
                <a:solidFill>
                  <a:schemeClr val="tx2"/>
                </a:solidFill>
                <a:latin typeface="+mj-lt"/>
              </a:rPr>
              <a:t> ekološke proizvode, </a:t>
            </a:r>
            <a:r>
              <a:rPr lang="sl-SI" sz="2400" dirty="0">
                <a:solidFill>
                  <a:srgbClr val="0070C0"/>
                </a:solidFill>
                <a:latin typeface="+mj-lt"/>
              </a:rPr>
              <a:t>razen krme,  </a:t>
            </a:r>
            <a:r>
              <a:rPr lang="sl-SI" sz="2400" dirty="0">
                <a:solidFill>
                  <a:schemeClr val="tx2"/>
                </a:solidFill>
                <a:latin typeface="+mj-lt"/>
              </a:rPr>
              <a:t>neposredno končnemu potrošniku in če teh proizvodov ne pridelujejo, pripravljajo, skladiščijo drugje kot na prodajnem mestu ali jih uvažajo iz tretje države oz. teh dejavnosti niso prenesle v podizvajanje drugemu izvajalcu in, če</a:t>
            </a:r>
            <a:r>
              <a:rPr lang="sl-SI" sz="2400" dirty="0" smtClean="0">
                <a:solidFill>
                  <a:schemeClr val="tx2"/>
                </a:solidFill>
                <a:latin typeface="+mj-lt"/>
              </a:rPr>
              <a:t>:</a:t>
            </a:r>
            <a:endParaRPr lang="sl-SI" sz="2200" dirty="0" smtClean="0">
              <a:solidFill>
                <a:schemeClr val="tx2"/>
              </a:solidFill>
              <a:latin typeface="+mj-lt"/>
            </a:endParaRPr>
          </a:p>
          <a:p>
            <a:pPr lvl="2" algn="just">
              <a:buClr>
                <a:srgbClr val="0070C0"/>
              </a:buClr>
              <a:buFont typeface="Wingdings" panose="05000000000000000000" pitchFamily="2" charset="2"/>
              <a:buChar char="§"/>
            </a:pPr>
            <a:r>
              <a:rPr lang="sl-SI" sz="1800" dirty="0" smtClean="0">
                <a:solidFill>
                  <a:schemeClr val="tx2"/>
                </a:solidFill>
                <a:latin typeface="+mj-lt"/>
              </a:rPr>
              <a:t>ta prodaja ne preseže 5 000 kg teh proizvodov na leto;</a:t>
            </a:r>
          </a:p>
          <a:p>
            <a:pPr lvl="2" algn="just">
              <a:buClr>
                <a:srgbClr val="0070C0"/>
              </a:buClr>
              <a:buFont typeface="Wingdings" panose="05000000000000000000" pitchFamily="2" charset="2"/>
              <a:buChar char="§"/>
            </a:pPr>
            <a:r>
              <a:rPr lang="sl-SI" sz="1800" dirty="0" smtClean="0">
                <a:solidFill>
                  <a:schemeClr val="tx2"/>
                </a:solidFill>
                <a:latin typeface="+mj-lt"/>
              </a:rPr>
              <a:t>ta prodaja ne predstavlja letnega prometa z nepredpakiranimi proizvodi, ki presega 20.000 </a:t>
            </a:r>
            <a:r>
              <a:rPr lang="sl-SI" sz="1800" dirty="0" smtClean="0">
                <a:solidFill>
                  <a:schemeClr val="tx2"/>
                </a:solidFill>
                <a:latin typeface="+mj-lt"/>
              </a:rPr>
              <a:t>EUR</a:t>
            </a:r>
            <a:endParaRPr lang="sl-SI" sz="1800" dirty="0" smtClean="0">
              <a:solidFill>
                <a:schemeClr val="tx2"/>
              </a:solidFill>
              <a:latin typeface="+mj-lt"/>
            </a:endParaRPr>
          </a:p>
        </p:txBody>
      </p:sp>
    </p:spTree>
    <p:extLst>
      <p:ext uri="{BB962C8B-B14F-4D97-AF65-F5344CB8AC3E}">
        <p14:creationId xmlns:p14="http://schemas.microsoft.com/office/powerpoint/2010/main" val="3350734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33245" y="562708"/>
            <a:ext cx="4506042" cy="615553"/>
          </a:xfrm>
        </p:spPr>
        <p:txBody>
          <a:bodyPr/>
          <a:lstStyle/>
          <a:p>
            <a:r>
              <a:rPr lang="sl-SI" altLang="sl-SI" sz="4000" dirty="0">
                <a:solidFill>
                  <a:srgbClr val="0070C0"/>
                </a:solidFill>
                <a:latin typeface="+mj-lt"/>
              </a:rPr>
              <a:t> </a:t>
            </a:r>
            <a:r>
              <a:rPr lang="sl-SI" altLang="sl-SI" sz="4000" dirty="0" smtClean="0">
                <a:solidFill>
                  <a:srgbClr val="0070C0"/>
                </a:solidFill>
                <a:latin typeface="+mj-lt"/>
              </a:rPr>
              <a:t>Previdnostni ukrepi</a:t>
            </a:r>
            <a:endParaRPr lang="en-US" sz="4000" dirty="0">
              <a:latin typeface="+mj-lt"/>
            </a:endParaRPr>
          </a:p>
        </p:txBody>
      </p:sp>
      <p:sp>
        <p:nvSpPr>
          <p:cNvPr id="3" name="Ograda besedila 2"/>
          <p:cNvSpPr>
            <a:spLocks noGrp="1"/>
          </p:cNvSpPr>
          <p:nvPr>
            <p:ph type="body" sz="quarter" idx="13"/>
          </p:nvPr>
        </p:nvSpPr>
        <p:spPr>
          <a:xfrm>
            <a:off x="624255" y="1617785"/>
            <a:ext cx="7548196" cy="4249615"/>
          </a:xfrm>
        </p:spPr>
        <p:txBody>
          <a:bodyPr/>
          <a:lstStyle/>
          <a:p>
            <a:pPr>
              <a:buClr>
                <a:srgbClr val="0070C0"/>
              </a:buClr>
              <a:buFont typeface="Wingdings" panose="05000000000000000000" pitchFamily="2" charset="2"/>
              <a:buChar char="v"/>
            </a:pPr>
            <a:r>
              <a:rPr lang="sl-SI" sz="2200" dirty="0" smtClean="0">
                <a:solidFill>
                  <a:schemeClr val="tx2"/>
                </a:solidFill>
                <a:latin typeface="Calibri" panose="020F0502020204030204" pitchFamily="34" charset="0"/>
              </a:rPr>
              <a:t>izvajanje previdnostnih ukrepov za preprečevanje prisotnosti nedovoljenih proizvodov in snovi:</a:t>
            </a:r>
          </a:p>
          <a:p>
            <a:pPr lvl="1">
              <a:buClr>
                <a:srgbClr val="0070C0"/>
              </a:buClr>
              <a:buFont typeface="Wingdings" panose="05000000000000000000" pitchFamily="2" charset="2"/>
              <a:buChar char="ü"/>
            </a:pPr>
            <a:r>
              <a:rPr lang="sl-SI" sz="2200" dirty="0">
                <a:solidFill>
                  <a:schemeClr val="tx2"/>
                </a:solidFill>
                <a:latin typeface="Calibri" panose="020F0502020204030204" pitchFamily="34" charset="0"/>
              </a:rPr>
              <a:t>i</a:t>
            </a:r>
            <a:r>
              <a:rPr lang="sl-SI" sz="2200" dirty="0" smtClean="0">
                <a:solidFill>
                  <a:schemeClr val="tx2"/>
                </a:solidFill>
                <a:latin typeface="Calibri" panose="020F0502020204030204" pitchFamily="34" charset="0"/>
              </a:rPr>
              <a:t>zvajanje ukrepov, ki so sorazmerni in ustrezni za odkrivanje tveganj kontaminacije </a:t>
            </a:r>
          </a:p>
          <a:p>
            <a:pPr lvl="1">
              <a:buClr>
                <a:srgbClr val="0070C0"/>
              </a:buClr>
              <a:buFont typeface="Wingdings" panose="05000000000000000000" pitchFamily="2" charset="2"/>
              <a:buChar char="ü"/>
            </a:pPr>
            <a:r>
              <a:rPr lang="sl-SI" sz="2200" dirty="0">
                <a:solidFill>
                  <a:schemeClr val="tx2"/>
                </a:solidFill>
                <a:latin typeface="Calibri" panose="020F0502020204030204" pitchFamily="34" charset="0"/>
              </a:rPr>
              <a:t>i</a:t>
            </a:r>
            <a:r>
              <a:rPr lang="sl-SI" sz="2200" dirty="0" smtClean="0">
                <a:solidFill>
                  <a:schemeClr val="tx2"/>
                </a:solidFill>
                <a:latin typeface="Calibri" panose="020F0502020204030204" pitchFamily="34" charset="0"/>
              </a:rPr>
              <a:t>zvajanje ukrepov za preprečevanje tveganj kontaminacije </a:t>
            </a:r>
          </a:p>
          <a:p>
            <a:pPr lvl="1">
              <a:buClr>
                <a:srgbClr val="0070C0"/>
              </a:buClr>
              <a:buFont typeface="Wingdings" panose="05000000000000000000" pitchFamily="2" charset="2"/>
              <a:buChar char="ü"/>
            </a:pPr>
            <a:r>
              <a:rPr lang="sl-SI" sz="2200" dirty="0" smtClean="0">
                <a:solidFill>
                  <a:schemeClr val="tx2"/>
                </a:solidFill>
                <a:latin typeface="Calibri" panose="020F0502020204030204" pitchFamily="34" charset="0"/>
              </a:rPr>
              <a:t>redno pregledovanje in prilagajanje teh ukrepov</a:t>
            </a:r>
            <a:endParaRPr lang="sl-SI" sz="2200" dirty="0">
              <a:solidFill>
                <a:schemeClr val="tx2"/>
              </a:solidFill>
              <a:latin typeface="Calibri" panose="020F0502020204030204" pitchFamily="34" charset="0"/>
            </a:endParaRPr>
          </a:p>
          <a:p>
            <a:pPr>
              <a:buClr>
                <a:srgbClr val="0070C0"/>
              </a:buClr>
              <a:buFont typeface="Wingdings" panose="05000000000000000000" pitchFamily="2" charset="2"/>
              <a:buChar char="v"/>
            </a:pPr>
            <a:r>
              <a:rPr lang="sl-SI" sz="2200" dirty="0" smtClean="0">
                <a:solidFill>
                  <a:schemeClr val="tx2"/>
                </a:solidFill>
                <a:latin typeface="Calibri" panose="020F0502020204030204" pitchFamily="34" charset="0"/>
              </a:rPr>
              <a:t>v primeru suma na neskladje mora izvajalec identificirati in ločiti tak proizvod, preučiti ali je sum mogoče utemeljiti ter takega proizvoda ne sme dajati v promet</a:t>
            </a:r>
            <a:endParaRPr lang="en-US" dirty="0"/>
          </a:p>
        </p:txBody>
      </p:sp>
    </p:spTree>
    <p:extLst>
      <p:ext uri="{BB962C8B-B14F-4D97-AF65-F5344CB8AC3E}">
        <p14:creationId xmlns:p14="http://schemas.microsoft.com/office/powerpoint/2010/main" val="2980589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30036" y="986828"/>
            <a:ext cx="6272551" cy="615553"/>
          </a:xfrm>
        </p:spPr>
        <p:txBody>
          <a:bodyPr/>
          <a:lstStyle/>
          <a:p>
            <a:r>
              <a:rPr lang="sl-SI" altLang="sl-SI" sz="4000" dirty="0" smtClean="0">
                <a:solidFill>
                  <a:srgbClr val="0070C0"/>
                </a:solidFill>
                <a:latin typeface="+mj-lt"/>
              </a:rPr>
              <a:t>Označevanje ekoloških živil</a:t>
            </a:r>
            <a:endParaRPr lang="en-US" sz="4000" dirty="0">
              <a:solidFill>
                <a:srgbClr val="0070C0"/>
              </a:solidFill>
              <a:latin typeface="+mj-lt"/>
            </a:endParaRPr>
          </a:p>
        </p:txBody>
      </p:sp>
      <p:sp>
        <p:nvSpPr>
          <p:cNvPr id="3" name="Ograda besedila 2"/>
          <p:cNvSpPr>
            <a:spLocks noGrp="1"/>
          </p:cNvSpPr>
          <p:nvPr>
            <p:ph type="body" sz="quarter" idx="13"/>
          </p:nvPr>
        </p:nvSpPr>
        <p:spPr>
          <a:xfrm>
            <a:off x="0" y="1929384"/>
            <a:ext cx="8933688" cy="3938016"/>
          </a:xfrm>
        </p:spPr>
        <p:txBody>
          <a:bodyPr>
            <a:normAutofit/>
          </a:bodyPr>
          <a:lstStyle/>
          <a:p>
            <a:pPr lvl="1" indent="-396000" algn="just">
              <a:lnSpc>
                <a:spcPct val="90000"/>
              </a:lnSpc>
              <a:spcBef>
                <a:spcPts val="600"/>
              </a:spcBef>
              <a:buClr>
                <a:srgbClr val="0070C0"/>
              </a:buClr>
              <a:buFont typeface="Wingdings" panose="05000000000000000000" pitchFamily="2" charset="2"/>
              <a:buChar char="v"/>
            </a:pPr>
            <a:r>
              <a:rPr lang="sl-SI" altLang="sl-SI" sz="2200" dirty="0" smtClean="0">
                <a:solidFill>
                  <a:schemeClr val="tx2"/>
                </a:solidFill>
                <a:latin typeface="Calibri" panose="020F0502020204030204" pitchFamily="34" charset="0"/>
              </a:rPr>
              <a:t>praviloma </a:t>
            </a:r>
            <a:r>
              <a:rPr lang="sl-SI" altLang="sl-SI" sz="2200" dirty="0">
                <a:solidFill>
                  <a:schemeClr val="tx2"/>
                </a:solidFill>
                <a:latin typeface="Calibri" panose="020F0502020204030204" pitchFamily="34" charset="0"/>
              </a:rPr>
              <a:t>se </a:t>
            </a:r>
            <a:r>
              <a:rPr lang="sl-SI" altLang="sl-SI" sz="2200" dirty="0" smtClean="0">
                <a:solidFill>
                  <a:schemeClr val="tx2"/>
                </a:solidFill>
                <a:latin typeface="Calibri" panose="020F0502020204030204" pitchFamily="34" charset="0"/>
              </a:rPr>
              <a:t>ekološka </a:t>
            </a:r>
            <a:r>
              <a:rPr lang="sl-SI" altLang="sl-SI" sz="2200" dirty="0">
                <a:solidFill>
                  <a:schemeClr val="tx2"/>
                </a:solidFill>
                <a:latin typeface="Calibri" panose="020F0502020204030204" pitchFamily="34" charset="0"/>
              </a:rPr>
              <a:t>živila označujejo z označbo </a:t>
            </a:r>
            <a:r>
              <a:rPr lang="sl-SI" altLang="sl-SI" sz="2200" b="1" dirty="0" smtClean="0">
                <a:solidFill>
                  <a:schemeClr val="tx2"/>
                </a:solidFill>
                <a:latin typeface="Calibri" panose="020F0502020204030204" pitchFamily="34" charset="0"/>
              </a:rPr>
              <a:t>ekološki</a:t>
            </a:r>
            <a:r>
              <a:rPr lang="sl-SI" altLang="sl-SI" sz="2200" dirty="0" smtClean="0">
                <a:solidFill>
                  <a:schemeClr val="tx2"/>
                </a:solidFill>
                <a:latin typeface="Calibri" panose="020F0502020204030204" pitchFamily="34" charset="0"/>
              </a:rPr>
              <a:t>, </a:t>
            </a:r>
            <a:r>
              <a:rPr lang="sl-SI" altLang="sl-SI" sz="2200" dirty="0">
                <a:solidFill>
                  <a:schemeClr val="tx2"/>
                </a:solidFill>
                <a:latin typeface="Calibri" panose="020F0502020204030204" pitchFamily="34" charset="0"/>
              </a:rPr>
              <a:t>dovoljeni so tudi izrazi </a:t>
            </a:r>
            <a:r>
              <a:rPr lang="sl-SI" altLang="sl-SI" sz="2200" b="1" dirty="0" err="1" smtClean="0">
                <a:solidFill>
                  <a:schemeClr val="tx2"/>
                </a:solidFill>
                <a:latin typeface="Calibri" panose="020F0502020204030204" pitchFamily="34" charset="0"/>
              </a:rPr>
              <a:t>eko</a:t>
            </a:r>
            <a:r>
              <a:rPr lang="sl-SI" altLang="sl-SI" sz="2200" dirty="0" smtClean="0">
                <a:solidFill>
                  <a:schemeClr val="tx2"/>
                </a:solidFill>
                <a:latin typeface="Calibri" panose="020F0502020204030204" pitchFamily="34" charset="0"/>
              </a:rPr>
              <a:t>, </a:t>
            </a:r>
            <a:r>
              <a:rPr lang="sl-SI" altLang="sl-SI" sz="2200" b="1" dirty="0" err="1" smtClean="0">
                <a:solidFill>
                  <a:schemeClr val="tx2"/>
                </a:solidFill>
                <a:latin typeface="Calibri" panose="020F0502020204030204" pitchFamily="34" charset="0"/>
              </a:rPr>
              <a:t>bio</a:t>
            </a:r>
            <a:r>
              <a:rPr lang="sl-SI" altLang="sl-SI" sz="2200" dirty="0" smtClean="0">
                <a:solidFill>
                  <a:schemeClr val="tx2"/>
                </a:solidFill>
                <a:latin typeface="Calibri" panose="020F0502020204030204" pitchFamily="34" charset="0"/>
              </a:rPr>
              <a:t>, </a:t>
            </a:r>
            <a:r>
              <a:rPr lang="sl-SI" altLang="sl-SI" sz="2200" b="1" dirty="0" smtClean="0">
                <a:solidFill>
                  <a:schemeClr val="tx2"/>
                </a:solidFill>
                <a:latin typeface="Calibri" panose="020F0502020204030204" pitchFamily="34" charset="0"/>
              </a:rPr>
              <a:t>biološki</a:t>
            </a:r>
            <a:endParaRPr lang="sl-SI" altLang="sl-SI" sz="2200" dirty="0">
              <a:solidFill>
                <a:schemeClr val="tx2"/>
              </a:solidFill>
              <a:latin typeface="Calibri" panose="020F0502020204030204" pitchFamily="34" charset="0"/>
            </a:endParaRPr>
          </a:p>
          <a:p>
            <a:pPr lvl="1" indent="-396000" algn="just">
              <a:lnSpc>
                <a:spcPct val="90000"/>
              </a:lnSpc>
              <a:buClr>
                <a:srgbClr val="0070C0"/>
              </a:buClr>
              <a:buFont typeface="Wingdings" panose="05000000000000000000" pitchFamily="2" charset="2"/>
              <a:buChar char="v"/>
            </a:pPr>
            <a:r>
              <a:rPr lang="sl-SI" altLang="sl-SI" sz="2200" b="1" dirty="0" smtClean="0">
                <a:solidFill>
                  <a:schemeClr val="tx2"/>
                </a:solidFill>
                <a:latin typeface="Calibri" panose="020F0502020204030204" pitchFamily="34" charset="0"/>
              </a:rPr>
              <a:t>obvezna </a:t>
            </a:r>
            <a:r>
              <a:rPr lang="sl-SI" altLang="sl-SI" sz="2200" b="1" dirty="0">
                <a:solidFill>
                  <a:schemeClr val="tx2"/>
                </a:solidFill>
                <a:latin typeface="Calibri" panose="020F0502020204030204" pitchFamily="34" charset="0"/>
              </a:rPr>
              <a:t>uporaba EU logotipa</a:t>
            </a:r>
            <a:r>
              <a:rPr lang="sl-SI" altLang="sl-SI" sz="2200" dirty="0">
                <a:solidFill>
                  <a:schemeClr val="tx2"/>
                </a:solidFill>
                <a:latin typeface="Calibri" panose="020F0502020204030204" pitchFamily="34" charset="0"/>
              </a:rPr>
              <a:t> na vseh predpakiranih </a:t>
            </a:r>
            <a:r>
              <a:rPr lang="sl-SI" altLang="sl-SI" sz="2200" dirty="0" smtClean="0">
                <a:solidFill>
                  <a:schemeClr val="tx2"/>
                </a:solidFill>
                <a:latin typeface="Calibri" panose="020F0502020204030204" pitchFamily="34" charset="0"/>
              </a:rPr>
              <a:t>živilih + </a:t>
            </a:r>
            <a:r>
              <a:rPr lang="sl-SI" altLang="sl-SI" sz="2200" b="1" dirty="0" smtClean="0">
                <a:solidFill>
                  <a:schemeClr val="tx2"/>
                </a:solidFill>
                <a:latin typeface="Calibri" panose="020F0502020204030204" pitchFamily="34" charset="0"/>
              </a:rPr>
              <a:t>šifra organizacije </a:t>
            </a:r>
            <a:r>
              <a:rPr lang="sl-SI" altLang="sl-SI" sz="2200" dirty="0" smtClean="0">
                <a:solidFill>
                  <a:schemeClr val="tx2"/>
                </a:solidFill>
                <a:latin typeface="Calibri" panose="020F0502020204030204" pitchFamily="34" charset="0"/>
              </a:rPr>
              <a:t>za kontrolo in </a:t>
            </a:r>
            <a:r>
              <a:rPr lang="sl-SI" altLang="sl-SI" sz="2200" dirty="0">
                <a:solidFill>
                  <a:schemeClr val="tx2"/>
                </a:solidFill>
                <a:latin typeface="Calibri" panose="020F0502020204030204" pitchFamily="34" charset="0"/>
              </a:rPr>
              <a:t>certificiranje, izjema za uvožena ekološka živila </a:t>
            </a:r>
          </a:p>
          <a:p>
            <a:pPr lvl="1" algn="just">
              <a:lnSpc>
                <a:spcPct val="90000"/>
              </a:lnSpc>
              <a:buClr>
                <a:srgbClr val="0070C0"/>
              </a:buClr>
              <a:buFont typeface="Wingdings" panose="05000000000000000000" pitchFamily="2" charset="2"/>
              <a:buChar char="v"/>
            </a:pPr>
            <a:r>
              <a:rPr lang="sl-SI" altLang="sl-SI" sz="2200" dirty="0" smtClean="0">
                <a:solidFill>
                  <a:schemeClr val="tx2"/>
                </a:solidFill>
                <a:latin typeface="Calibri" panose="020F0502020204030204" pitchFamily="34" charset="0"/>
              </a:rPr>
              <a:t> poreklo </a:t>
            </a:r>
            <a:r>
              <a:rPr lang="sl-SI" altLang="sl-SI" sz="2200" dirty="0">
                <a:solidFill>
                  <a:schemeClr val="tx2"/>
                </a:solidFill>
                <a:latin typeface="Calibri" panose="020F0502020204030204" pitchFamily="34" charset="0"/>
              </a:rPr>
              <a:t>za surovine </a:t>
            </a:r>
            <a:r>
              <a:rPr lang="sl-SI" altLang="sl-SI" sz="2200" dirty="0" smtClean="0">
                <a:solidFill>
                  <a:schemeClr val="tx2"/>
                </a:solidFill>
                <a:latin typeface="Calibri" panose="020F0502020204030204" pitchFamily="34" charset="0"/>
              </a:rPr>
              <a:t>kmetijskega </a:t>
            </a:r>
            <a:r>
              <a:rPr lang="sl-SI" altLang="sl-SI" sz="2200" dirty="0">
                <a:solidFill>
                  <a:schemeClr val="tx2"/>
                </a:solidFill>
                <a:latin typeface="Calibri" panose="020F0502020204030204" pitchFamily="34" charset="0"/>
              </a:rPr>
              <a:t>izvora: </a:t>
            </a:r>
          </a:p>
          <a:p>
            <a:pPr lvl="2" algn="just">
              <a:lnSpc>
                <a:spcPct val="90000"/>
              </a:lnSpc>
              <a:buClr>
                <a:srgbClr val="0070C0"/>
              </a:buClr>
              <a:buFont typeface="Wingdings" panose="05000000000000000000" pitchFamily="2" charset="2"/>
              <a:buChar char="ü"/>
            </a:pPr>
            <a:r>
              <a:rPr lang="sl-SI" altLang="sl-SI" sz="2200" dirty="0">
                <a:solidFill>
                  <a:schemeClr val="tx2"/>
                </a:solidFill>
                <a:latin typeface="Calibri" panose="020F0502020204030204" pitchFamily="34" charset="0"/>
              </a:rPr>
              <a:t> </a:t>
            </a:r>
            <a:r>
              <a:rPr lang="sl-SI" altLang="sl-SI" sz="2200" dirty="0" smtClean="0">
                <a:solidFill>
                  <a:schemeClr val="tx2"/>
                </a:solidFill>
                <a:latin typeface="Calibri" panose="020F0502020204030204" pitchFamily="34" charset="0"/>
              </a:rPr>
              <a:t>‘</a:t>
            </a:r>
            <a:r>
              <a:rPr lang="sl-SI" altLang="sl-SI" sz="2200" dirty="0">
                <a:solidFill>
                  <a:schemeClr val="tx2"/>
                </a:solidFill>
                <a:latin typeface="Calibri" panose="020F0502020204030204" pitchFamily="34" charset="0"/>
              </a:rPr>
              <a:t>’Kmetijstvo Slovenija</a:t>
            </a:r>
            <a:r>
              <a:rPr lang="sl-SI" altLang="sl-SI" sz="2200" dirty="0" smtClean="0">
                <a:solidFill>
                  <a:schemeClr val="tx2"/>
                </a:solidFill>
                <a:latin typeface="Calibri" panose="020F0502020204030204" pitchFamily="34" charset="0"/>
              </a:rPr>
              <a:t>’’ </a:t>
            </a:r>
            <a:endParaRPr lang="sl-SI" altLang="sl-SI" sz="2200" dirty="0">
              <a:solidFill>
                <a:schemeClr val="tx2"/>
              </a:solidFill>
              <a:latin typeface="Calibri" panose="020F0502020204030204" pitchFamily="34" charset="0"/>
            </a:endParaRPr>
          </a:p>
          <a:p>
            <a:pPr lvl="2" algn="just">
              <a:lnSpc>
                <a:spcPct val="90000"/>
              </a:lnSpc>
              <a:buClr>
                <a:srgbClr val="0070C0"/>
              </a:buClr>
              <a:buFont typeface="Wingdings" panose="05000000000000000000" pitchFamily="2" charset="2"/>
              <a:buChar char="ü"/>
            </a:pPr>
            <a:r>
              <a:rPr lang="sl-SI" altLang="sl-SI" sz="2200" dirty="0" smtClean="0">
                <a:solidFill>
                  <a:schemeClr val="tx2"/>
                </a:solidFill>
                <a:latin typeface="Calibri" panose="020F0502020204030204" pitchFamily="34" charset="0"/>
              </a:rPr>
              <a:t> ‘’Kmetijstvo </a:t>
            </a:r>
            <a:r>
              <a:rPr lang="sl-SI" altLang="sl-SI" sz="2200" dirty="0">
                <a:solidFill>
                  <a:schemeClr val="tx2"/>
                </a:solidFill>
                <a:latin typeface="Calibri" panose="020F0502020204030204" pitchFamily="34" charset="0"/>
              </a:rPr>
              <a:t>EU</a:t>
            </a:r>
            <a:r>
              <a:rPr lang="sl-SI" altLang="sl-SI" sz="2200" dirty="0" smtClean="0">
                <a:solidFill>
                  <a:schemeClr val="tx2"/>
                </a:solidFill>
                <a:latin typeface="Calibri" panose="020F0502020204030204" pitchFamily="34" charset="0"/>
              </a:rPr>
              <a:t>’’ </a:t>
            </a:r>
            <a:endParaRPr lang="sl-SI" altLang="sl-SI" sz="2200" dirty="0">
              <a:solidFill>
                <a:schemeClr val="tx2"/>
              </a:solidFill>
              <a:latin typeface="Calibri" panose="020F0502020204030204" pitchFamily="34" charset="0"/>
            </a:endParaRPr>
          </a:p>
          <a:p>
            <a:pPr lvl="2" algn="just">
              <a:lnSpc>
                <a:spcPct val="90000"/>
              </a:lnSpc>
              <a:buClr>
                <a:srgbClr val="0070C0"/>
              </a:buClr>
              <a:buFont typeface="Wingdings" panose="05000000000000000000" pitchFamily="2" charset="2"/>
              <a:buChar char="ü"/>
            </a:pPr>
            <a:r>
              <a:rPr lang="sl-SI" altLang="sl-SI" sz="2200" dirty="0">
                <a:solidFill>
                  <a:schemeClr val="tx2"/>
                </a:solidFill>
                <a:latin typeface="Calibri" panose="020F0502020204030204" pitchFamily="34" charset="0"/>
              </a:rPr>
              <a:t> </a:t>
            </a:r>
            <a:r>
              <a:rPr lang="sl-SI" altLang="sl-SI" sz="2200" dirty="0" smtClean="0">
                <a:solidFill>
                  <a:schemeClr val="tx2"/>
                </a:solidFill>
                <a:latin typeface="Calibri" panose="020F0502020204030204" pitchFamily="34" charset="0"/>
              </a:rPr>
              <a:t>‘</a:t>
            </a:r>
            <a:r>
              <a:rPr lang="sl-SI" altLang="sl-SI" sz="2200" dirty="0">
                <a:solidFill>
                  <a:schemeClr val="tx2"/>
                </a:solidFill>
                <a:latin typeface="Calibri" panose="020F0502020204030204" pitchFamily="34" charset="0"/>
              </a:rPr>
              <a:t>’Kmetijstvo izven EU</a:t>
            </a:r>
            <a:r>
              <a:rPr lang="sl-SI" altLang="sl-SI" sz="2200" dirty="0" smtClean="0">
                <a:solidFill>
                  <a:schemeClr val="tx2"/>
                </a:solidFill>
                <a:latin typeface="Calibri" panose="020F0502020204030204" pitchFamily="34" charset="0"/>
              </a:rPr>
              <a:t>’’</a:t>
            </a:r>
          </a:p>
          <a:p>
            <a:pPr lvl="2" algn="just">
              <a:lnSpc>
                <a:spcPct val="90000"/>
              </a:lnSpc>
              <a:buClr>
                <a:srgbClr val="0070C0"/>
              </a:buClr>
              <a:buFont typeface="Wingdings" panose="05000000000000000000" pitchFamily="2" charset="2"/>
              <a:buChar char="ü"/>
            </a:pPr>
            <a:r>
              <a:rPr lang="sl-SI" altLang="sl-SI" sz="2200" dirty="0" smtClean="0">
                <a:solidFill>
                  <a:schemeClr val="tx2"/>
                </a:solidFill>
                <a:latin typeface="Calibri" panose="020F0502020204030204" pitchFamily="34" charset="0"/>
              </a:rPr>
              <a:t>“Kmetijstvo EU/izven </a:t>
            </a:r>
            <a:r>
              <a:rPr lang="sl-SI" altLang="sl-SI" sz="2200" dirty="0">
                <a:solidFill>
                  <a:schemeClr val="tx2"/>
                </a:solidFill>
                <a:latin typeface="Calibri" panose="020F0502020204030204" pitchFamily="34" charset="0"/>
              </a:rPr>
              <a:t>EU’’</a:t>
            </a:r>
          </a:p>
          <a:p>
            <a:endParaRPr lang="en-US" dirty="0"/>
          </a:p>
        </p:txBody>
      </p:sp>
    </p:spTree>
    <p:extLst>
      <p:ext uri="{BB962C8B-B14F-4D97-AF65-F5344CB8AC3E}">
        <p14:creationId xmlns:p14="http://schemas.microsoft.com/office/powerpoint/2010/main" val="2250348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06495" y="1149790"/>
            <a:ext cx="2168862" cy="677108"/>
          </a:xfrm>
        </p:spPr>
        <p:txBody>
          <a:bodyPr/>
          <a:lstStyle/>
          <a:p>
            <a:pPr algn="ctr"/>
            <a:r>
              <a:rPr lang="sl-SI" altLang="sl-SI" dirty="0" smtClean="0">
                <a:solidFill>
                  <a:srgbClr val="0070C0"/>
                </a:solidFill>
                <a:latin typeface="+mj-lt"/>
              </a:rPr>
              <a:t>Vsebina</a:t>
            </a:r>
            <a:r>
              <a:rPr lang="sl-SI" altLang="sl-SI" dirty="0" smtClean="0">
                <a:solidFill>
                  <a:srgbClr val="0070C0"/>
                </a:solidFill>
                <a:latin typeface="Calibri" panose="020F0502020204030204" pitchFamily="34" charset="0"/>
              </a:rPr>
              <a:t> </a:t>
            </a:r>
            <a:endParaRPr lang="sl-SI" dirty="0"/>
          </a:p>
        </p:txBody>
      </p:sp>
      <p:sp>
        <p:nvSpPr>
          <p:cNvPr id="3" name="Označba mesta besedila 2"/>
          <p:cNvSpPr>
            <a:spLocks noGrp="1"/>
          </p:cNvSpPr>
          <p:nvPr>
            <p:ph type="body" sz="quarter" idx="13"/>
          </p:nvPr>
        </p:nvSpPr>
        <p:spPr>
          <a:xfrm>
            <a:off x="971425" y="2127564"/>
            <a:ext cx="8009613" cy="3739836"/>
          </a:xfrm>
        </p:spPr>
        <p:txBody>
          <a:bodyPr>
            <a:normAutofit lnSpcReduction="10000"/>
          </a:bodyPr>
          <a:lstStyle/>
          <a:p>
            <a:pPr marL="514350" indent="-514350">
              <a:buClr>
                <a:srgbClr val="0070C0"/>
              </a:buClr>
              <a:buFont typeface="+mj-lt"/>
              <a:buAutoNum type="arabicPeriod"/>
            </a:pPr>
            <a:r>
              <a:rPr lang="sl-SI" dirty="0" smtClean="0">
                <a:solidFill>
                  <a:schemeClr val="tx2"/>
                </a:solidFill>
              </a:rPr>
              <a:t>Pregled stanja </a:t>
            </a:r>
          </a:p>
          <a:p>
            <a:pPr marL="514350" indent="-514350">
              <a:buClr>
                <a:srgbClr val="0070C0"/>
              </a:buClr>
              <a:buFont typeface="+mj-lt"/>
              <a:buAutoNum type="arabicPeriod"/>
            </a:pPr>
            <a:r>
              <a:rPr lang="sl-SI" dirty="0" smtClean="0">
                <a:solidFill>
                  <a:schemeClr val="tx2"/>
                </a:solidFill>
              </a:rPr>
              <a:t>Nova EU uredba za ekološko kmetovanje</a:t>
            </a:r>
          </a:p>
          <a:p>
            <a:pPr marL="514350" indent="-514350">
              <a:buClr>
                <a:srgbClr val="0070C0"/>
              </a:buClr>
              <a:buFont typeface="+mj-lt"/>
              <a:buAutoNum type="arabicPeriod"/>
            </a:pPr>
            <a:r>
              <a:rPr lang="sl-SI" dirty="0" smtClean="0">
                <a:solidFill>
                  <a:schemeClr val="tx2"/>
                </a:solidFill>
              </a:rPr>
              <a:t>Pravilnik o ekološki pridelavi in predelavi kmetijskih pridelkov oziroma živil (Uradni list RS, št. 72/2018)</a:t>
            </a:r>
          </a:p>
          <a:p>
            <a:pPr marL="514350" indent="-514350">
              <a:buClr>
                <a:srgbClr val="0070C0"/>
              </a:buClr>
              <a:buFont typeface="+mj-lt"/>
              <a:buAutoNum type="arabicPeriod"/>
            </a:pPr>
            <a:r>
              <a:rPr lang="sl-SI" dirty="0" smtClean="0">
                <a:solidFill>
                  <a:schemeClr val="tx2"/>
                </a:solidFill>
              </a:rPr>
              <a:t>Delovna </a:t>
            </a:r>
            <a:r>
              <a:rPr lang="sl-SI" dirty="0">
                <a:solidFill>
                  <a:schemeClr val="tx2"/>
                </a:solidFill>
              </a:rPr>
              <a:t>skupina za ekološko </a:t>
            </a:r>
            <a:r>
              <a:rPr lang="sl-SI" dirty="0" smtClean="0">
                <a:solidFill>
                  <a:schemeClr val="tx2"/>
                </a:solidFill>
              </a:rPr>
              <a:t>kmetovanje</a:t>
            </a:r>
          </a:p>
          <a:p>
            <a:pPr marL="514350" indent="-514350">
              <a:buClr>
                <a:srgbClr val="0070C0"/>
              </a:buClr>
              <a:buFont typeface="+mj-lt"/>
              <a:buAutoNum type="arabicPeriod"/>
            </a:pPr>
            <a:r>
              <a:rPr lang="sl-SI" dirty="0" smtClean="0">
                <a:solidFill>
                  <a:schemeClr val="tx2"/>
                </a:solidFill>
              </a:rPr>
              <a:t>Promocija</a:t>
            </a:r>
            <a:endParaRPr lang="sl-SI" dirty="0">
              <a:solidFill>
                <a:schemeClr val="tx2"/>
              </a:solidFill>
            </a:endParaRPr>
          </a:p>
          <a:p>
            <a:pPr marL="0" indent="0">
              <a:buClr>
                <a:srgbClr val="334D97"/>
              </a:buClr>
              <a:buNone/>
            </a:pPr>
            <a:endParaRPr lang="sl-SI" dirty="0" smtClean="0">
              <a:solidFill>
                <a:schemeClr val="tx2"/>
              </a:solidFill>
            </a:endParaRPr>
          </a:p>
          <a:p>
            <a:pPr marL="0" indent="0">
              <a:buNone/>
            </a:pPr>
            <a:endParaRPr lang="sl-SI" dirty="0"/>
          </a:p>
        </p:txBody>
      </p:sp>
    </p:spTree>
    <p:extLst>
      <p:ext uri="{BB962C8B-B14F-4D97-AF65-F5344CB8AC3E}">
        <p14:creationId xmlns:p14="http://schemas.microsoft.com/office/powerpoint/2010/main" val="3541528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23034" y="1124712"/>
            <a:ext cx="2486258" cy="646331"/>
          </a:xfrm>
        </p:spPr>
        <p:txBody>
          <a:bodyPr/>
          <a:lstStyle/>
          <a:p>
            <a:r>
              <a:rPr lang="sl-SI" sz="4200" dirty="0" smtClean="0">
                <a:solidFill>
                  <a:srgbClr val="0070C0"/>
                </a:solidFill>
                <a:latin typeface="+mj-lt"/>
              </a:rPr>
              <a:t>EU logotip</a:t>
            </a:r>
            <a:endParaRPr lang="en-US" sz="4200" dirty="0">
              <a:solidFill>
                <a:srgbClr val="0070C0"/>
              </a:solidFill>
              <a:latin typeface="+mj-lt"/>
            </a:endParaRPr>
          </a:p>
        </p:txBody>
      </p:sp>
      <p:sp>
        <p:nvSpPr>
          <p:cNvPr id="3" name="Ograda besedila 2"/>
          <p:cNvSpPr>
            <a:spLocks noGrp="1"/>
          </p:cNvSpPr>
          <p:nvPr>
            <p:ph type="body" sz="quarter" idx="13"/>
          </p:nvPr>
        </p:nvSpPr>
        <p:spPr>
          <a:xfrm>
            <a:off x="566928" y="2103120"/>
            <a:ext cx="8421623" cy="4416552"/>
          </a:xfrm>
        </p:spPr>
        <p:txBody>
          <a:bodyPr>
            <a:normAutofit/>
          </a:bodyPr>
          <a:lstStyle/>
          <a:p>
            <a:pPr>
              <a:buClr>
                <a:srgbClr val="0070C0"/>
              </a:buClr>
              <a:buFont typeface="Wingdings" panose="05000000000000000000" pitchFamily="2" charset="2"/>
              <a:buChar char="v"/>
            </a:pPr>
            <a:r>
              <a:rPr lang="sl-SI" altLang="sl-SI" sz="2200" dirty="0">
                <a:solidFill>
                  <a:schemeClr val="tx2"/>
                </a:solidFill>
                <a:latin typeface="Calibri" panose="020F0502020204030204" pitchFamily="34" charset="0"/>
              </a:rPr>
              <a:t>t</a:t>
            </a:r>
            <a:r>
              <a:rPr lang="sl-SI" altLang="sl-SI" sz="2200" dirty="0" smtClean="0">
                <a:solidFill>
                  <a:schemeClr val="tx2"/>
                </a:solidFill>
                <a:latin typeface="Calibri" panose="020F0502020204030204" pitchFamily="34" charset="0"/>
              </a:rPr>
              <a:t>ri </a:t>
            </a:r>
            <a:r>
              <a:rPr lang="sl-SI" altLang="sl-SI" sz="2200" dirty="0">
                <a:solidFill>
                  <a:schemeClr val="tx2"/>
                </a:solidFill>
                <a:latin typeface="Calibri" panose="020F0502020204030204" pitchFamily="34" charset="0"/>
              </a:rPr>
              <a:t>skupine proizvodov:</a:t>
            </a:r>
          </a:p>
          <a:p>
            <a:pPr lvl="1">
              <a:buClr>
                <a:srgbClr val="0070C0"/>
              </a:buClr>
              <a:buFont typeface="Wingdings" panose="05000000000000000000" pitchFamily="2" charset="2"/>
              <a:buChar char="ü"/>
            </a:pPr>
            <a:r>
              <a:rPr lang="sl-SI" altLang="sl-SI" sz="2200" dirty="0" smtClean="0">
                <a:solidFill>
                  <a:schemeClr val="tx2"/>
                </a:solidFill>
                <a:latin typeface="Calibri" panose="020F0502020204030204" pitchFamily="34" charset="0"/>
              </a:rPr>
              <a:t> Kategorija nad 95% ekoloških sestavin kmetijskega izvora</a:t>
            </a:r>
          </a:p>
          <a:p>
            <a:pPr lvl="1">
              <a:buClr>
                <a:srgbClr val="0070C0"/>
              </a:buClr>
              <a:buFont typeface="Wingdings" panose="05000000000000000000" pitchFamily="2" charset="2"/>
              <a:buChar char="ü"/>
            </a:pPr>
            <a:r>
              <a:rPr lang="sl-SI" altLang="sl-SI" sz="2200" dirty="0" smtClean="0">
                <a:solidFill>
                  <a:schemeClr val="tx2"/>
                </a:solidFill>
                <a:latin typeface="Calibri" panose="020F0502020204030204" pitchFamily="34" charset="0"/>
              </a:rPr>
              <a:t> Kategorija pod 95% ekoloških sestavin kmetijskega izvora </a:t>
            </a:r>
          </a:p>
          <a:p>
            <a:pPr lvl="1">
              <a:buClr>
                <a:srgbClr val="0070C0"/>
              </a:buClr>
              <a:buFont typeface="Wingdings" panose="05000000000000000000" pitchFamily="2" charset="2"/>
              <a:buChar char="ü"/>
            </a:pPr>
            <a:r>
              <a:rPr lang="sl-SI" altLang="sl-SI" sz="2200" dirty="0" smtClean="0">
                <a:solidFill>
                  <a:schemeClr val="tx2"/>
                </a:solidFill>
                <a:latin typeface="Calibri" panose="020F0502020204030204" pitchFamily="34" charset="0"/>
              </a:rPr>
              <a:t> Kategorija, kjer je glavna sestavina proizvod iz lova ali ribolova</a:t>
            </a:r>
          </a:p>
          <a:p>
            <a:pPr>
              <a:buClr>
                <a:srgbClr val="0070C0"/>
              </a:buClr>
              <a:buFont typeface="Wingdings" panose="05000000000000000000" pitchFamily="2" charset="2"/>
              <a:buChar char="v"/>
            </a:pPr>
            <a:r>
              <a:rPr lang="sl-SI" altLang="sl-SI" sz="2200" dirty="0">
                <a:solidFill>
                  <a:schemeClr val="tx2"/>
                </a:solidFill>
                <a:latin typeface="Calibri" panose="020F0502020204030204" pitchFamily="34" charset="0"/>
              </a:rPr>
              <a:t>l</a:t>
            </a:r>
            <a:r>
              <a:rPr lang="sl-SI" altLang="sl-SI" sz="2200" dirty="0" smtClean="0">
                <a:solidFill>
                  <a:schemeClr val="tx2"/>
                </a:solidFill>
                <a:latin typeface="Calibri" panose="020F0502020204030204" pitchFamily="34" charset="0"/>
              </a:rPr>
              <a:t>ogotip:</a:t>
            </a:r>
          </a:p>
          <a:p>
            <a:pPr lvl="1">
              <a:buClr>
                <a:srgbClr val="0070C0"/>
              </a:buClr>
              <a:buFont typeface="Wingdings" panose="05000000000000000000" pitchFamily="2" charset="2"/>
              <a:buChar char="ü"/>
            </a:pPr>
            <a:r>
              <a:rPr lang="sl-SI" altLang="sl-SI" sz="2200" dirty="0" smtClean="0">
                <a:solidFill>
                  <a:schemeClr val="tx2"/>
                </a:solidFill>
                <a:latin typeface="Calibri" panose="020F0502020204030204" pitchFamily="34" charset="0"/>
              </a:rPr>
              <a:t>obvezen </a:t>
            </a:r>
            <a:r>
              <a:rPr lang="sl-SI" altLang="sl-SI" sz="2200" dirty="0">
                <a:solidFill>
                  <a:schemeClr val="tx2"/>
                </a:solidFill>
                <a:latin typeface="Calibri" panose="020F0502020204030204" pitchFamily="34" charset="0"/>
              </a:rPr>
              <a:t>pri vseh predpakiranih proizvodih </a:t>
            </a:r>
          </a:p>
          <a:p>
            <a:pPr lvl="1">
              <a:buClr>
                <a:srgbClr val="0070C0"/>
              </a:buClr>
              <a:buFont typeface="Wingdings" panose="05000000000000000000" pitchFamily="2" charset="2"/>
              <a:buChar char="ü"/>
            </a:pPr>
            <a:r>
              <a:rPr lang="sl-SI" altLang="sl-SI" sz="2200" dirty="0">
                <a:solidFill>
                  <a:schemeClr val="tx2"/>
                </a:solidFill>
                <a:latin typeface="Calibri" panose="020F0502020204030204" pitchFamily="34" charset="0"/>
              </a:rPr>
              <a:t>n</a:t>
            </a:r>
            <a:r>
              <a:rPr lang="sl-SI" altLang="sl-SI" sz="2200" dirty="0" smtClean="0">
                <a:solidFill>
                  <a:schemeClr val="tx2"/>
                </a:solidFill>
                <a:latin typeface="Calibri" panose="020F0502020204030204" pitchFamily="34" charset="0"/>
              </a:rPr>
              <a:t>eobvezen pri uvoženi proizvodih </a:t>
            </a:r>
          </a:p>
          <a:p>
            <a:pPr marL="0" indent="0">
              <a:buClr>
                <a:schemeClr val="accent1"/>
              </a:buClr>
              <a:buNone/>
            </a:pPr>
            <a:endParaRPr lang="sl-SI" altLang="sl-SI" dirty="0">
              <a:solidFill>
                <a:schemeClr val="tx2"/>
              </a:solidFill>
              <a:latin typeface="Calibri" panose="020F0502020204030204" pitchFamily="34" charset="0"/>
            </a:endParaRPr>
          </a:p>
          <a:p>
            <a:pPr marL="0" indent="0">
              <a:buNone/>
            </a:pPr>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314576" y="5014184"/>
            <a:ext cx="1693799" cy="100152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523" y="5046188"/>
            <a:ext cx="1602422" cy="93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8141" y="5086223"/>
            <a:ext cx="1578102" cy="857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289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6255" y="290147"/>
            <a:ext cx="8558433" cy="1600438"/>
          </a:xfrm>
        </p:spPr>
        <p:txBody>
          <a:bodyPr/>
          <a:lstStyle/>
          <a:p>
            <a:r>
              <a:rPr lang="sl-SI" altLang="sl-SI" dirty="0" smtClean="0">
                <a:solidFill>
                  <a:srgbClr val="0070C0"/>
                </a:solidFill>
                <a:latin typeface="+mj-lt"/>
              </a:rPr>
              <a:t/>
            </a:r>
            <a:br>
              <a:rPr lang="sl-SI" altLang="sl-SI" dirty="0" smtClean="0">
                <a:solidFill>
                  <a:srgbClr val="0070C0"/>
                </a:solidFill>
                <a:latin typeface="+mj-lt"/>
              </a:rPr>
            </a:br>
            <a:r>
              <a:rPr lang="sl-SI" altLang="sl-SI" sz="3000" dirty="0" smtClean="0">
                <a:solidFill>
                  <a:srgbClr val="0070C0"/>
                </a:solidFill>
                <a:latin typeface="+mj-lt"/>
              </a:rPr>
              <a:t>Člani </a:t>
            </a:r>
            <a:r>
              <a:rPr lang="sl-SI" altLang="sl-SI" sz="3000" dirty="0">
                <a:solidFill>
                  <a:srgbClr val="0070C0"/>
                </a:solidFill>
                <a:latin typeface="+mj-lt"/>
              </a:rPr>
              <a:t>skupine izvajalcev za skupinsko certificiranje</a:t>
            </a:r>
            <a:r>
              <a:rPr lang="sl-SI" sz="3000" dirty="0">
                <a:solidFill>
                  <a:srgbClr val="0070C0"/>
                </a:solidFill>
                <a:latin typeface="+mj-lt"/>
              </a:rPr>
              <a:t/>
            </a:r>
            <a:br>
              <a:rPr lang="sl-SI" sz="3000" dirty="0">
                <a:solidFill>
                  <a:srgbClr val="0070C0"/>
                </a:solidFill>
                <a:latin typeface="+mj-lt"/>
              </a:rPr>
            </a:br>
            <a:endParaRPr lang="en-US" sz="3000" dirty="0">
              <a:solidFill>
                <a:srgbClr val="0070C0"/>
              </a:solidFill>
              <a:latin typeface="+mj-lt"/>
            </a:endParaRPr>
          </a:p>
        </p:txBody>
      </p:sp>
      <p:sp>
        <p:nvSpPr>
          <p:cNvPr id="3" name="Ograda besedila 2"/>
          <p:cNvSpPr>
            <a:spLocks noGrp="1"/>
          </p:cNvSpPr>
          <p:nvPr>
            <p:ph type="body" sz="quarter" idx="13"/>
          </p:nvPr>
        </p:nvSpPr>
        <p:spPr>
          <a:xfrm>
            <a:off x="334108" y="1494692"/>
            <a:ext cx="8519745" cy="5257800"/>
          </a:xfrm>
        </p:spPr>
        <p:txBody>
          <a:bodyPr>
            <a:normAutofit/>
          </a:bodyPr>
          <a:lstStyle/>
          <a:p>
            <a:pPr marL="0" indent="0">
              <a:buClr>
                <a:srgbClr val="0070C0"/>
              </a:buClr>
              <a:buNone/>
            </a:pPr>
            <a:endParaRPr lang="sl-SI" sz="1900" dirty="0">
              <a:solidFill>
                <a:schemeClr val="tx2"/>
              </a:solidFill>
              <a:latin typeface="+mj-lt"/>
            </a:endParaRPr>
          </a:p>
          <a:p>
            <a:pPr>
              <a:buClr>
                <a:srgbClr val="0070C0"/>
              </a:buClr>
              <a:buFont typeface="Wingdings" panose="05000000000000000000" pitchFamily="2" charset="2"/>
              <a:buChar char="v"/>
            </a:pPr>
            <a:r>
              <a:rPr lang="sl-SI" sz="1900" dirty="0" smtClean="0">
                <a:solidFill>
                  <a:schemeClr val="tx2"/>
                </a:solidFill>
                <a:latin typeface="+mj-lt"/>
              </a:rPr>
              <a:t>primerno za majhne kmetije, da se znižajo stroški certifikacije </a:t>
            </a:r>
          </a:p>
          <a:p>
            <a:pPr marL="0" indent="0">
              <a:buClr>
                <a:srgbClr val="0070C0"/>
              </a:buClr>
              <a:buNone/>
            </a:pPr>
            <a:endParaRPr lang="sl-SI" sz="1900" dirty="0" smtClean="0">
              <a:solidFill>
                <a:schemeClr val="tx2"/>
              </a:solidFill>
              <a:latin typeface="+mj-lt"/>
            </a:endParaRPr>
          </a:p>
          <a:p>
            <a:pPr>
              <a:buClr>
                <a:srgbClr val="0070C0"/>
              </a:buClr>
              <a:buFont typeface="Wingdings" panose="05000000000000000000" pitchFamily="2" charset="2"/>
              <a:buChar char="v"/>
            </a:pPr>
            <a:r>
              <a:rPr lang="sl-SI" sz="1900" dirty="0" smtClean="0">
                <a:solidFill>
                  <a:schemeClr val="tx2"/>
                </a:solidFill>
                <a:latin typeface="+mj-lt"/>
              </a:rPr>
              <a:t>Priložnost za boljši nastop na trgu</a:t>
            </a:r>
          </a:p>
          <a:p>
            <a:pPr>
              <a:buClr>
                <a:srgbClr val="0070C0"/>
              </a:buClr>
              <a:buFont typeface="Wingdings" panose="05000000000000000000" pitchFamily="2" charset="2"/>
              <a:buChar char="v"/>
            </a:pPr>
            <a:endParaRPr lang="sl-SI" sz="1900" dirty="0" smtClean="0">
              <a:solidFill>
                <a:schemeClr val="tx2"/>
              </a:solidFill>
              <a:latin typeface="+mj-lt"/>
            </a:endParaRPr>
          </a:p>
          <a:p>
            <a:pPr>
              <a:buClr>
                <a:srgbClr val="0070C0"/>
              </a:buClr>
              <a:buFont typeface="Wingdings" panose="05000000000000000000" pitchFamily="2" charset="2"/>
              <a:buChar char="v"/>
            </a:pPr>
            <a:r>
              <a:rPr lang="sl-SI" sz="1900" dirty="0" smtClean="0">
                <a:solidFill>
                  <a:schemeClr val="tx2"/>
                </a:solidFill>
                <a:latin typeface="+mj-lt"/>
              </a:rPr>
              <a:t>je </a:t>
            </a:r>
            <a:r>
              <a:rPr lang="sl-SI" sz="1900" dirty="0">
                <a:solidFill>
                  <a:schemeClr val="tx2"/>
                </a:solidFill>
                <a:latin typeface="+mj-lt"/>
              </a:rPr>
              <a:t>sestavljena le iz članov, ki so </a:t>
            </a:r>
            <a:r>
              <a:rPr lang="sl-SI" sz="1900" dirty="0" smtClean="0">
                <a:solidFill>
                  <a:schemeClr val="tx2"/>
                </a:solidFill>
                <a:latin typeface="+mj-lt"/>
              </a:rPr>
              <a:t>kmetje</a:t>
            </a:r>
          </a:p>
          <a:p>
            <a:pPr marL="0" indent="0">
              <a:buClr>
                <a:srgbClr val="0070C0"/>
              </a:buClr>
              <a:buNone/>
            </a:pPr>
            <a:endParaRPr lang="sl-SI" sz="1900" dirty="0" smtClean="0">
              <a:solidFill>
                <a:schemeClr val="tx2"/>
              </a:solidFill>
              <a:latin typeface="+mj-lt"/>
            </a:endParaRPr>
          </a:p>
          <a:p>
            <a:pPr>
              <a:buClr>
                <a:srgbClr val="0070C0"/>
              </a:buClr>
              <a:buFont typeface="Wingdings" panose="05000000000000000000" pitchFamily="2" charset="2"/>
              <a:buChar char="v"/>
            </a:pPr>
            <a:r>
              <a:rPr lang="sl-SI" sz="1900" dirty="0" smtClean="0">
                <a:solidFill>
                  <a:schemeClr val="tx2"/>
                </a:solidFill>
                <a:latin typeface="+mj-lt"/>
              </a:rPr>
              <a:t>letni promet  vsakega člana iz </a:t>
            </a:r>
            <a:r>
              <a:rPr lang="sl-SI" sz="1900" dirty="0">
                <a:solidFill>
                  <a:schemeClr val="tx2"/>
                </a:solidFill>
                <a:latin typeface="+mj-lt"/>
              </a:rPr>
              <a:t>ekološke </a:t>
            </a:r>
            <a:r>
              <a:rPr lang="sl-SI" sz="1900" dirty="0" smtClean="0">
                <a:solidFill>
                  <a:schemeClr val="tx2"/>
                </a:solidFill>
                <a:latin typeface="+mj-lt"/>
              </a:rPr>
              <a:t>pridelave</a:t>
            </a:r>
            <a:r>
              <a:rPr lang="sl-SI" sz="1900" dirty="0">
                <a:solidFill>
                  <a:schemeClr val="tx2"/>
                </a:solidFill>
                <a:latin typeface="+mj-lt"/>
              </a:rPr>
              <a:t> </a:t>
            </a:r>
            <a:r>
              <a:rPr lang="sl-SI" sz="1900" dirty="0" smtClean="0">
                <a:solidFill>
                  <a:schemeClr val="tx2"/>
                </a:solidFill>
                <a:latin typeface="+mj-lt"/>
              </a:rPr>
              <a:t>ne </a:t>
            </a:r>
            <a:r>
              <a:rPr lang="sl-SI" sz="1900" dirty="0">
                <a:solidFill>
                  <a:schemeClr val="tx2"/>
                </a:solidFill>
                <a:latin typeface="+mj-lt"/>
              </a:rPr>
              <a:t>presega 25 000 </a:t>
            </a:r>
            <a:r>
              <a:rPr lang="sl-SI" sz="1900" dirty="0" smtClean="0">
                <a:solidFill>
                  <a:schemeClr val="tx2"/>
                </a:solidFill>
                <a:latin typeface="+mj-lt"/>
              </a:rPr>
              <a:t>EUR ali standardni obseg ekološke pridelave ne </a:t>
            </a:r>
            <a:r>
              <a:rPr lang="sl-SI" sz="1900" dirty="0">
                <a:solidFill>
                  <a:schemeClr val="tx2"/>
                </a:solidFill>
                <a:latin typeface="+mj-lt"/>
              </a:rPr>
              <a:t>presega 15 000 EUR na leto, </a:t>
            </a:r>
            <a:r>
              <a:rPr lang="sl-SI" sz="1900" dirty="0" smtClean="0">
                <a:solidFill>
                  <a:schemeClr val="tx2"/>
                </a:solidFill>
                <a:latin typeface="+mj-lt"/>
              </a:rPr>
              <a:t>ali</a:t>
            </a:r>
          </a:p>
          <a:p>
            <a:pPr marL="0" indent="0">
              <a:buClr>
                <a:srgbClr val="0070C0"/>
              </a:buClr>
              <a:buNone/>
            </a:pPr>
            <a:endParaRPr lang="sl-SI" sz="1900" dirty="0">
              <a:solidFill>
                <a:schemeClr val="tx2"/>
              </a:solidFill>
              <a:latin typeface="+mj-lt"/>
            </a:endParaRPr>
          </a:p>
          <a:p>
            <a:pPr>
              <a:buClr>
                <a:srgbClr val="0070C0"/>
              </a:buClr>
              <a:buFont typeface="Wingdings" panose="05000000000000000000" pitchFamily="2" charset="2"/>
              <a:buChar char="v"/>
            </a:pPr>
            <a:r>
              <a:rPr lang="sl-SI" sz="1900" dirty="0" smtClean="0">
                <a:solidFill>
                  <a:schemeClr val="tx2"/>
                </a:solidFill>
                <a:latin typeface="+mj-lt"/>
              </a:rPr>
              <a:t>KMG ima lahko največ</a:t>
            </a:r>
          </a:p>
          <a:p>
            <a:pPr lvl="1">
              <a:buClr>
                <a:srgbClr val="0070C0"/>
              </a:buClr>
              <a:buFont typeface="Wingdings" panose="05000000000000000000" pitchFamily="2" charset="2"/>
              <a:buChar char="ü"/>
            </a:pPr>
            <a:r>
              <a:rPr lang="sl-SI" sz="1900" dirty="0" smtClean="0">
                <a:solidFill>
                  <a:schemeClr val="tx2"/>
                </a:solidFill>
                <a:latin typeface="+mj-lt"/>
              </a:rPr>
              <a:t>5 hektarjev ali</a:t>
            </a:r>
          </a:p>
          <a:p>
            <a:pPr lvl="1">
              <a:buClr>
                <a:srgbClr val="0070C0"/>
              </a:buClr>
              <a:buFont typeface="Wingdings" panose="05000000000000000000" pitchFamily="2" charset="2"/>
              <a:buChar char="ü"/>
            </a:pPr>
            <a:r>
              <a:rPr lang="sl-SI" sz="1900" dirty="0" smtClean="0">
                <a:solidFill>
                  <a:schemeClr val="tx2"/>
                </a:solidFill>
                <a:latin typeface="+mj-lt"/>
              </a:rPr>
              <a:t>0,5 hektarja v primeru rastlinjakov ali</a:t>
            </a:r>
          </a:p>
          <a:p>
            <a:pPr lvl="1">
              <a:buClr>
                <a:srgbClr val="0070C0"/>
              </a:buClr>
              <a:buFont typeface="Wingdings" panose="05000000000000000000" pitchFamily="2" charset="2"/>
              <a:buChar char="ü"/>
            </a:pPr>
            <a:r>
              <a:rPr lang="sl-SI" sz="1900" dirty="0" smtClean="0">
                <a:solidFill>
                  <a:schemeClr val="tx2"/>
                </a:solidFill>
                <a:latin typeface="+mj-lt"/>
              </a:rPr>
              <a:t>15 hektarjev, izključno v primeru trajnega travinja</a:t>
            </a:r>
            <a:endParaRPr lang="en-US" sz="1900" dirty="0">
              <a:solidFill>
                <a:schemeClr val="tx2"/>
              </a:solidFill>
              <a:latin typeface="+mj-lt"/>
            </a:endParaRPr>
          </a:p>
        </p:txBody>
      </p:sp>
    </p:spTree>
    <p:extLst>
      <p:ext uri="{BB962C8B-B14F-4D97-AF65-F5344CB8AC3E}">
        <p14:creationId xmlns:p14="http://schemas.microsoft.com/office/powerpoint/2010/main" val="957192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382" y="1256145"/>
            <a:ext cx="9263754" cy="461665"/>
          </a:xfrm>
        </p:spPr>
        <p:txBody>
          <a:bodyPr/>
          <a:lstStyle/>
          <a:p>
            <a:r>
              <a:rPr lang="sl-SI" altLang="sl-SI" sz="3000" dirty="0" smtClean="0">
                <a:solidFill>
                  <a:srgbClr val="0070C0"/>
                </a:solidFill>
                <a:latin typeface="+mj-lt"/>
              </a:rPr>
              <a:t>Pogoji za skupino izvajalcev za skupinsko certificiranje</a:t>
            </a:r>
            <a:endParaRPr lang="en-US" sz="3000" dirty="0">
              <a:latin typeface="+mj-lt"/>
            </a:endParaRPr>
          </a:p>
        </p:txBody>
      </p:sp>
      <p:sp>
        <p:nvSpPr>
          <p:cNvPr id="3" name="Ograda besedila 2"/>
          <p:cNvSpPr>
            <a:spLocks noGrp="1"/>
          </p:cNvSpPr>
          <p:nvPr>
            <p:ph type="body" sz="quarter" idx="13"/>
          </p:nvPr>
        </p:nvSpPr>
        <p:spPr>
          <a:xfrm>
            <a:off x="351693" y="2009868"/>
            <a:ext cx="7820758" cy="3857531"/>
          </a:xfrm>
        </p:spPr>
        <p:txBody>
          <a:bodyPr>
            <a:normAutofit/>
          </a:bodyPr>
          <a:lstStyle/>
          <a:p>
            <a:pPr>
              <a:buClr>
                <a:srgbClr val="0070C0"/>
              </a:buClr>
              <a:buFont typeface="Wingdings" panose="05000000000000000000" pitchFamily="2" charset="2"/>
              <a:buChar char="v"/>
            </a:pPr>
            <a:r>
              <a:rPr lang="sl-SI" sz="2300" dirty="0" smtClean="0">
                <a:solidFill>
                  <a:schemeClr val="tx2"/>
                </a:solidFill>
                <a:latin typeface="+mj-lt"/>
              </a:rPr>
              <a:t>ima sedež v državi članici</a:t>
            </a:r>
          </a:p>
          <a:p>
            <a:pPr>
              <a:buClr>
                <a:srgbClr val="0070C0"/>
              </a:buClr>
              <a:buFont typeface="Wingdings" panose="05000000000000000000" pitchFamily="2" charset="2"/>
              <a:buChar char="v"/>
            </a:pPr>
            <a:r>
              <a:rPr lang="sl-SI" sz="2300" dirty="0">
                <a:solidFill>
                  <a:schemeClr val="tx2"/>
                </a:solidFill>
                <a:latin typeface="+mj-lt"/>
              </a:rPr>
              <a:t>j</a:t>
            </a:r>
            <a:r>
              <a:rPr lang="sl-SI" sz="2300" dirty="0" smtClean="0">
                <a:solidFill>
                  <a:schemeClr val="tx2"/>
                </a:solidFill>
                <a:latin typeface="+mj-lt"/>
              </a:rPr>
              <a:t>e pravna oseba</a:t>
            </a:r>
          </a:p>
          <a:p>
            <a:pPr>
              <a:buClr>
                <a:srgbClr val="0070C0"/>
              </a:buClr>
              <a:buFont typeface="Wingdings" panose="05000000000000000000" pitchFamily="2" charset="2"/>
              <a:buChar char="v"/>
            </a:pPr>
            <a:r>
              <a:rPr lang="sl-SI" sz="2300" dirty="0">
                <a:solidFill>
                  <a:schemeClr val="tx2"/>
                </a:solidFill>
                <a:latin typeface="+mj-lt"/>
              </a:rPr>
              <a:t>je sestavljena le iz članov, katerih dejavnosti pridelave se izvajajo geografsko blizu druga </a:t>
            </a:r>
            <a:r>
              <a:rPr lang="sl-SI" sz="2300" dirty="0" smtClean="0">
                <a:solidFill>
                  <a:schemeClr val="tx2"/>
                </a:solidFill>
                <a:latin typeface="+mj-lt"/>
              </a:rPr>
              <a:t>drugi</a:t>
            </a:r>
          </a:p>
          <a:p>
            <a:pPr>
              <a:buClr>
                <a:srgbClr val="0070C0"/>
              </a:buClr>
              <a:buFont typeface="Wingdings" panose="05000000000000000000" pitchFamily="2" charset="2"/>
              <a:buChar char="v"/>
            </a:pPr>
            <a:r>
              <a:rPr lang="sl-SI" sz="2300" dirty="0">
                <a:solidFill>
                  <a:schemeClr val="tx2"/>
                </a:solidFill>
                <a:latin typeface="+mj-lt"/>
              </a:rPr>
              <a:t>ima vzpostavljen skupni sistem trženja za proizvode, ki jih prideluje skupina, </a:t>
            </a:r>
            <a:r>
              <a:rPr lang="sl-SI" sz="2300" dirty="0" smtClean="0">
                <a:solidFill>
                  <a:schemeClr val="tx2"/>
                </a:solidFill>
                <a:latin typeface="+mj-lt"/>
              </a:rPr>
              <a:t>in</a:t>
            </a:r>
          </a:p>
          <a:p>
            <a:pPr>
              <a:buClr>
                <a:srgbClr val="0070C0"/>
              </a:buClr>
              <a:buFont typeface="Wingdings" panose="05000000000000000000" pitchFamily="2" charset="2"/>
              <a:buChar char="v"/>
            </a:pPr>
            <a:r>
              <a:rPr lang="sl-SI" sz="2300" dirty="0" smtClean="0">
                <a:solidFill>
                  <a:schemeClr val="tx2"/>
                </a:solidFill>
                <a:latin typeface="+mj-lt"/>
              </a:rPr>
              <a:t>ima </a:t>
            </a:r>
            <a:r>
              <a:rPr lang="sl-SI" sz="2300" dirty="0">
                <a:solidFill>
                  <a:schemeClr val="tx2"/>
                </a:solidFill>
                <a:latin typeface="+mj-lt"/>
              </a:rPr>
              <a:t>vzpostavljen sistem za notranji </a:t>
            </a:r>
            <a:r>
              <a:rPr lang="sl-SI" sz="2300" dirty="0" smtClean="0">
                <a:solidFill>
                  <a:schemeClr val="tx2"/>
                </a:solidFill>
                <a:latin typeface="+mj-lt"/>
              </a:rPr>
              <a:t>nadzor</a:t>
            </a:r>
            <a:endParaRPr lang="en-US" dirty="0">
              <a:latin typeface="+mj-lt"/>
            </a:endParaRPr>
          </a:p>
        </p:txBody>
      </p:sp>
    </p:spTree>
    <p:extLst>
      <p:ext uri="{BB962C8B-B14F-4D97-AF65-F5344CB8AC3E}">
        <p14:creationId xmlns:p14="http://schemas.microsoft.com/office/powerpoint/2010/main" val="3362962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15762" y="968721"/>
            <a:ext cx="1918377" cy="651850"/>
          </a:xfrm>
        </p:spPr>
        <p:txBody>
          <a:bodyPr/>
          <a:lstStyle/>
          <a:p>
            <a:r>
              <a:rPr lang="sl-SI" altLang="sl-SI" sz="4000" dirty="0" smtClean="0">
                <a:solidFill>
                  <a:srgbClr val="0070C0"/>
                </a:solidFill>
                <a:latin typeface="+mn-lt"/>
              </a:rPr>
              <a:t>Certifikat</a:t>
            </a:r>
            <a:r>
              <a:rPr lang="sl-SI" altLang="sl-SI" dirty="0" smtClean="0">
                <a:solidFill>
                  <a:srgbClr val="0070C0"/>
                </a:solidFill>
                <a:latin typeface="Calibri" panose="020F0502020204030204" pitchFamily="34" charset="0"/>
              </a:rPr>
              <a:t> </a:t>
            </a:r>
            <a:endParaRPr lang="en-US" dirty="0"/>
          </a:p>
        </p:txBody>
      </p:sp>
      <p:sp>
        <p:nvSpPr>
          <p:cNvPr id="3" name="Ograda besedila 2"/>
          <p:cNvSpPr>
            <a:spLocks noGrp="1"/>
          </p:cNvSpPr>
          <p:nvPr>
            <p:ph type="body" sz="quarter" idx="13"/>
          </p:nvPr>
        </p:nvSpPr>
        <p:spPr>
          <a:xfrm>
            <a:off x="509955" y="2227151"/>
            <a:ext cx="7973142" cy="1955549"/>
          </a:xfrm>
        </p:spPr>
        <p:txBody>
          <a:bodyPr/>
          <a:lstStyle/>
          <a:p>
            <a:pPr>
              <a:buClr>
                <a:srgbClr val="0070C0"/>
              </a:buClr>
              <a:buFont typeface="Wingdings" panose="05000000000000000000" pitchFamily="2" charset="2"/>
              <a:buChar char="v"/>
            </a:pPr>
            <a:r>
              <a:rPr lang="sl-SI" sz="2600" dirty="0">
                <a:solidFill>
                  <a:schemeClr val="tx2"/>
                </a:solidFill>
                <a:latin typeface="+mj-lt"/>
              </a:rPr>
              <a:t>n</a:t>
            </a:r>
            <a:r>
              <a:rPr lang="sl-SI" sz="2600" dirty="0" smtClean="0">
                <a:solidFill>
                  <a:schemeClr val="tx2"/>
                </a:solidFill>
                <a:latin typeface="+mj-lt"/>
              </a:rPr>
              <a:t>ova oblika certifikata</a:t>
            </a:r>
          </a:p>
          <a:p>
            <a:pPr>
              <a:buClr>
                <a:srgbClr val="0070C0"/>
              </a:buClr>
              <a:buFont typeface="Wingdings" panose="05000000000000000000" pitchFamily="2" charset="2"/>
              <a:buChar char="v"/>
            </a:pPr>
            <a:r>
              <a:rPr lang="sl-SI" sz="2600" dirty="0" smtClean="0">
                <a:solidFill>
                  <a:schemeClr val="tx2"/>
                </a:solidFill>
                <a:latin typeface="+mj-lt"/>
              </a:rPr>
              <a:t>bolj podrobna navedba kategorij proizvodov </a:t>
            </a:r>
          </a:p>
          <a:p>
            <a:pPr>
              <a:buClr>
                <a:srgbClr val="0070C0"/>
              </a:buClr>
              <a:buFont typeface="Wingdings" panose="05000000000000000000" pitchFamily="2" charset="2"/>
              <a:buChar char="v"/>
            </a:pPr>
            <a:r>
              <a:rPr lang="sl-SI" sz="2600" dirty="0">
                <a:solidFill>
                  <a:schemeClr val="tx2"/>
                </a:solidFill>
                <a:latin typeface="+mj-lt"/>
              </a:rPr>
              <a:t>v</a:t>
            </a:r>
            <a:r>
              <a:rPr lang="sl-SI" sz="2600" dirty="0" smtClean="0">
                <a:solidFill>
                  <a:schemeClr val="tx2"/>
                </a:solidFill>
                <a:latin typeface="+mj-lt"/>
              </a:rPr>
              <a:t>ečja preglednost</a:t>
            </a:r>
          </a:p>
          <a:p>
            <a:pPr>
              <a:buClr>
                <a:srgbClr val="0070C0"/>
              </a:buClr>
              <a:buFont typeface="Wingdings" panose="05000000000000000000" pitchFamily="2" charset="2"/>
              <a:buChar char="v"/>
            </a:pPr>
            <a:r>
              <a:rPr lang="sl-SI" sz="2600" dirty="0" smtClean="0">
                <a:solidFill>
                  <a:schemeClr val="tx2"/>
                </a:solidFill>
                <a:latin typeface="+mj-lt"/>
              </a:rPr>
              <a:t>prilagoditev certifikata za skupinsko certificiranje </a:t>
            </a:r>
          </a:p>
          <a:p>
            <a:pPr marL="0" indent="0">
              <a:buNone/>
            </a:pPr>
            <a:endParaRPr lang="en-US" dirty="0"/>
          </a:p>
        </p:txBody>
      </p:sp>
    </p:spTree>
    <p:extLst>
      <p:ext uri="{BB962C8B-B14F-4D97-AF65-F5344CB8AC3E}">
        <p14:creationId xmlns:p14="http://schemas.microsoft.com/office/powerpoint/2010/main" val="3686532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1069" y="1186004"/>
            <a:ext cx="9241312" cy="615553"/>
          </a:xfrm>
        </p:spPr>
        <p:txBody>
          <a:bodyPr/>
          <a:lstStyle/>
          <a:p>
            <a:r>
              <a:rPr lang="sl-SI" sz="4000" dirty="0" smtClean="0">
                <a:solidFill>
                  <a:srgbClr val="0070C0"/>
                </a:solidFill>
                <a:latin typeface="+mj-lt"/>
              </a:rPr>
              <a:t>Izjeme od pravil ekološkega kmetovanja </a:t>
            </a:r>
            <a:endParaRPr lang="sl-SI" sz="4000" dirty="0">
              <a:latin typeface="+mj-lt"/>
            </a:endParaRPr>
          </a:p>
        </p:txBody>
      </p:sp>
      <p:sp>
        <p:nvSpPr>
          <p:cNvPr id="3" name="Označba mesta besedila 2"/>
          <p:cNvSpPr>
            <a:spLocks noGrp="1"/>
          </p:cNvSpPr>
          <p:nvPr>
            <p:ph type="body" sz="quarter" idx="13"/>
          </p:nvPr>
        </p:nvSpPr>
        <p:spPr>
          <a:xfrm>
            <a:off x="452673" y="2172832"/>
            <a:ext cx="8247707" cy="3694568"/>
          </a:xfrm>
        </p:spPr>
        <p:txBody>
          <a:bodyPr>
            <a:normAutofit fontScale="92500" lnSpcReduction="20000"/>
          </a:bodyPr>
          <a:lstStyle/>
          <a:p>
            <a:pPr algn="just">
              <a:buClr>
                <a:srgbClr val="0070C0"/>
              </a:buClr>
              <a:buFont typeface="Wingdings" panose="05000000000000000000" pitchFamily="2" charset="2"/>
              <a:buChar char="v"/>
            </a:pPr>
            <a:r>
              <a:rPr lang="sl-SI" sz="2800" dirty="0" smtClean="0">
                <a:solidFill>
                  <a:schemeClr val="tx2"/>
                </a:solidFill>
              </a:rPr>
              <a:t>sistem odstopov od pravil ekološkega kmetovanja bo spremenjen</a:t>
            </a:r>
          </a:p>
          <a:p>
            <a:pPr algn="just">
              <a:buClr>
                <a:srgbClr val="0070C0"/>
              </a:buClr>
              <a:buFont typeface="Wingdings" panose="05000000000000000000" pitchFamily="2" charset="2"/>
              <a:buChar char="v"/>
            </a:pPr>
            <a:r>
              <a:rPr lang="sl-SI" sz="2800" dirty="0">
                <a:solidFill>
                  <a:schemeClr val="tx2"/>
                </a:solidFill>
              </a:rPr>
              <a:t>e</a:t>
            </a:r>
            <a:r>
              <a:rPr lang="sl-SI" sz="2800" dirty="0" smtClean="0">
                <a:solidFill>
                  <a:schemeClr val="tx2"/>
                </a:solidFill>
              </a:rPr>
              <a:t>videnca ekoloških živali (govedo, kopitarji, drobnica, kunci, prašiči)</a:t>
            </a:r>
          </a:p>
          <a:p>
            <a:pPr algn="just">
              <a:buClr>
                <a:srgbClr val="0070C0"/>
              </a:buClr>
              <a:buFont typeface="Wingdings" panose="05000000000000000000" pitchFamily="2" charset="2"/>
              <a:buChar char="v"/>
            </a:pPr>
            <a:r>
              <a:rPr lang="sl-SI" sz="2800" dirty="0">
                <a:solidFill>
                  <a:schemeClr val="tx2"/>
                </a:solidFill>
              </a:rPr>
              <a:t>e</a:t>
            </a:r>
            <a:r>
              <a:rPr lang="sl-SI" sz="2800" dirty="0" smtClean="0">
                <a:solidFill>
                  <a:schemeClr val="tx2"/>
                </a:solidFill>
              </a:rPr>
              <a:t>videnca razpoložljivega ekološkega rastlinskega razmnoževalnega materiala in </a:t>
            </a:r>
            <a:r>
              <a:rPr lang="sl-SI" sz="2800" dirty="0">
                <a:solidFill>
                  <a:schemeClr val="tx2"/>
                </a:solidFill>
              </a:rPr>
              <a:t>rastlinskega razmnoževalnega materiala </a:t>
            </a:r>
            <a:r>
              <a:rPr lang="sl-SI" sz="2800" dirty="0" smtClean="0">
                <a:solidFill>
                  <a:schemeClr val="tx2"/>
                </a:solidFill>
              </a:rPr>
              <a:t>iz preusmeritve</a:t>
            </a:r>
          </a:p>
          <a:p>
            <a:pPr algn="just">
              <a:buClr>
                <a:srgbClr val="0070C0"/>
              </a:buClr>
              <a:buFont typeface="Wingdings" panose="05000000000000000000" pitchFamily="2" charset="2"/>
              <a:buChar char="v"/>
            </a:pPr>
            <a:r>
              <a:rPr lang="sl-SI" sz="2800" dirty="0">
                <a:solidFill>
                  <a:schemeClr val="tx2"/>
                </a:solidFill>
              </a:rPr>
              <a:t>e</a:t>
            </a:r>
            <a:r>
              <a:rPr lang="sl-SI" sz="2800" dirty="0" smtClean="0">
                <a:solidFill>
                  <a:schemeClr val="tx2"/>
                </a:solidFill>
              </a:rPr>
              <a:t>videnca rastlinskega razmnoževalnega materiala iz ekološkega heterogenega materiala</a:t>
            </a:r>
          </a:p>
          <a:p>
            <a:pPr algn="just">
              <a:buClr>
                <a:srgbClr val="0070C0"/>
              </a:buClr>
              <a:buFont typeface="Wingdings" panose="05000000000000000000" pitchFamily="2" charset="2"/>
              <a:buChar char="v"/>
            </a:pPr>
            <a:r>
              <a:rPr lang="sl-SI" sz="2800" dirty="0">
                <a:solidFill>
                  <a:schemeClr val="tx2"/>
                </a:solidFill>
              </a:rPr>
              <a:t>e</a:t>
            </a:r>
            <a:r>
              <a:rPr lang="sl-SI" sz="2800" dirty="0" smtClean="0">
                <a:solidFill>
                  <a:schemeClr val="tx2"/>
                </a:solidFill>
              </a:rPr>
              <a:t>videnca ekoloških živali iz akvakulture</a:t>
            </a:r>
          </a:p>
          <a:p>
            <a:endParaRPr lang="sl-SI" dirty="0" smtClean="0"/>
          </a:p>
          <a:p>
            <a:endParaRPr lang="sl-SI" dirty="0"/>
          </a:p>
        </p:txBody>
      </p:sp>
    </p:spTree>
    <p:extLst>
      <p:ext uri="{BB962C8B-B14F-4D97-AF65-F5344CB8AC3E}">
        <p14:creationId xmlns:p14="http://schemas.microsoft.com/office/powerpoint/2010/main" val="3202038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186004"/>
            <a:ext cx="8465459" cy="677108"/>
          </a:xfrm>
        </p:spPr>
        <p:txBody>
          <a:bodyPr/>
          <a:lstStyle/>
          <a:p>
            <a:r>
              <a:rPr lang="sl-SI" dirty="0">
                <a:solidFill>
                  <a:srgbClr val="0070C0"/>
                </a:solidFill>
                <a:latin typeface="+mj-lt"/>
              </a:rPr>
              <a:t> </a:t>
            </a:r>
            <a:r>
              <a:rPr lang="sl-SI" sz="3400" dirty="0" smtClean="0">
                <a:solidFill>
                  <a:srgbClr val="0070C0"/>
                </a:solidFill>
                <a:latin typeface="+mj-lt"/>
              </a:rPr>
              <a:t>Odprte zadeve pri sprejemanju zakonodaje</a:t>
            </a:r>
            <a:endParaRPr lang="sl-SI" sz="3400" dirty="0">
              <a:latin typeface="+mj-lt"/>
            </a:endParaRPr>
          </a:p>
        </p:txBody>
      </p:sp>
      <p:sp>
        <p:nvSpPr>
          <p:cNvPr id="3" name="Označba mesta besedila 2"/>
          <p:cNvSpPr>
            <a:spLocks noGrp="1"/>
          </p:cNvSpPr>
          <p:nvPr>
            <p:ph type="body" sz="quarter" idx="13"/>
          </p:nvPr>
        </p:nvSpPr>
        <p:spPr>
          <a:xfrm>
            <a:off x="461727" y="2227152"/>
            <a:ext cx="7710723" cy="3640248"/>
          </a:xfrm>
        </p:spPr>
        <p:txBody>
          <a:bodyPr>
            <a:normAutofit/>
          </a:bodyPr>
          <a:lstStyle/>
          <a:p>
            <a:pPr algn="just">
              <a:buClr>
                <a:srgbClr val="0070C0"/>
              </a:buClr>
              <a:buFont typeface="Wingdings" panose="05000000000000000000" pitchFamily="2" charset="2"/>
              <a:buChar char="v"/>
            </a:pPr>
            <a:r>
              <a:rPr lang="sl-SI" sz="3000" dirty="0" smtClean="0">
                <a:solidFill>
                  <a:schemeClr val="tx2"/>
                </a:solidFill>
              </a:rPr>
              <a:t>certifikat (veljavnost, količine, seznam proizvodov, …..)</a:t>
            </a:r>
          </a:p>
          <a:p>
            <a:pPr algn="just">
              <a:buClr>
                <a:srgbClr val="0070C0"/>
              </a:buClr>
              <a:buFont typeface="Wingdings" panose="05000000000000000000" pitchFamily="2" charset="2"/>
              <a:buChar char="v"/>
            </a:pPr>
            <a:r>
              <a:rPr lang="sl-SI" sz="3000" dirty="0" smtClean="0">
                <a:solidFill>
                  <a:schemeClr val="tx2"/>
                </a:solidFill>
              </a:rPr>
              <a:t>semenarstvo (ekološka sorta, primerna za ekološko pridelavo)</a:t>
            </a:r>
          </a:p>
          <a:p>
            <a:pPr algn="just">
              <a:buClr>
                <a:srgbClr val="0070C0"/>
              </a:buClr>
              <a:buFont typeface="Wingdings" panose="05000000000000000000" pitchFamily="2" charset="2"/>
              <a:buChar char="v"/>
            </a:pPr>
            <a:r>
              <a:rPr lang="sl-SI" sz="3000" dirty="0" smtClean="0">
                <a:solidFill>
                  <a:schemeClr val="tx2"/>
                </a:solidFill>
              </a:rPr>
              <a:t>skupinsko certificiranje</a:t>
            </a:r>
          </a:p>
          <a:p>
            <a:pPr algn="just">
              <a:buClr>
                <a:srgbClr val="0070C0"/>
              </a:buClr>
              <a:buFont typeface="Wingdings" panose="05000000000000000000" pitchFamily="2" charset="2"/>
              <a:buChar char="v"/>
            </a:pPr>
            <a:r>
              <a:rPr lang="sl-SI" sz="3000" dirty="0" smtClean="0">
                <a:solidFill>
                  <a:schemeClr val="tx2"/>
                </a:solidFill>
              </a:rPr>
              <a:t>ostanki nedovoljenih snovi</a:t>
            </a:r>
            <a:endParaRPr lang="sl-SI" sz="3000" dirty="0">
              <a:solidFill>
                <a:schemeClr val="tx2"/>
              </a:solidFill>
            </a:endParaRPr>
          </a:p>
        </p:txBody>
      </p:sp>
    </p:spTree>
    <p:extLst>
      <p:ext uri="{BB962C8B-B14F-4D97-AF65-F5344CB8AC3E}">
        <p14:creationId xmlns:p14="http://schemas.microsoft.com/office/powerpoint/2010/main" val="951136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49758" y="1158845"/>
            <a:ext cx="8359661" cy="738664"/>
          </a:xfrm>
        </p:spPr>
        <p:txBody>
          <a:bodyPr/>
          <a:lstStyle/>
          <a:p>
            <a:pPr algn="ctr"/>
            <a:r>
              <a:rPr lang="sl-SI" sz="2400" dirty="0" smtClean="0">
                <a:solidFill>
                  <a:srgbClr val="0070C0"/>
                </a:solidFill>
              </a:rPr>
              <a:t>Pravilnik o ekološki </a:t>
            </a:r>
            <a:r>
              <a:rPr lang="sl-SI" sz="2400" dirty="0">
                <a:solidFill>
                  <a:srgbClr val="0070C0"/>
                </a:solidFill>
              </a:rPr>
              <a:t>pridelavi in predelavi </a:t>
            </a:r>
            <a:r>
              <a:rPr lang="sl-SI" sz="2400" dirty="0" smtClean="0">
                <a:solidFill>
                  <a:srgbClr val="0070C0"/>
                </a:solidFill>
              </a:rPr>
              <a:t>kmetijskih </a:t>
            </a:r>
            <a:r>
              <a:rPr lang="sl-SI" sz="2400" dirty="0">
                <a:solidFill>
                  <a:srgbClr val="0070C0"/>
                </a:solidFill>
              </a:rPr>
              <a:t>pridelkov </a:t>
            </a:r>
            <a:r>
              <a:rPr lang="sl-SI" sz="2400" dirty="0" smtClean="0">
                <a:solidFill>
                  <a:srgbClr val="0070C0"/>
                </a:solidFill>
              </a:rPr>
              <a:t/>
            </a:r>
            <a:br>
              <a:rPr lang="sl-SI" sz="2400" dirty="0" smtClean="0">
                <a:solidFill>
                  <a:srgbClr val="0070C0"/>
                </a:solidFill>
              </a:rPr>
            </a:br>
            <a:r>
              <a:rPr lang="sl-SI" sz="2400" dirty="0" smtClean="0">
                <a:solidFill>
                  <a:srgbClr val="0070C0"/>
                </a:solidFill>
              </a:rPr>
              <a:t>oziroma </a:t>
            </a:r>
            <a:r>
              <a:rPr lang="sl-SI" sz="2400" dirty="0">
                <a:solidFill>
                  <a:srgbClr val="0070C0"/>
                </a:solidFill>
              </a:rPr>
              <a:t>živil </a:t>
            </a:r>
            <a:r>
              <a:rPr lang="sl-SI" sz="2400" dirty="0" smtClean="0">
                <a:solidFill>
                  <a:srgbClr val="0070C0"/>
                </a:solidFill>
              </a:rPr>
              <a:t>(</a:t>
            </a:r>
            <a:r>
              <a:rPr lang="sl-SI" sz="2400" dirty="0">
                <a:solidFill>
                  <a:srgbClr val="0070C0"/>
                </a:solidFill>
              </a:rPr>
              <a:t>Uradni list RS, št. 72/2018)</a:t>
            </a:r>
          </a:p>
        </p:txBody>
      </p:sp>
      <p:sp>
        <p:nvSpPr>
          <p:cNvPr id="3" name="Označba mesta besedila 2"/>
          <p:cNvSpPr>
            <a:spLocks noGrp="1"/>
          </p:cNvSpPr>
          <p:nvPr>
            <p:ph type="body" sz="quarter" idx="13"/>
          </p:nvPr>
        </p:nvSpPr>
        <p:spPr>
          <a:xfrm>
            <a:off x="971425" y="2308635"/>
            <a:ext cx="7201025" cy="3558766"/>
          </a:xfrm>
        </p:spPr>
        <p:txBody>
          <a:bodyPr>
            <a:normAutofit/>
          </a:bodyPr>
          <a:lstStyle/>
          <a:p>
            <a:pPr indent="-360000">
              <a:buClr>
                <a:srgbClr val="0070C0"/>
              </a:buClr>
              <a:buFont typeface="Wingdings" panose="05000000000000000000" pitchFamily="2" charset="2"/>
              <a:buChar char="v"/>
            </a:pPr>
            <a:r>
              <a:rPr lang="sl-SI" sz="2800" dirty="0" smtClean="0">
                <a:solidFill>
                  <a:schemeClr val="tx2"/>
                </a:solidFill>
              </a:rPr>
              <a:t>nova območja primerna za ekološko čebelarjenje</a:t>
            </a:r>
          </a:p>
          <a:p>
            <a:pPr indent="-360000">
              <a:buClr>
                <a:srgbClr val="0070C0"/>
              </a:buClr>
              <a:buFont typeface="Wingdings" panose="05000000000000000000" pitchFamily="2" charset="2"/>
              <a:buChar char="v"/>
            </a:pPr>
            <a:r>
              <a:rPr lang="sl-SI" sz="2800" dirty="0" smtClean="0">
                <a:solidFill>
                  <a:schemeClr val="tx2"/>
                </a:solidFill>
              </a:rPr>
              <a:t>dovoljenje za vezano rejo na manjših KMG </a:t>
            </a:r>
          </a:p>
        </p:txBody>
      </p:sp>
    </p:spTree>
    <p:extLst>
      <p:ext uri="{BB962C8B-B14F-4D97-AF65-F5344CB8AC3E}">
        <p14:creationId xmlns:p14="http://schemas.microsoft.com/office/powerpoint/2010/main" val="2996034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3910" y="1104524"/>
            <a:ext cx="8463855" cy="553998"/>
          </a:xfrm>
        </p:spPr>
        <p:txBody>
          <a:bodyPr/>
          <a:lstStyle/>
          <a:p>
            <a:r>
              <a:rPr lang="sl-SI" sz="3600" dirty="0" smtClean="0">
                <a:solidFill>
                  <a:srgbClr val="0070C0"/>
                </a:solidFill>
              </a:rPr>
              <a:t>Delovna skupina za ekološko kmetovanje</a:t>
            </a:r>
            <a:endParaRPr lang="sl-SI" sz="3600" dirty="0">
              <a:solidFill>
                <a:srgbClr val="0070C0"/>
              </a:solidFill>
            </a:endParaRPr>
          </a:p>
        </p:txBody>
      </p:sp>
      <p:sp>
        <p:nvSpPr>
          <p:cNvPr id="3" name="Označba mesta besedila 2"/>
          <p:cNvSpPr>
            <a:spLocks noGrp="1"/>
          </p:cNvSpPr>
          <p:nvPr>
            <p:ph type="body" sz="quarter" idx="13"/>
          </p:nvPr>
        </p:nvSpPr>
        <p:spPr>
          <a:xfrm>
            <a:off x="479835" y="1946495"/>
            <a:ext cx="7692616" cy="3920905"/>
          </a:xfrm>
        </p:spPr>
        <p:txBody>
          <a:bodyPr>
            <a:normAutofit/>
          </a:bodyPr>
          <a:lstStyle/>
          <a:p>
            <a:pPr algn="just">
              <a:buClr>
                <a:srgbClr val="0070C0"/>
              </a:buClr>
              <a:buFont typeface="Wingdings" panose="05000000000000000000" pitchFamily="2" charset="2"/>
              <a:buChar char="v"/>
            </a:pPr>
            <a:r>
              <a:rPr lang="sl-SI" sz="2400" dirty="0"/>
              <a:t> </a:t>
            </a:r>
            <a:r>
              <a:rPr lang="sl-SI" sz="2400" dirty="0" smtClean="0">
                <a:solidFill>
                  <a:schemeClr val="tx2"/>
                </a:solidFill>
              </a:rPr>
              <a:t>ustanovljena junija 2018</a:t>
            </a:r>
          </a:p>
          <a:p>
            <a:pPr algn="just">
              <a:buClr>
                <a:srgbClr val="0070C0"/>
              </a:buClr>
              <a:buFont typeface="Wingdings" panose="05000000000000000000" pitchFamily="2" charset="2"/>
              <a:buChar char="v"/>
            </a:pPr>
            <a:r>
              <a:rPr lang="sl-SI" sz="2400" dirty="0" smtClean="0">
                <a:solidFill>
                  <a:schemeClr val="tx2"/>
                </a:solidFill>
              </a:rPr>
              <a:t> člani (16): MKGP, BF, ČZS, FKBV, GZS, </a:t>
            </a:r>
            <a:r>
              <a:rPr lang="sl-SI" sz="2400" dirty="0" smtClean="0">
                <a:solidFill>
                  <a:schemeClr val="tx2"/>
                </a:solidFill>
              </a:rPr>
              <a:t>ITR, </a:t>
            </a:r>
            <a:r>
              <a:rPr lang="sl-SI" sz="2400" dirty="0" smtClean="0">
                <a:solidFill>
                  <a:schemeClr val="tx2"/>
                </a:solidFill>
              </a:rPr>
              <a:t>KGZS, SKS, TZS, URSVHVVR, </a:t>
            </a:r>
            <a:r>
              <a:rPr lang="sl-SI" sz="2400" dirty="0" smtClean="0">
                <a:solidFill>
                  <a:schemeClr val="tx2"/>
                </a:solidFill>
              </a:rPr>
              <a:t>ZRS</a:t>
            </a:r>
            <a:r>
              <a:rPr lang="sl-SI" sz="2400" dirty="0" smtClean="0">
                <a:solidFill>
                  <a:schemeClr val="tx2"/>
                </a:solidFill>
              </a:rPr>
              <a:t>, ZDV, ZSPM, ZDEKS, ZPS, ZZS </a:t>
            </a:r>
          </a:p>
          <a:p>
            <a:pPr algn="just">
              <a:buClr>
                <a:srgbClr val="0070C0"/>
              </a:buClr>
              <a:buFont typeface="Wingdings" panose="05000000000000000000" pitchFamily="2" charset="2"/>
              <a:buChar char="v"/>
            </a:pPr>
            <a:r>
              <a:rPr lang="sl-SI" sz="2400" dirty="0">
                <a:solidFill>
                  <a:schemeClr val="tx2"/>
                </a:solidFill>
              </a:rPr>
              <a:t>o</a:t>
            </a:r>
            <a:r>
              <a:rPr lang="sl-SI" sz="2400" dirty="0" smtClean="0">
                <a:solidFill>
                  <a:schemeClr val="tx2"/>
                </a:solidFill>
              </a:rPr>
              <a:t>bravnava aktualnih tem na področju ekološkega kmetovanja, priprava stališč Slovenije do zakonodajnih predlogov EK</a:t>
            </a:r>
          </a:p>
          <a:p>
            <a:pPr algn="just">
              <a:buClr>
                <a:srgbClr val="0070C0"/>
              </a:buClr>
              <a:buFont typeface="Wingdings" panose="05000000000000000000" pitchFamily="2" charset="2"/>
              <a:buChar char="v"/>
            </a:pPr>
            <a:r>
              <a:rPr lang="sl-SI" sz="2400" dirty="0" smtClean="0">
                <a:solidFill>
                  <a:schemeClr val="tx2"/>
                </a:solidFill>
              </a:rPr>
              <a:t>2 sestanka: promocija, trženje ekološkega mesa</a:t>
            </a:r>
            <a:endParaRPr lang="sl-SI" sz="2400" dirty="0">
              <a:solidFill>
                <a:schemeClr val="tx2"/>
              </a:solidFill>
            </a:endParaRPr>
          </a:p>
        </p:txBody>
      </p:sp>
    </p:spTree>
    <p:extLst>
      <p:ext uri="{BB962C8B-B14F-4D97-AF65-F5344CB8AC3E}">
        <p14:creationId xmlns:p14="http://schemas.microsoft.com/office/powerpoint/2010/main" val="3809685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08230" y="1440000"/>
            <a:ext cx="65" cy="2677656"/>
          </a:xfrm>
        </p:spPr>
        <p:txBody>
          <a:bodyPr/>
          <a:lstStyle/>
          <a:p>
            <a:r>
              <a:rPr lang="sl-SI" dirty="0" smtClean="0">
                <a:solidFill>
                  <a:srgbClr val="0070C0"/>
                </a:solidFill>
              </a:rPr>
              <a:t/>
            </a:r>
            <a:br>
              <a:rPr lang="sl-SI" dirty="0" smtClean="0">
                <a:solidFill>
                  <a:srgbClr val="0070C0"/>
                </a:solidFill>
              </a:rPr>
            </a:br>
            <a:r>
              <a:rPr lang="sl-SI" dirty="0">
                <a:solidFill>
                  <a:srgbClr val="0070C0"/>
                </a:solidFill>
              </a:rPr>
              <a:t/>
            </a:r>
            <a:br>
              <a:rPr lang="sl-SI" dirty="0">
                <a:solidFill>
                  <a:srgbClr val="0070C0"/>
                </a:solidFill>
              </a:rPr>
            </a:br>
            <a:r>
              <a:rPr lang="sl-SI" dirty="0" smtClean="0">
                <a:solidFill>
                  <a:srgbClr val="0070C0"/>
                </a:solidFill>
              </a:rPr>
              <a:t/>
            </a:r>
            <a:br>
              <a:rPr lang="sl-SI" dirty="0" smtClean="0">
                <a:solidFill>
                  <a:srgbClr val="0070C0"/>
                </a:solidFill>
              </a:rPr>
            </a:br>
            <a:endParaRPr lang="sl-SI" sz="4200" dirty="0"/>
          </a:p>
        </p:txBody>
      </p:sp>
      <p:sp>
        <p:nvSpPr>
          <p:cNvPr id="3" name="Pravokotnik 2"/>
          <p:cNvSpPr/>
          <p:nvPr/>
        </p:nvSpPr>
        <p:spPr>
          <a:xfrm>
            <a:off x="353085" y="1059255"/>
            <a:ext cx="8528365" cy="1477328"/>
          </a:xfrm>
          <a:prstGeom prst="rect">
            <a:avLst/>
          </a:prstGeom>
        </p:spPr>
        <p:txBody>
          <a:bodyPr wrap="square">
            <a:spAutoFit/>
          </a:bodyPr>
          <a:lstStyle/>
          <a:p>
            <a:pPr algn="ctr"/>
            <a:r>
              <a:rPr lang="sl-SI" sz="3000" dirty="0">
                <a:solidFill>
                  <a:srgbClr val="0070C0"/>
                </a:solidFill>
              </a:rPr>
              <a:t>Splošna (generična) promocija shem kakovosti s poudarkom na shemi izbrana kakovost in EKO pridelava </a:t>
            </a:r>
          </a:p>
        </p:txBody>
      </p:sp>
      <p:sp>
        <p:nvSpPr>
          <p:cNvPr id="4" name="Pravokotnik 3"/>
          <p:cNvSpPr/>
          <p:nvPr/>
        </p:nvSpPr>
        <p:spPr>
          <a:xfrm>
            <a:off x="615635" y="2761307"/>
            <a:ext cx="7976104" cy="3170099"/>
          </a:xfrm>
          <a:prstGeom prst="rect">
            <a:avLst/>
          </a:prstGeom>
        </p:spPr>
        <p:txBody>
          <a:bodyPr wrap="square">
            <a:spAutoFit/>
          </a:bodyPr>
          <a:lstStyle/>
          <a:p>
            <a:pPr marL="342900" lvl="0" indent="-342900" algn="just">
              <a:buClr>
                <a:srgbClr val="0070C0"/>
              </a:buClr>
              <a:buFont typeface="Wingdings" panose="05000000000000000000" pitchFamily="2" charset="2"/>
              <a:buChar char="v"/>
            </a:pPr>
            <a:r>
              <a:rPr lang="sl-SI" sz="2500" dirty="0" smtClean="0">
                <a:solidFill>
                  <a:schemeClr val="tx2"/>
                </a:solidFill>
              </a:rPr>
              <a:t>predvidoma </a:t>
            </a:r>
            <a:r>
              <a:rPr lang="sl-SI" sz="2500" b="1" dirty="0">
                <a:solidFill>
                  <a:schemeClr val="tx2"/>
                </a:solidFill>
              </a:rPr>
              <a:t>jeseni 2019 </a:t>
            </a:r>
            <a:r>
              <a:rPr lang="sl-SI" sz="2500" dirty="0">
                <a:solidFill>
                  <a:schemeClr val="tx2"/>
                </a:solidFill>
              </a:rPr>
              <a:t>bo v medijih promocijska kampanja – Splošna promocija shem kakovosti, s poudarkom na shemah „izbrana kakovost“ in „EKO pridelava“.</a:t>
            </a:r>
          </a:p>
          <a:p>
            <a:pPr marL="342900" lvl="0" indent="-342900" algn="just">
              <a:buClr>
                <a:srgbClr val="0070C0"/>
              </a:buClr>
              <a:buFont typeface="Wingdings" panose="05000000000000000000" pitchFamily="2" charset="2"/>
              <a:buChar char="v"/>
            </a:pPr>
            <a:endParaRPr lang="sl-SI" sz="2500" dirty="0">
              <a:solidFill>
                <a:schemeClr val="tx2"/>
              </a:solidFill>
            </a:endParaRPr>
          </a:p>
          <a:p>
            <a:pPr marL="342900" lvl="0" indent="-342900">
              <a:buClr>
                <a:srgbClr val="0070C0"/>
              </a:buClr>
              <a:buFont typeface="Wingdings" panose="05000000000000000000" pitchFamily="2" charset="2"/>
              <a:buChar char="v"/>
            </a:pPr>
            <a:r>
              <a:rPr lang="sl-SI" sz="2500" dirty="0" smtClean="0">
                <a:solidFill>
                  <a:schemeClr val="tx2"/>
                </a:solidFill>
              </a:rPr>
              <a:t>predvidena </a:t>
            </a:r>
            <a:r>
              <a:rPr lang="sl-SI" sz="2500" dirty="0">
                <a:solidFill>
                  <a:schemeClr val="tx2"/>
                </a:solidFill>
              </a:rPr>
              <a:t>skupna vrednost medijske kampanje: </a:t>
            </a:r>
            <a:r>
              <a:rPr lang="sl-SI" sz="2500" b="1" dirty="0">
                <a:solidFill>
                  <a:schemeClr val="tx2"/>
                </a:solidFill>
              </a:rPr>
              <a:t>247.000,00 EUR </a:t>
            </a:r>
            <a:r>
              <a:rPr lang="sl-SI" sz="2500" dirty="0">
                <a:solidFill>
                  <a:schemeClr val="tx2"/>
                </a:solidFill>
              </a:rPr>
              <a:t>(vključena  produkcija medijskih orodij, kot tudi medijski </a:t>
            </a:r>
            <a:r>
              <a:rPr lang="sl-SI" sz="2500" dirty="0" smtClean="0">
                <a:solidFill>
                  <a:schemeClr val="tx2"/>
                </a:solidFill>
              </a:rPr>
              <a:t>zakup) </a:t>
            </a:r>
            <a:endParaRPr lang="sl-SI" sz="2500" dirty="0">
              <a:solidFill>
                <a:schemeClr val="tx2"/>
              </a:solidFill>
            </a:endParaRPr>
          </a:p>
        </p:txBody>
      </p:sp>
    </p:spTree>
    <p:extLst>
      <p:ext uri="{BB962C8B-B14F-4D97-AF65-F5344CB8AC3E}">
        <p14:creationId xmlns:p14="http://schemas.microsoft.com/office/powerpoint/2010/main" val="549059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07999" y="1013988"/>
            <a:ext cx="6644448" cy="615553"/>
          </a:xfrm>
        </p:spPr>
        <p:txBody>
          <a:bodyPr/>
          <a:lstStyle/>
          <a:p>
            <a:r>
              <a:rPr lang="sl-SI" sz="4000" dirty="0">
                <a:solidFill>
                  <a:srgbClr val="0070C0"/>
                </a:solidFill>
              </a:rPr>
              <a:t>Ciljne skupine komuniciranja </a:t>
            </a:r>
          </a:p>
        </p:txBody>
      </p:sp>
      <p:sp>
        <p:nvSpPr>
          <p:cNvPr id="3" name="Podnaslov 2"/>
          <p:cNvSpPr>
            <a:spLocks noGrp="1"/>
          </p:cNvSpPr>
          <p:nvPr>
            <p:ph type="subTitle" idx="1"/>
          </p:nvPr>
        </p:nvSpPr>
        <p:spPr>
          <a:xfrm>
            <a:off x="561315" y="2462543"/>
            <a:ext cx="8419723" cy="3929203"/>
          </a:xfrm>
        </p:spPr>
        <p:txBody>
          <a:bodyPr>
            <a:normAutofit fontScale="70000" lnSpcReduction="20000"/>
          </a:bodyPr>
          <a:lstStyle/>
          <a:p>
            <a:pPr marL="457200" lvl="0" indent="-457200" algn="just">
              <a:buClr>
                <a:srgbClr val="0070C0"/>
              </a:buClr>
              <a:buFont typeface="Wingdings" panose="05000000000000000000" pitchFamily="2" charset="2"/>
              <a:buChar char="v"/>
            </a:pPr>
            <a:r>
              <a:rPr lang="sl-SI" dirty="0" smtClean="0">
                <a:solidFill>
                  <a:schemeClr val="tx2"/>
                </a:solidFill>
              </a:rPr>
              <a:t>ker </a:t>
            </a:r>
            <a:r>
              <a:rPr lang="sl-SI" dirty="0">
                <a:solidFill>
                  <a:schemeClr val="tx2"/>
                </a:solidFill>
              </a:rPr>
              <a:t>v  trgovinah nimamo dovolj slovenskih EKO proizvodov, se komunikacija izvaja na strani </a:t>
            </a:r>
            <a:r>
              <a:rPr lang="sl-SI" b="1" dirty="0">
                <a:solidFill>
                  <a:schemeClr val="tx2"/>
                </a:solidFill>
              </a:rPr>
              <a:t>ponudbe</a:t>
            </a:r>
            <a:r>
              <a:rPr lang="sl-SI" dirty="0">
                <a:solidFill>
                  <a:schemeClr val="tx2"/>
                </a:solidFill>
              </a:rPr>
              <a:t> (proizvajalci – kmetje in predelava) in na strani </a:t>
            </a:r>
            <a:r>
              <a:rPr lang="sl-SI" b="1" dirty="0">
                <a:solidFill>
                  <a:schemeClr val="tx2"/>
                </a:solidFill>
              </a:rPr>
              <a:t>potrošnika</a:t>
            </a:r>
            <a:r>
              <a:rPr lang="sl-SI" dirty="0">
                <a:solidFill>
                  <a:schemeClr val="tx2"/>
                </a:solidFill>
              </a:rPr>
              <a:t>. Sicer bomo promovirali potrošnjo uvoženih EKO </a:t>
            </a:r>
            <a:r>
              <a:rPr lang="sl-SI" dirty="0" smtClean="0">
                <a:solidFill>
                  <a:schemeClr val="tx2"/>
                </a:solidFill>
              </a:rPr>
              <a:t>proizvodov</a:t>
            </a:r>
            <a:endParaRPr lang="sl-SI" dirty="0">
              <a:solidFill>
                <a:schemeClr val="tx2"/>
              </a:solidFill>
            </a:endParaRPr>
          </a:p>
          <a:p>
            <a:pPr marL="457200" lvl="0" indent="-457200">
              <a:buClr>
                <a:srgbClr val="0070C0"/>
              </a:buClr>
              <a:buFont typeface="Wingdings" panose="05000000000000000000" pitchFamily="2" charset="2"/>
              <a:buChar char="v"/>
            </a:pPr>
            <a:endParaRPr lang="sl-SI" dirty="0">
              <a:solidFill>
                <a:schemeClr val="tx2"/>
              </a:solidFill>
            </a:endParaRPr>
          </a:p>
          <a:p>
            <a:pPr marL="457200" indent="-457200">
              <a:buClr>
                <a:srgbClr val="0070C0"/>
              </a:buClr>
              <a:buFont typeface="Wingdings" panose="05000000000000000000" pitchFamily="2" charset="2"/>
              <a:buChar char="v"/>
            </a:pPr>
            <a:r>
              <a:rPr lang="sl-SI" u="sng" dirty="0" smtClean="0">
                <a:solidFill>
                  <a:schemeClr val="tx2"/>
                </a:solidFill>
              </a:rPr>
              <a:t>potrošnik</a:t>
            </a:r>
            <a:r>
              <a:rPr lang="sl-SI" u="sng" dirty="0">
                <a:solidFill>
                  <a:schemeClr val="tx2"/>
                </a:solidFill>
              </a:rPr>
              <a:t>:</a:t>
            </a:r>
            <a:r>
              <a:rPr lang="sl-SI" dirty="0">
                <a:solidFill>
                  <a:schemeClr val="tx2"/>
                </a:solidFill>
              </a:rPr>
              <a:t> informiranje o dejstvih </a:t>
            </a:r>
            <a:r>
              <a:rPr lang="sl-SI" dirty="0" smtClean="0">
                <a:solidFill>
                  <a:schemeClr val="tx2"/>
                </a:solidFill>
              </a:rPr>
              <a:t> ekološke </a:t>
            </a:r>
            <a:r>
              <a:rPr lang="sl-SI" dirty="0">
                <a:solidFill>
                  <a:schemeClr val="tx2"/>
                </a:solidFill>
              </a:rPr>
              <a:t>proizvodnje in EKO hrane, poznavanje EKO označbe ter razlikovanje med obstoječimi komercialnimi in uradnimi EKO znamkami, kot tudi med različnimi uradnimi oznakami (npr. EKO in IK), povečanje povpraševanja po slovenski EKO </a:t>
            </a:r>
            <a:r>
              <a:rPr lang="sl-SI" dirty="0" smtClean="0">
                <a:solidFill>
                  <a:schemeClr val="tx2"/>
                </a:solidFill>
              </a:rPr>
              <a:t>hrani</a:t>
            </a:r>
            <a:endParaRPr lang="sl-SI" dirty="0">
              <a:solidFill>
                <a:schemeClr val="tx2"/>
              </a:solidFill>
            </a:endParaRPr>
          </a:p>
          <a:p>
            <a:pPr marL="457200" lvl="0" indent="-457200">
              <a:buClr>
                <a:srgbClr val="0070C0"/>
              </a:buClr>
              <a:buFont typeface="Wingdings" panose="05000000000000000000" pitchFamily="2" charset="2"/>
              <a:buChar char="v"/>
            </a:pPr>
            <a:endParaRPr lang="sl-SI" dirty="0">
              <a:solidFill>
                <a:schemeClr val="tx2"/>
              </a:solidFill>
            </a:endParaRPr>
          </a:p>
          <a:p>
            <a:pPr marL="457200" lvl="0" indent="-457200">
              <a:buClr>
                <a:srgbClr val="0070C0"/>
              </a:buClr>
              <a:buFont typeface="Wingdings" panose="05000000000000000000" pitchFamily="2" charset="2"/>
              <a:buChar char="v"/>
            </a:pPr>
            <a:r>
              <a:rPr lang="sl-SI" dirty="0" smtClean="0">
                <a:solidFill>
                  <a:schemeClr val="tx2"/>
                </a:solidFill>
              </a:rPr>
              <a:t>v komunikacijo </a:t>
            </a:r>
            <a:r>
              <a:rPr lang="sl-SI" dirty="0">
                <a:solidFill>
                  <a:schemeClr val="tx2"/>
                </a:solidFill>
              </a:rPr>
              <a:t>zajamemo še </a:t>
            </a:r>
            <a:r>
              <a:rPr lang="sl-SI" b="1" dirty="0">
                <a:solidFill>
                  <a:schemeClr val="tx2"/>
                </a:solidFill>
              </a:rPr>
              <a:t>trgovino</a:t>
            </a:r>
            <a:r>
              <a:rPr lang="sl-SI" dirty="0">
                <a:solidFill>
                  <a:schemeClr val="tx2"/>
                </a:solidFill>
              </a:rPr>
              <a:t>  in  </a:t>
            </a:r>
            <a:r>
              <a:rPr lang="sl-SI" b="1" dirty="0">
                <a:solidFill>
                  <a:schemeClr val="tx2"/>
                </a:solidFill>
              </a:rPr>
              <a:t>javne </a:t>
            </a:r>
            <a:r>
              <a:rPr lang="sl-SI" b="1" dirty="0" smtClean="0">
                <a:solidFill>
                  <a:schemeClr val="tx2"/>
                </a:solidFill>
              </a:rPr>
              <a:t>zavode</a:t>
            </a:r>
            <a:r>
              <a:rPr lang="sl-SI" dirty="0" smtClean="0">
                <a:solidFill>
                  <a:schemeClr val="tx2"/>
                </a:solidFill>
              </a:rPr>
              <a:t>  </a:t>
            </a:r>
            <a:endParaRPr lang="sl-SI" dirty="0">
              <a:solidFill>
                <a:schemeClr val="tx2"/>
              </a:solidFill>
            </a:endParaRPr>
          </a:p>
          <a:p>
            <a:endParaRPr lang="sl-SI" dirty="0"/>
          </a:p>
        </p:txBody>
      </p:sp>
    </p:spTree>
    <p:extLst>
      <p:ext uri="{BB962C8B-B14F-4D97-AF65-F5344CB8AC3E}">
        <p14:creationId xmlns:p14="http://schemas.microsoft.com/office/powerpoint/2010/main" val="3149779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3621" y="1131684"/>
            <a:ext cx="7306146" cy="579421"/>
          </a:xfrm>
        </p:spPr>
        <p:txBody>
          <a:bodyPr/>
          <a:lstStyle/>
          <a:p>
            <a:pPr lvl="0"/>
            <a:r>
              <a:rPr lang="sl-SI" altLang="en-US" sz="3000" dirty="0" smtClean="0">
                <a:solidFill>
                  <a:srgbClr val="0070C0"/>
                </a:solidFill>
              </a:rPr>
              <a:t> Trenutno </a:t>
            </a:r>
            <a:r>
              <a:rPr lang="sl-SI" altLang="en-US" sz="3000" dirty="0">
                <a:solidFill>
                  <a:srgbClr val="0070C0"/>
                </a:solidFill>
              </a:rPr>
              <a:t>stanje ekološkega kmetijstva v </a:t>
            </a:r>
            <a:r>
              <a:rPr lang="sl-SI" altLang="en-US" sz="3000" dirty="0" smtClean="0">
                <a:solidFill>
                  <a:srgbClr val="0070C0"/>
                </a:solidFill>
              </a:rPr>
              <a:t>RS</a:t>
            </a:r>
            <a:r>
              <a:rPr lang="sl-SI" altLang="en-US" sz="3000" b="1" dirty="0" smtClean="0">
                <a:solidFill>
                  <a:srgbClr val="0070C0"/>
                </a:solidFill>
              </a:rPr>
              <a:t/>
            </a:r>
            <a:br>
              <a:rPr lang="sl-SI" altLang="en-US" sz="3000" b="1" dirty="0" smtClean="0">
                <a:solidFill>
                  <a:srgbClr val="0070C0"/>
                </a:solidFill>
              </a:rPr>
            </a:br>
            <a:r>
              <a:rPr lang="sl-SI" altLang="en-US" sz="3000" b="1" dirty="0" smtClean="0">
                <a:solidFill>
                  <a:srgbClr val="0070C0"/>
                </a:solidFill>
              </a:rPr>
              <a:t>  </a:t>
            </a:r>
            <a:endParaRPr lang="sl-SI" sz="3000" b="1" dirty="0">
              <a:solidFill>
                <a:srgbClr val="0070C0"/>
              </a:solidFill>
            </a:endParaRPr>
          </a:p>
        </p:txBody>
      </p:sp>
      <p:sp>
        <p:nvSpPr>
          <p:cNvPr id="3" name="Označba mesta besedila 2"/>
          <p:cNvSpPr>
            <a:spLocks noGrp="1"/>
          </p:cNvSpPr>
          <p:nvPr>
            <p:ph type="body" sz="quarter" idx="13"/>
          </p:nvPr>
        </p:nvSpPr>
        <p:spPr>
          <a:xfrm>
            <a:off x="606583" y="2055013"/>
            <a:ext cx="8093798" cy="3503815"/>
          </a:xfrm>
        </p:spPr>
        <p:txBody>
          <a:bodyPr>
            <a:normAutofit fontScale="25000" lnSpcReduction="20000"/>
          </a:bodyPr>
          <a:lstStyle/>
          <a:p>
            <a:pPr>
              <a:buClr>
                <a:srgbClr val="0070C0"/>
              </a:buClr>
              <a:buFont typeface="Wingdings" panose="05000000000000000000" pitchFamily="2" charset="2"/>
              <a:buChar char="v"/>
            </a:pPr>
            <a:r>
              <a:rPr lang="sl-SI" sz="6800" dirty="0" smtClean="0">
                <a:solidFill>
                  <a:schemeClr val="tx2"/>
                </a:solidFill>
              </a:rPr>
              <a:t>v 2017 v ekološko kontrolo vključenih </a:t>
            </a:r>
            <a:r>
              <a:rPr lang="sl-SI" sz="6800" b="1" dirty="0" smtClean="0">
                <a:solidFill>
                  <a:schemeClr val="tx2"/>
                </a:solidFill>
              </a:rPr>
              <a:t>3. 635 KMG </a:t>
            </a:r>
            <a:r>
              <a:rPr lang="sl-SI" sz="6800" dirty="0" smtClean="0">
                <a:solidFill>
                  <a:schemeClr val="tx2"/>
                </a:solidFill>
              </a:rPr>
              <a:t>(5, 2 %);  </a:t>
            </a:r>
            <a:r>
              <a:rPr lang="sl-SI" sz="6800" i="1" dirty="0" smtClean="0">
                <a:solidFill>
                  <a:srgbClr val="FF0000"/>
                </a:solidFill>
              </a:rPr>
              <a:t>3.741 KMG (5,3%)*</a:t>
            </a:r>
          </a:p>
          <a:p>
            <a:pPr>
              <a:buClr>
                <a:srgbClr val="0070C0"/>
              </a:buClr>
              <a:buFont typeface="Wingdings" panose="05000000000000000000" pitchFamily="2" charset="2"/>
              <a:buChar char="v"/>
            </a:pPr>
            <a:endParaRPr lang="sl-SI" sz="6800" dirty="0" smtClean="0">
              <a:solidFill>
                <a:schemeClr val="tx2"/>
              </a:solidFill>
            </a:endParaRPr>
          </a:p>
          <a:p>
            <a:pPr>
              <a:buClr>
                <a:srgbClr val="0070C0"/>
              </a:buClr>
              <a:buFont typeface="Wingdings" panose="05000000000000000000" pitchFamily="2" charset="2"/>
              <a:buChar char="v"/>
            </a:pPr>
            <a:r>
              <a:rPr lang="sl-SI" sz="6800" dirty="0" smtClean="0">
                <a:solidFill>
                  <a:schemeClr val="tx2"/>
                </a:solidFill>
              </a:rPr>
              <a:t>v 2017 je »ekološki« certifikat prejelo </a:t>
            </a:r>
            <a:r>
              <a:rPr lang="sl-SI" sz="6800" b="1" dirty="0" smtClean="0">
                <a:solidFill>
                  <a:schemeClr val="tx2"/>
                </a:solidFill>
              </a:rPr>
              <a:t>3.190 KMG; </a:t>
            </a:r>
            <a:r>
              <a:rPr lang="sl-SI" sz="6800" i="1" dirty="0" smtClean="0">
                <a:solidFill>
                  <a:srgbClr val="FF0000"/>
                </a:solidFill>
              </a:rPr>
              <a:t>3.326 </a:t>
            </a:r>
            <a:r>
              <a:rPr lang="sl-SI" sz="6800" i="1" dirty="0">
                <a:solidFill>
                  <a:srgbClr val="FF0000"/>
                </a:solidFill>
              </a:rPr>
              <a:t>KMG </a:t>
            </a:r>
            <a:endParaRPr lang="sl-SI" sz="6800" b="1" dirty="0" smtClean="0">
              <a:solidFill>
                <a:schemeClr val="tx2"/>
              </a:solidFill>
            </a:endParaRPr>
          </a:p>
          <a:p>
            <a:pPr>
              <a:buClr>
                <a:srgbClr val="0070C0"/>
              </a:buClr>
              <a:buFont typeface="Wingdings" panose="05000000000000000000" pitchFamily="2" charset="2"/>
              <a:buChar char="v"/>
            </a:pPr>
            <a:endParaRPr lang="sl-SI" sz="6800" dirty="0" smtClean="0">
              <a:solidFill>
                <a:schemeClr val="tx2"/>
              </a:solidFill>
            </a:endParaRPr>
          </a:p>
          <a:p>
            <a:pPr>
              <a:buClr>
                <a:srgbClr val="0070C0"/>
              </a:buClr>
              <a:buFont typeface="Wingdings" panose="05000000000000000000" pitchFamily="2" charset="2"/>
              <a:buChar char="v"/>
            </a:pPr>
            <a:r>
              <a:rPr lang="sl-SI" sz="6800" dirty="0" smtClean="0">
                <a:solidFill>
                  <a:schemeClr val="tx2"/>
                </a:solidFill>
              </a:rPr>
              <a:t>v 2017 v ekološko kontrolo vključenih </a:t>
            </a:r>
            <a:r>
              <a:rPr lang="sl-SI" sz="6800" b="1" dirty="0" smtClean="0">
                <a:solidFill>
                  <a:schemeClr val="tx2"/>
                </a:solidFill>
              </a:rPr>
              <a:t>46. 222,35 ha </a:t>
            </a:r>
            <a:r>
              <a:rPr lang="sl-SI" sz="6800" dirty="0" smtClean="0">
                <a:solidFill>
                  <a:schemeClr val="tx2"/>
                </a:solidFill>
              </a:rPr>
              <a:t>(9,6%); </a:t>
            </a:r>
            <a:r>
              <a:rPr lang="sl-SI" sz="6800" i="1" dirty="0" smtClean="0">
                <a:solidFill>
                  <a:srgbClr val="FF0000"/>
                </a:solidFill>
              </a:rPr>
              <a:t>48. 668 ha (10,1%)*</a:t>
            </a:r>
          </a:p>
          <a:p>
            <a:pPr>
              <a:buClr>
                <a:srgbClr val="0070C0"/>
              </a:buClr>
              <a:buFont typeface="Wingdings" panose="05000000000000000000" pitchFamily="2" charset="2"/>
              <a:buChar char="v"/>
            </a:pPr>
            <a:endParaRPr lang="sl-SI" sz="6800" dirty="0" smtClean="0">
              <a:solidFill>
                <a:schemeClr val="tx2"/>
              </a:solidFill>
            </a:endParaRPr>
          </a:p>
          <a:p>
            <a:pPr>
              <a:buClr>
                <a:srgbClr val="0070C0"/>
              </a:buClr>
              <a:buFont typeface="Wingdings" panose="05000000000000000000" pitchFamily="2" charset="2"/>
              <a:buChar char="v"/>
            </a:pPr>
            <a:r>
              <a:rPr lang="sl-SI" sz="6800" dirty="0" smtClean="0">
                <a:solidFill>
                  <a:schemeClr val="tx2"/>
                </a:solidFill>
              </a:rPr>
              <a:t>delež </a:t>
            </a:r>
            <a:r>
              <a:rPr lang="sl-SI" sz="6800" dirty="0" err="1" smtClean="0">
                <a:solidFill>
                  <a:schemeClr val="tx2"/>
                </a:solidFill>
              </a:rPr>
              <a:t>eko</a:t>
            </a:r>
            <a:r>
              <a:rPr lang="sl-SI" sz="6800" dirty="0" smtClean="0">
                <a:solidFill>
                  <a:schemeClr val="tx2"/>
                </a:solidFill>
              </a:rPr>
              <a:t> površin v 2017 se je v primerjavi z 2016 povečal za 11%</a:t>
            </a:r>
          </a:p>
          <a:p>
            <a:pPr>
              <a:buClr>
                <a:srgbClr val="0070C0"/>
              </a:buClr>
              <a:buFont typeface="Wingdings" panose="05000000000000000000" pitchFamily="2" charset="2"/>
              <a:buChar char="v"/>
            </a:pPr>
            <a:endParaRPr lang="sl-SI" sz="6800" dirty="0" smtClean="0">
              <a:solidFill>
                <a:schemeClr val="tx2"/>
              </a:solidFill>
            </a:endParaRPr>
          </a:p>
          <a:p>
            <a:pPr>
              <a:buClr>
                <a:srgbClr val="0070C0"/>
              </a:buClr>
              <a:buFont typeface="Wingdings" panose="05000000000000000000" pitchFamily="2" charset="2"/>
              <a:buChar char="v"/>
            </a:pPr>
            <a:r>
              <a:rPr lang="sl-SI" sz="6800" dirty="0">
                <a:solidFill>
                  <a:schemeClr val="tx2"/>
                </a:solidFill>
              </a:rPr>
              <a:t>p</a:t>
            </a:r>
            <a:r>
              <a:rPr lang="sl-SI" sz="6800" dirty="0" smtClean="0">
                <a:solidFill>
                  <a:schemeClr val="tx2"/>
                </a:solidFill>
              </a:rPr>
              <a:t>ovprečna velikost ekološke kmetije je 12,7 ha</a:t>
            </a:r>
          </a:p>
          <a:p>
            <a:pPr>
              <a:buClr>
                <a:srgbClr val="0070C0"/>
              </a:buClr>
              <a:buFont typeface="Wingdings" panose="05000000000000000000" pitchFamily="2" charset="2"/>
              <a:buChar char="v"/>
            </a:pPr>
            <a:endParaRPr lang="sl-SI" sz="6800" dirty="0" smtClean="0">
              <a:solidFill>
                <a:schemeClr val="tx2"/>
              </a:solidFill>
            </a:endParaRPr>
          </a:p>
          <a:p>
            <a:pPr>
              <a:buClr>
                <a:srgbClr val="0070C0"/>
              </a:buClr>
              <a:buFont typeface="Wingdings" panose="05000000000000000000" pitchFamily="2" charset="2"/>
              <a:buChar char="v"/>
            </a:pPr>
            <a:r>
              <a:rPr lang="sl-SI" sz="6800" dirty="0" smtClean="0">
                <a:solidFill>
                  <a:schemeClr val="tx2"/>
                </a:solidFill>
              </a:rPr>
              <a:t>v veliki meri prevladujejo površine z trajnim travinjem (več kot 80%)</a:t>
            </a:r>
          </a:p>
          <a:p>
            <a:pPr>
              <a:buClr>
                <a:srgbClr val="0070C0"/>
              </a:buClr>
              <a:buFont typeface="Wingdings" panose="05000000000000000000" pitchFamily="2" charset="2"/>
              <a:buChar char="v"/>
            </a:pPr>
            <a:endParaRPr lang="sl-SI" sz="6800" dirty="0" smtClean="0">
              <a:solidFill>
                <a:schemeClr val="tx2"/>
              </a:solidFill>
            </a:endParaRPr>
          </a:p>
          <a:p>
            <a:pPr>
              <a:buClr>
                <a:srgbClr val="0070C0"/>
              </a:buClr>
              <a:buFont typeface="Wingdings" panose="05000000000000000000" pitchFamily="2" charset="2"/>
              <a:buChar char="v"/>
            </a:pPr>
            <a:r>
              <a:rPr lang="sl-SI" sz="6800" dirty="0" smtClean="0">
                <a:solidFill>
                  <a:schemeClr val="tx2"/>
                </a:solidFill>
              </a:rPr>
              <a:t>delež ekoloških živil na trgu 1%, od tega 20% slovenskega porekla (Vir: ITR, 2010)</a:t>
            </a:r>
          </a:p>
          <a:p>
            <a:pPr>
              <a:buClr>
                <a:srgbClr val="0070C0"/>
              </a:buClr>
              <a:buFont typeface="Wingdings" panose="05000000000000000000" pitchFamily="2" charset="2"/>
              <a:buChar char="v"/>
            </a:pPr>
            <a:endParaRPr lang="sl-SI" sz="6800" dirty="0" smtClean="0">
              <a:solidFill>
                <a:schemeClr val="tx2"/>
              </a:solidFill>
            </a:endParaRPr>
          </a:p>
          <a:p>
            <a:pPr>
              <a:buClr>
                <a:srgbClr val="0070C0"/>
              </a:buClr>
              <a:buFont typeface="Wingdings" panose="05000000000000000000" pitchFamily="2" charset="2"/>
              <a:buChar char="v"/>
            </a:pPr>
            <a:r>
              <a:rPr lang="sl-SI" sz="6800" dirty="0" smtClean="0">
                <a:solidFill>
                  <a:schemeClr val="tx2"/>
                </a:solidFill>
              </a:rPr>
              <a:t>premajhno tržno povezovanje proizvajalcev in njihova vključitev v tržne sisteme</a:t>
            </a:r>
            <a:endParaRPr lang="sl-SI" sz="6800" i="1" dirty="0" smtClean="0">
              <a:solidFill>
                <a:srgbClr val="FF0000"/>
              </a:solidFill>
            </a:endParaRPr>
          </a:p>
          <a:p>
            <a:pPr marL="0" indent="0">
              <a:buNone/>
            </a:pPr>
            <a:endParaRPr lang="sl-SI" sz="4900" i="1" dirty="0" smtClean="0">
              <a:solidFill>
                <a:srgbClr val="FF0000"/>
              </a:solidFill>
            </a:endParaRPr>
          </a:p>
          <a:p>
            <a:pPr marL="0" indent="0">
              <a:buNone/>
            </a:pPr>
            <a:endParaRPr lang="sl-SI" sz="4900" i="1" dirty="0">
              <a:solidFill>
                <a:srgbClr val="FF0000"/>
              </a:solidFill>
            </a:endParaRPr>
          </a:p>
          <a:p>
            <a:pPr marL="0" indent="0">
              <a:buNone/>
            </a:pPr>
            <a:r>
              <a:rPr lang="sl-SI" sz="4900" i="1" dirty="0" smtClean="0">
                <a:solidFill>
                  <a:srgbClr val="FF0000"/>
                </a:solidFill>
              </a:rPr>
              <a:t>* </a:t>
            </a:r>
            <a:r>
              <a:rPr lang="sl-SI" sz="4900" i="1" dirty="0">
                <a:solidFill>
                  <a:srgbClr val="FF0000"/>
                </a:solidFill>
              </a:rPr>
              <a:t>neuradni podatki za </a:t>
            </a:r>
            <a:r>
              <a:rPr lang="sl-SI" sz="4900" i="1" dirty="0" smtClean="0">
                <a:solidFill>
                  <a:srgbClr val="FF0000"/>
                </a:solidFill>
              </a:rPr>
              <a:t>2018</a:t>
            </a:r>
            <a:endParaRPr lang="en-US" sz="4900" i="1" dirty="0">
              <a:solidFill>
                <a:srgbClr val="FF0000"/>
              </a:solidFill>
            </a:endParaRPr>
          </a:p>
          <a:p>
            <a:pPr marL="0" indent="0">
              <a:buNone/>
            </a:pPr>
            <a:endParaRPr lang="sl-SI" dirty="0"/>
          </a:p>
        </p:txBody>
      </p:sp>
    </p:spTree>
    <p:extLst>
      <p:ext uri="{BB962C8B-B14F-4D97-AF65-F5344CB8AC3E}">
        <p14:creationId xmlns:p14="http://schemas.microsoft.com/office/powerpoint/2010/main" val="2116643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346230" y="1095470"/>
            <a:ext cx="5531964" cy="1231106"/>
          </a:xfrm>
        </p:spPr>
        <p:txBody>
          <a:bodyPr/>
          <a:lstStyle/>
          <a:p>
            <a:pPr algn="ctr"/>
            <a:r>
              <a:rPr lang="sl-SI" sz="4000" dirty="0">
                <a:solidFill>
                  <a:srgbClr val="0070C0"/>
                </a:solidFill>
              </a:rPr>
              <a:t>Nadaljnji koraki </a:t>
            </a:r>
            <a:r>
              <a:rPr lang="sl-SI" sz="4000" dirty="0" smtClean="0">
                <a:solidFill>
                  <a:srgbClr val="0070C0"/>
                </a:solidFill>
              </a:rPr>
              <a:t>izvedbe </a:t>
            </a:r>
            <a:r>
              <a:rPr lang="sl-SI" sz="4000" b="1" dirty="0">
                <a:solidFill>
                  <a:schemeClr val="accent1"/>
                </a:solidFill>
              </a:rPr>
              <a:t/>
            </a:r>
            <a:br>
              <a:rPr lang="sl-SI" sz="4000" b="1" dirty="0">
                <a:solidFill>
                  <a:schemeClr val="accent1"/>
                </a:solidFill>
              </a:rPr>
            </a:br>
            <a:endParaRPr lang="sl-SI" sz="4000" dirty="0">
              <a:solidFill>
                <a:schemeClr val="accent1"/>
              </a:solidFill>
            </a:endParaRPr>
          </a:p>
        </p:txBody>
      </p:sp>
      <p:sp>
        <p:nvSpPr>
          <p:cNvPr id="3" name="Podnaslov 2"/>
          <p:cNvSpPr>
            <a:spLocks noGrp="1"/>
          </p:cNvSpPr>
          <p:nvPr>
            <p:ph type="subTitle" idx="1"/>
          </p:nvPr>
        </p:nvSpPr>
        <p:spPr>
          <a:xfrm>
            <a:off x="452673" y="2064190"/>
            <a:ext cx="8446883" cy="4445252"/>
          </a:xfrm>
        </p:spPr>
        <p:txBody>
          <a:bodyPr>
            <a:normAutofit fontScale="92500" lnSpcReduction="10000"/>
          </a:bodyPr>
          <a:lstStyle/>
          <a:p>
            <a:pPr marL="914400" lvl="1" indent="-457200" algn="just">
              <a:buClr>
                <a:srgbClr val="0070C0"/>
              </a:buClr>
              <a:buFont typeface="Wingdings" panose="05000000000000000000" pitchFamily="2" charset="2"/>
              <a:buChar char="v"/>
            </a:pPr>
            <a:r>
              <a:rPr lang="sl-SI" dirty="0">
                <a:solidFill>
                  <a:schemeClr val="tx2"/>
                </a:solidFill>
              </a:rPr>
              <a:t>izvedba </a:t>
            </a:r>
            <a:r>
              <a:rPr lang="sl-SI" b="1" dirty="0">
                <a:solidFill>
                  <a:schemeClr val="tx2"/>
                </a:solidFill>
              </a:rPr>
              <a:t>raziskave javnega mnenja </a:t>
            </a:r>
            <a:r>
              <a:rPr lang="sl-SI" dirty="0">
                <a:solidFill>
                  <a:schemeClr val="tx2"/>
                </a:solidFill>
              </a:rPr>
              <a:t>o potrošnih navadah ekoloških proizvodov in raziskave med proizvajalci o ovirah za večjo vključitev v sistem ekološke </a:t>
            </a:r>
            <a:r>
              <a:rPr lang="sl-SI" dirty="0" smtClean="0">
                <a:solidFill>
                  <a:schemeClr val="tx2"/>
                </a:solidFill>
              </a:rPr>
              <a:t>proizvodnje </a:t>
            </a:r>
            <a:endParaRPr lang="sl-SI" dirty="0">
              <a:solidFill>
                <a:schemeClr val="tx2"/>
              </a:solidFill>
            </a:endParaRPr>
          </a:p>
          <a:p>
            <a:pPr marL="914400" lvl="1" indent="-457200" algn="just">
              <a:buClr>
                <a:srgbClr val="0070C0"/>
              </a:buClr>
              <a:buFont typeface="Wingdings" panose="05000000000000000000" pitchFamily="2" charset="2"/>
              <a:buChar char="v"/>
            </a:pPr>
            <a:r>
              <a:rPr lang="sl-SI" dirty="0">
                <a:solidFill>
                  <a:schemeClr val="tx2"/>
                </a:solidFill>
              </a:rPr>
              <a:t>Na podlagi izsledkov raziskav MKGP pripravi </a:t>
            </a:r>
            <a:r>
              <a:rPr lang="sl-SI" b="1" dirty="0">
                <a:solidFill>
                  <a:schemeClr val="tx2"/>
                </a:solidFill>
              </a:rPr>
              <a:t>Akcijski načrt aktivnosti</a:t>
            </a:r>
            <a:r>
              <a:rPr lang="sl-SI" dirty="0">
                <a:solidFill>
                  <a:schemeClr val="tx2"/>
                </a:solidFill>
              </a:rPr>
              <a:t> na področju pridelave/ predelave in trženja, ter </a:t>
            </a:r>
            <a:r>
              <a:rPr lang="sl-SI" b="1" dirty="0">
                <a:solidFill>
                  <a:schemeClr val="tx2"/>
                </a:solidFill>
              </a:rPr>
              <a:t>Komunikacijski načrt za izvedbo promocijskih medijskih aktivnosti</a:t>
            </a:r>
            <a:r>
              <a:rPr lang="sl-SI" dirty="0">
                <a:solidFill>
                  <a:schemeClr val="tx2"/>
                </a:solidFill>
              </a:rPr>
              <a:t> za potrošnika in </a:t>
            </a:r>
            <a:r>
              <a:rPr lang="sl-SI" dirty="0" smtClean="0">
                <a:solidFill>
                  <a:schemeClr val="tx2"/>
                </a:solidFill>
              </a:rPr>
              <a:t>trgovine</a:t>
            </a:r>
            <a:endParaRPr lang="sl-SI" dirty="0">
              <a:solidFill>
                <a:schemeClr val="tx2"/>
              </a:solidFill>
            </a:endParaRPr>
          </a:p>
          <a:p>
            <a:pPr marL="914400" lvl="1" indent="-457200" algn="just">
              <a:buClr>
                <a:srgbClr val="0070C0"/>
              </a:buClr>
              <a:buFont typeface="Wingdings" panose="05000000000000000000" pitchFamily="2" charset="2"/>
              <a:buChar char="v"/>
            </a:pPr>
            <a:r>
              <a:rPr lang="sl-SI" dirty="0">
                <a:solidFill>
                  <a:schemeClr val="tx2"/>
                </a:solidFill>
              </a:rPr>
              <a:t>Izvedba ustreznih </a:t>
            </a:r>
            <a:r>
              <a:rPr lang="sl-SI" b="1" dirty="0">
                <a:solidFill>
                  <a:schemeClr val="tx2"/>
                </a:solidFill>
              </a:rPr>
              <a:t>javnih naročil </a:t>
            </a:r>
            <a:r>
              <a:rPr lang="sl-SI" dirty="0">
                <a:solidFill>
                  <a:schemeClr val="tx2"/>
                </a:solidFill>
              </a:rPr>
              <a:t>za izvedbo medijske </a:t>
            </a:r>
            <a:r>
              <a:rPr lang="sl-SI" dirty="0" smtClean="0">
                <a:solidFill>
                  <a:schemeClr val="tx2"/>
                </a:solidFill>
              </a:rPr>
              <a:t>kampanje </a:t>
            </a:r>
            <a:endParaRPr lang="sl-SI" dirty="0">
              <a:solidFill>
                <a:schemeClr val="tx2"/>
              </a:solidFill>
            </a:endParaRPr>
          </a:p>
          <a:p>
            <a:pPr algn="just"/>
            <a:endParaRPr lang="sl-SI" dirty="0"/>
          </a:p>
        </p:txBody>
      </p:sp>
    </p:spTree>
    <p:extLst>
      <p:ext uri="{BB962C8B-B14F-4D97-AF65-F5344CB8AC3E}">
        <p14:creationId xmlns:p14="http://schemas.microsoft.com/office/powerpoint/2010/main" val="426339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grada vsebine 2"/>
          <p:cNvSpPr txBox="1">
            <a:spLocks/>
          </p:cNvSpPr>
          <p:nvPr/>
        </p:nvSpPr>
        <p:spPr>
          <a:xfrm>
            <a:off x="683568" y="4689140"/>
            <a:ext cx="8064500" cy="612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sl-SI" b="1" dirty="0" smtClean="0">
                <a:solidFill>
                  <a:srgbClr val="0070C0"/>
                </a:solidFill>
              </a:rPr>
              <a:t>HVALA ZA POZORNOST!</a:t>
            </a:r>
          </a:p>
          <a:p>
            <a:pPr marL="0" indent="0" algn="ctr">
              <a:buFont typeface="Arial" pitchFamily="34" charset="0"/>
              <a:buNone/>
            </a:pPr>
            <a:r>
              <a:rPr lang="sl-SI" sz="2800" b="1" dirty="0" err="1">
                <a:solidFill>
                  <a:srgbClr val="0070C0"/>
                </a:solidFill>
              </a:rPr>
              <a:t>s</a:t>
            </a:r>
            <a:r>
              <a:rPr lang="sl-SI" sz="2800" b="1" dirty="0" err="1" smtClean="0">
                <a:solidFill>
                  <a:srgbClr val="0070C0"/>
                </a:solidFill>
              </a:rPr>
              <a:t>onja.jurcan@gov.si</a:t>
            </a:r>
            <a:endParaRPr lang="sl-SI" sz="2800" b="1" dirty="0" smtClean="0">
              <a:solidFill>
                <a:srgbClr val="0070C0"/>
              </a:solidFill>
            </a:endParaRPr>
          </a:p>
          <a:p>
            <a:pPr marL="0" indent="0" algn="ctr">
              <a:buFont typeface="Arial" pitchFamily="34" charset="0"/>
              <a:buNone/>
            </a:pPr>
            <a:r>
              <a:rPr lang="sl-SI" sz="2800" b="1" dirty="0" err="1" smtClean="0">
                <a:solidFill>
                  <a:srgbClr val="0070C0"/>
                </a:solidFill>
              </a:rPr>
              <a:t>maja.zibert@gov.si</a:t>
            </a:r>
            <a:endParaRPr lang="sl-SI" sz="2800" b="1" dirty="0" smtClean="0">
              <a:solidFill>
                <a:srgbClr val="0070C0"/>
              </a:solidFill>
            </a:endParaRPr>
          </a:p>
        </p:txBody>
      </p:sp>
      <p:pic>
        <p:nvPicPr>
          <p:cNvPr id="8" name="Slika 7" descr="http://ec.europa.eu/agriculture/organic/images/high/ec_organic_1_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111" y="374904"/>
            <a:ext cx="5880100" cy="406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Predmet 8"/>
          <p:cNvGraphicFramePr>
            <a:graphicFrameLocks noChangeAspect="1"/>
          </p:cNvGraphicFramePr>
          <p:nvPr>
            <p:extLst>
              <p:ext uri="{D42A27DB-BD31-4B8C-83A1-F6EECF244321}">
                <p14:modId xmlns:p14="http://schemas.microsoft.com/office/powerpoint/2010/main" val="1602430858"/>
              </p:ext>
            </p:extLst>
          </p:nvPr>
        </p:nvGraphicFramePr>
        <p:xfrm>
          <a:off x="233071" y="374904"/>
          <a:ext cx="1509712" cy="1003300"/>
        </p:xfrm>
        <a:graphic>
          <a:graphicData uri="http://schemas.openxmlformats.org/presentationml/2006/ole">
            <mc:AlternateContent xmlns:mc="http://schemas.openxmlformats.org/markup-compatibility/2006">
              <mc:Choice xmlns:v="urn:schemas-microsoft-com:vml" Requires="v">
                <p:oleObj spid="_x0000_s1078" name="Photo Editor fotografija" r:id="rId4" imgW="4761905" imgH="3172268" progId="MSPhotoEd.3">
                  <p:embed/>
                </p:oleObj>
              </mc:Choice>
              <mc:Fallback>
                <p:oleObj name="Photo Editor fotografija" r:id="rId4" imgW="4761905" imgH="317226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71" y="374904"/>
                        <a:ext cx="1509712"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6272" y="374904"/>
            <a:ext cx="2147728" cy="96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042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58767" y="1032094"/>
            <a:ext cx="7824257" cy="584775"/>
          </a:xfrm>
        </p:spPr>
        <p:txBody>
          <a:bodyPr/>
          <a:lstStyle/>
          <a:p>
            <a:pPr algn="ctr"/>
            <a:r>
              <a:rPr lang="sl-SI" altLang="sl-SI" sz="3800" dirty="0" smtClean="0">
                <a:solidFill>
                  <a:srgbClr val="0070C0"/>
                </a:solidFill>
                <a:latin typeface="+mj-lt"/>
              </a:rPr>
              <a:t>Število KMG v kontroli </a:t>
            </a:r>
            <a:r>
              <a:rPr lang="sl-SI" altLang="sl-SI" sz="3800" dirty="0" err="1" smtClean="0">
                <a:solidFill>
                  <a:srgbClr val="0070C0"/>
                </a:solidFill>
                <a:latin typeface="+mj-lt"/>
              </a:rPr>
              <a:t>eko</a:t>
            </a:r>
            <a:r>
              <a:rPr lang="sl-SI" altLang="sl-SI" sz="3800" dirty="0" smtClean="0">
                <a:solidFill>
                  <a:srgbClr val="0070C0"/>
                </a:solidFill>
                <a:latin typeface="+mj-lt"/>
              </a:rPr>
              <a:t> pridelave</a:t>
            </a:r>
            <a:endParaRPr lang="en-US" sz="3800" dirty="0">
              <a:solidFill>
                <a:srgbClr val="0070C0"/>
              </a:solidFill>
              <a:latin typeface="+mj-lt"/>
            </a:endParaRPr>
          </a:p>
        </p:txBody>
      </p:sp>
      <p:sp>
        <p:nvSpPr>
          <p:cNvPr id="3" name="Ograda besedila 2"/>
          <p:cNvSpPr>
            <a:spLocks noGrp="1"/>
          </p:cNvSpPr>
          <p:nvPr>
            <p:ph type="body" sz="quarter" idx="13"/>
          </p:nvPr>
        </p:nvSpPr>
        <p:spPr/>
        <p:txBody>
          <a:bodyPr/>
          <a:lstStyle/>
          <a:p>
            <a:endParaRPr lang="en-US" dirty="0"/>
          </a:p>
        </p:txBody>
      </p:sp>
      <p:graphicFrame>
        <p:nvGraphicFramePr>
          <p:cNvPr id="5" name="Grafikon 4"/>
          <p:cNvGraphicFramePr>
            <a:graphicFrameLocks/>
          </p:cNvGraphicFramePr>
          <p:nvPr>
            <p:extLst>
              <p:ext uri="{D42A27DB-BD31-4B8C-83A1-F6EECF244321}">
                <p14:modId xmlns:p14="http://schemas.microsoft.com/office/powerpoint/2010/main" val="1024454196"/>
              </p:ext>
            </p:extLst>
          </p:nvPr>
        </p:nvGraphicFramePr>
        <p:xfrm>
          <a:off x="272562" y="1872763"/>
          <a:ext cx="8546123" cy="4906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395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4638" y="1069848"/>
            <a:ext cx="8391721" cy="584775"/>
          </a:xfrm>
        </p:spPr>
        <p:txBody>
          <a:bodyPr/>
          <a:lstStyle/>
          <a:p>
            <a:r>
              <a:rPr lang="sl-SI" altLang="sl-SI" sz="3800" dirty="0" smtClean="0">
                <a:solidFill>
                  <a:srgbClr val="0070C0"/>
                </a:solidFill>
                <a:latin typeface="+mj-lt"/>
              </a:rPr>
              <a:t>Površine v kontroli </a:t>
            </a:r>
            <a:r>
              <a:rPr lang="sl-SI" altLang="sl-SI" sz="3800" dirty="0" err="1" smtClean="0">
                <a:solidFill>
                  <a:srgbClr val="0070C0"/>
                </a:solidFill>
                <a:latin typeface="+mj-lt"/>
              </a:rPr>
              <a:t>eko</a:t>
            </a:r>
            <a:r>
              <a:rPr lang="sl-SI" altLang="sl-SI" sz="3800" dirty="0" smtClean="0">
                <a:solidFill>
                  <a:srgbClr val="0070C0"/>
                </a:solidFill>
                <a:latin typeface="+mj-lt"/>
              </a:rPr>
              <a:t> pridelave (v ha)</a:t>
            </a:r>
            <a:endParaRPr lang="en-US" sz="3800" dirty="0">
              <a:latin typeface="+mj-lt"/>
            </a:endParaRPr>
          </a:p>
        </p:txBody>
      </p:sp>
      <p:sp>
        <p:nvSpPr>
          <p:cNvPr id="3" name="Ograda besedila 2"/>
          <p:cNvSpPr>
            <a:spLocks noGrp="1"/>
          </p:cNvSpPr>
          <p:nvPr>
            <p:ph type="body" sz="quarter" idx="13"/>
          </p:nvPr>
        </p:nvSpPr>
        <p:spPr/>
        <p:txBody>
          <a:bodyPr/>
          <a:lstStyle/>
          <a:p>
            <a:endParaRPr lang="en-US" dirty="0"/>
          </a:p>
        </p:txBody>
      </p:sp>
      <p:graphicFrame>
        <p:nvGraphicFramePr>
          <p:cNvPr id="6" name="Grafikon 5"/>
          <p:cNvGraphicFramePr>
            <a:graphicFrameLocks/>
          </p:cNvGraphicFramePr>
          <p:nvPr>
            <p:extLst>
              <p:ext uri="{D42A27DB-BD31-4B8C-83A1-F6EECF244321}">
                <p14:modId xmlns:p14="http://schemas.microsoft.com/office/powerpoint/2010/main" val="3902315793"/>
              </p:ext>
            </p:extLst>
          </p:nvPr>
        </p:nvGraphicFramePr>
        <p:xfrm>
          <a:off x="184638" y="2004646"/>
          <a:ext cx="8739554" cy="46687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0707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33031" y="1059254"/>
            <a:ext cx="6588343" cy="615553"/>
          </a:xfrm>
        </p:spPr>
        <p:txBody>
          <a:bodyPr/>
          <a:lstStyle/>
          <a:p>
            <a:pPr algn="ctr"/>
            <a:r>
              <a:rPr lang="sl-SI" altLang="sl-SI" sz="4000" dirty="0" smtClean="0">
                <a:solidFill>
                  <a:srgbClr val="0070C0"/>
                </a:solidFill>
                <a:latin typeface="+mj-lt"/>
              </a:rPr>
              <a:t>Število predelovalnih obratov</a:t>
            </a:r>
            <a:endParaRPr lang="en-US" sz="4000" dirty="0">
              <a:latin typeface="+mj-lt"/>
            </a:endParaRPr>
          </a:p>
        </p:txBody>
      </p:sp>
      <p:sp>
        <p:nvSpPr>
          <p:cNvPr id="3" name="Ograda besedila 2"/>
          <p:cNvSpPr>
            <a:spLocks noGrp="1"/>
          </p:cNvSpPr>
          <p:nvPr>
            <p:ph type="body" sz="quarter" idx="13"/>
          </p:nvPr>
        </p:nvSpPr>
        <p:spPr/>
        <p:txBody>
          <a:bodyPr/>
          <a:lstStyle/>
          <a:p>
            <a:endParaRPr lang="en-US" dirty="0"/>
          </a:p>
        </p:txBody>
      </p:sp>
      <p:graphicFrame>
        <p:nvGraphicFramePr>
          <p:cNvPr id="5" name="Grafikon 4"/>
          <p:cNvGraphicFramePr>
            <a:graphicFrameLocks/>
          </p:cNvGraphicFramePr>
          <p:nvPr>
            <p:extLst>
              <p:ext uri="{D42A27DB-BD31-4B8C-83A1-F6EECF244321}">
                <p14:modId xmlns:p14="http://schemas.microsoft.com/office/powerpoint/2010/main" val="33526590"/>
              </p:ext>
            </p:extLst>
          </p:nvPr>
        </p:nvGraphicFramePr>
        <p:xfrm>
          <a:off x="237392" y="2004645"/>
          <a:ext cx="8686800" cy="46071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3436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type="body" sz="quarter" idx="13"/>
          </p:nvPr>
        </p:nvSpPr>
        <p:spPr/>
        <p:txBody>
          <a:bodyPr/>
          <a:lstStyle/>
          <a:p>
            <a:endParaRPr lang="sl-SI"/>
          </a:p>
        </p:txBody>
      </p:sp>
      <p:graphicFrame>
        <p:nvGraphicFramePr>
          <p:cNvPr id="7" name="Tabela 6"/>
          <p:cNvGraphicFramePr>
            <a:graphicFrameLocks noGrp="1"/>
          </p:cNvGraphicFramePr>
          <p:nvPr>
            <p:extLst>
              <p:ext uri="{D42A27DB-BD31-4B8C-83A1-F6EECF244321}">
                <p14:modId xmlns:p14="http://schemas.microsoft.com/office/powerpoint/2010/main" val="1865443437"/>
              </p:ext>
            </p:extLst>
          </p:nvPr>
        </p:nvGraphicFramePr>
        <p:xfrm>
          <a:off x="561316" y="1665836"/>
          <a:ext cx="8283921" cy="5192161"/>
        </p:xfrm>
        <a:graphic>
          <a:graphicData uri="http://schemas.openxmlformats.org/drawingml/2006/table">
            <a:tbl>
              <a:tblPr firstRow="1" firstCol="1" bandRow="1">
                <a:tableStyleId>{5C22544A-7EE6-4342-B048-85BDC9FD1C3A}</a:tableStyleId>
              </a:tblPr>
              <a:tblGrid>
                <a:gridCol w="2155477">
                  <a:extLst>
                    <a:ext uri="{9D8B030D-6E8A-4147-A177-3AD203B41FA5}">
                      <a16:colId xmlns:a16="http://schemas.microsoft.com/office/drawing/2014/main" xmlns="" val="1035553895"/>
                    </a:ext>
                  </a:extLst>
                </a:gridCol>
                <a:gridCol w="863184">
                  <a:extLst>
                    <a:ext uri="{9D8B030D-6E8A-4147-A177-3AD203B41FA5}">
                      <a16:colId xmlns:a16="http://schemas.microsoft.com/office/drawing/2014/main" xmlns="" val="55023604"/>
                    </a:ext>
                  </a:extLst>
                </a:gridCol>
                <a:gridCol w="863184">
                  <a:extLst>
                    <a:ext uri="{9D8B030D-6E8A-4147-A177-3AD203B41FA5}">
                      <a16:colId xmlns:a16="http://schemas.microsoft.com/office/drawing/2014/main" xmlns="" val="4214135956"/>
                    </a:ext>
                  </a:extLst>
                </a:gridCol>
                <a:gridCol w="777032">
                  <a:extLst>
                    <a:ext uri="{9D8B030D-6E8A-4147-A177-3AD203B41FA5}">
                      <a16:colId xmlns:a16="http://schemas.microsoft.com/office/drawing/2014/main" xmlns="" val="202798004"/>
                    </a:ext>
                  </a:extLst>
                </a:gridCol>
                <a:gridCol w="690880">
                  <a:extLst>
                    <a:ext uri="{9D8B030D-6E8A-4147-A177-3AD203B41FA5}">
                      <a16:colId xmlns:a16="http://schemas.microsoft.com/office/drawing/2014/main" xmlns="" val="3137367749"/>
                    </a:ext>
                  </a:extLst>
                </a:gridCol>
                <a:gridCol w="825079">
                  <a:extLst>
                    <a:ext uri="{9D8B030D-6E8A-4147-A177-3AD203B41FA5}">
                      <a16:colId xmlns:a16="http://schemas.microsoft.com/office/drawing/2014/main" xmlns="" val="3333750712"/>
                    </a:ext>
                  </a:extLst>
                </a:gridCol>
                <a:gridCol w="687565">
                  <a:extLst>
                    <a:ext uri="{9D8B030D-6E8A-4147-A177-3AD203B41FA5}">
                      <a16:colId xmlns:a16="http://schemas.microsoft.com/office/drawing/2014/main" xmlns="" val="1645531897"/>
                    </a:ext>
                  </a:extLst>
                </a:gridCol>
                <a:gridCol w="687565">
                  <a:extLst>
                    <a:ext uri="{9D8B030D-6E8A-4147-A177-3AD203B41FA5}">
                      <a16:colId xmlns:a16="http://schemas.microsoft.com/office/drawing/2014/main" xmlns="" val="3879762895"/>
                    </a:ext>
                  </a:extLst>
                </a:gridCol>
                <a:gridCol w="733955">
                  <a:extLst>
                    <a:ext uri="{9D8B030D-6E8A-4147-A177-3AD203B41FA5}">
                      <a16:colId xmlns:a16="http://schemas.microsoft.com/office/drawing/2014/main" xmlns="" val="1490303369"/>
                    </a:ext>
                  </a:extLst>
                </a:gridCol>
              </a:tblGrid>
              <a:tr h="335522">
                <a:tc>
                  <a:txBody>
                    <a:bodyPr/>
                    <a:lstStyle/>
                    <a:p>
                      <a:pPr>
                        <a:lnSpc>
                          <a:spcPct val="107000"/>
                        </a:lnSpc>
                        <a:spcAft>
                          <a:spcPts val="0"/>
                        </a:spcAft>
                      </a:pPr>
                      <a:r>
                        <a:rPr lang="sl-SI" sz="1100" dirty="0">
                          <a:effectLst/>
                        </a:rPr>
                        <a:t>Površina (ha)</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ctr">
                        <a:lnSpc>
                          <a:spcPct val="107000"/>
                        </a:lnSpc>
                        <a:spcAft>
                          <a:spcPts val="0"/>
                        </a:spcAft>
                      </a:pPr>
                      <a:r>
                        <a:rPr lang="sl-SI" sz="1100" dirty="0">
                          <a:effectLst/>
                        </a:rPr>
                        <a:t>2010</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ctr">
                        <a:lnSpc>
                          <a:spcPct val="107000"/>
                        </a:lnSpc>
                        <a:spcAft>
                          <a:spcPts val="0"/>
                        </a:spcAft>
                      </a:pPr>
                      <a:r>
                        <a:rPr lang="sl-SI" sz="1100" dirty="0">
                          <a:effectLst/>
                        </a:rPr>
                        <a:t>2011</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ctr">
                        <a:lnSpc>
                          <a:spcPct val="107000"/>
                        </a:lnSpc>
                        <a:spcAft>
                          <a:spcPts val="0"/>
                        </a:spcAft>
                      </a:pPr>
                      <a:r>
                        <a:rPr lang="sl-SI" sz="1100" dirty="0">
                          <a:effectLst/>
                        </a:rPr>
                        <a:t>2012</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ctr">
                        <a:lnSpc>
                          <a:spcPct val="107000"/>
                        </a:lnSpc>
                        <a:spcAft>
                          <a:spcPts val="0"/>
                        </a:spcAft>
                      </a:pPr>
                      <a:r>
                        <a:rPr lang="sl-SI" sz="1100" dirty="0">
                          <a:effectLst/>
                        </a:rPr>
                        <a:t>2013</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ctr">
                        <a:lnSpc>
                          <a:spcPct val="107000"/>
                        </a:lnSpc>
                        <a:spcAft>
                          <a:spcPts val="0"/>
                        </a:spcAft>
                      </a:pPr>
                      <a:r>
                        <a:rPr lang="sl-SI" sz="1100" dirty="0">
                          <a:effectLst/>
                        </a:rPr>
                        <a:t>2014</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ctr">
                        <a:lnSpc>
                          <a:spcPct val="107000"/>
                        </a:lnSpc>
                        <a:spcAft>
                          <a:spcPts val="0"/>
                        </a:spcAft>
                      </a:pPr>
                      <a:r>
                        <a:rPr lang="sl-SI" sz="1100" dirty="0">
                          <a:effectLst/>
                        </a:rPr>
                        <a:t>2015</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ctr">
                        <a:lnSpc>
                          <a:spcPct val="107000"/>
                        </a:lnSpc>
                        <a:spcAft>
                          <a:spcPts val="0"/>
                        </a:spcAft>
                      </a:pPr>
                      <a:r>
                        <a:rPr lang="sl-SI" sz="1100" dirty="0">
                          <a:effectLst/>
                        </a:rPr>
                        <a:t>2016</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ctr">
                        <a:lnSpc>
                          <a:spcPct val="107000"/>
                        </a:lnSpc>
                        <a:spcAft>
                          <a:spcPts val="0"/>
                        </a:spcAft>
                      </a:pPr>
                      <a:r>
                        <a:rPr lang="sl-SI" sz="1100" dirty="0">
                          <a:effectLst/>
                        </a:rPr>
                        <a:t>2017</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extLst>
                  <a:ext uri="{0D108BD9-81ED-4DB2-BD59-A6C34878D82A}">
                    <a16:rowId xmlns:a16="http://schemas.microsoft.com/office/drawing/2014/main" xmlns="" val="831025517"/>
                  </a:ext>
                </a:extLst>
              </a:tr>
              <a:tr h="335522">
                <a:tc>
                  <a:txBody>
                    <a:bodyPr/>
                    <a:lstStyle/>
                    <a:p>
                      <a:pPr>
                        <a:lnSpc>
                          <a:spcPct val="107000"/>
                        </a:lnSpc>
                        <a:spcAft>
                          <a:spcPts val="0"/>
                        </a:spcAft>
                      </a:pPr>
                      <a:r>
                        <a:rPr lang="sl-SI" sz="1100" dirty="0">
                          <a:effectLst/>
                        </a:rPr>
                        <a:t>Kultura- način rabe</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nSpc>
                          <a:spcPct val="107000"/>
                        </a:lnSpc>
                        <a:spcAft>
                          <a:spcPts val="0"/>
                        </a:spcAft>
                      </a:pPr>
                      <a:r>
                        <a:rPr lang="sl-SI" sz="600">
                          <a:effectLst/>
                        </a:rPr>
                        <a:t> </a:t>
                      </a:r>
                      <a:endParaRPr lang="sl-SI" sz="6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nSpc>
                          <a:spcPct val="107000"/>
                        </a:lnSpc>
                        <a:spcAft>
                          <a:spcPts val="0"/>
                        </a:spcAft>
                      </a:pPr>
                      <a:r>
                        <a:rPr lang="sl-SI" sz="600">
                          <a:effectLst/>
                        </a:rPr>
                        <a:t> </a:t>
                      </a:r>
                      <a:endParaRPr lang="sl-SI" sz="6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nSpc>
                          <a:spcPct val="107000"/>
                        </a:lnSpc>
                        <a:spcAft>
                          <a:spcPts val="0"/>
                        </a:spcAft>
                      </a:pPr>
                      <a:r>
                        <a:rPr lang="sl-SI" sz="600">
                          <a:effectLst/>
                        </a:rPr>
                        <a:t> </a:t>
                      </a:r>
                      <a:endParaRPr lang="sl-SI" sz="6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nSpc>
                          <a:spcPct val="107000"/>
                        </a:lnSpc>
                        <a:spcAft>
                          <a:spcPts val="0"/>
                        </a:spcAft>
                      </a:pPr>
                      <a:r>
                        <a:rPr lang="sl-SI" sz="600">
                          <a:effectLst/>
                        </a:rPr>
                        <a:t> </a:t>
                      </a:r>
                      <a:endParaRPr lang="sl-SI" sz="6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nSpc>
                          <a:spcPct val="107000"/>
                        </a:lnSpc>
                        <a:spcAft>
                          <a:spcPts val="0"/>
                        </a:spcAft>
                      </a:pPr>
                      <a:r>
                        <a:rPr lang="sl-SI" sz="600">
                          <a:effectLst/>
                        </a:rPr>
                        <a:t> </a:t>
                      </a:r>
                      <a:endParaRPr lang="sl-SI" sz="6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nSpc>
                          <a:spcPct val="107000"/>
                        </a:lnSpc>
                        <a:spcAft>
                          <a:spcPts val="0"/>
                        </a:spcAft>
                      </a:pPr>
                      <a:r>
                        <a:rPr lang="sl-SI" sz="600">
                          <a:effectLst/>
                        </a:rPr>
                        <a:t> </a:t>
                      </a:r>
                      <a:endParaRPr lang="sl-SI" sz="6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nSpc>
                          <a:spcPct val="107000"/>
                        </a:lnSpc>
                        <a:spcAft>
                          <a:spcPts val="0"/>
                        </a:spcAft>
                      </a:pPr>
                      <a:r>
                        <a:rPr lang="sl-SI" sz="600">
                          <a:effectLst/>
                        </a:rPr>
                        <a:t> </a:t>
                      </a:r>
                      <a:endParaRPr lang="sl-SI" sz="6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nSpc>
                          <a:spcPct val="107000"/>
                        </a:lnSpc>
                        <a:spcAft>
                          <a:spcPts val="0"/>
                        </a:spcAft>
                      </a:pPr>
                      <a:r>
                        <a:rPr lang="sl-SI" sz="600">
                          <a:effectLst/>
                        </a:rPr>
                        <a:t> </a:t>
                      </a:r>
                      <a:endParaRPr lang="sl-SI" sz="6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extLst>
                  <a:ext uri="{0D108BD9-81ED-4DB2-BD59-A6C34878D82A}">
                    <a16:rowId xmlns:a16="http://schemas.microsoft.com/office/drawing/2014/main" xmlns="" val="3309492080"/>
                  </a:ext>
                </a:extLst>
              </a:tr>
              <a:tr h="523565">
                <a:tc>
                  <a:txBody>
                    <a:bodyPr/>
                    <a:lstStyle/>
                    <a:p>
                      <a:pPr>
                        <a:lnSpc>
                          <a:spcPct val="107000"/>
                        </a:lnSpc>
                        <a:spcAft>
                          <a:spcPts val="0"/>
                        </a:spcAft>
                      </a:pPr>
                      <a:r>
                        <a:rPr lang="sl-SI" sz="1100" dirty="0">
                          <a:effectLst/>
                        </a:rPr>
                        <a:t>Travinje</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27.041,03</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28.364,40</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30.664,61</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33.530,27</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35.609,82</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35.637,92</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36.487,41</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38.745,71</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extLst>
                  <a:ext uri="{0D108BD9-81ED-4DB2-BD59-A6C34878D82A}">
                    <a16:rowId xmlns:a16="http://schemas.microsoft.com/office/drawing/2014/main" xmlns="" val="2672217365"/>
                  </a:ext>
                </a:extLst>
              </a:tr>
              <a:tr h="523565">
                <a:tc>
                  <a:txBody>
                    <a:bodyPr/>
                    <a:lstStyle/>
                    <a:p>
                      <a:pPr>
                        <a:lnSpc>
                          <a:spcPct val="107000"/>
                        </a:lnSpc>
                        <a:spcAft>
                          <a:spcPts val="0"/>
                        </a:spcAft>
                      </a:pPr>
                      <a:r>
                        <a:rPr lang="sl-SI" sz="1100" dirty="0">
                          <a:effectLst/>
                        </a:rPr>
                        <a:t>Njive</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2.354,16</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2.399,99</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2.752,61</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3.148,34</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3.484,67</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4.050,60</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4.403,84</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4.476,68</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extLst>
                  <a:ext uri="{0D108BD9-81ED-4DB2-BD59-A6C34878D82A}">
                    <a16:rowId xmlns:a16="http://schemas.microsoft.com/office/drawing/2014/main" xmlns="" val="3602947173"/>
                  </a:ext>
                </a:extLst>
              </a:tr>
              <a:tr h="335522">
                <a:tc>
                  <a:txBody>
                    <a:bodyPr/>
                    <a:lstStyle/>
                    <a:p>
                      <a:pPr>
                        <a:lnSpc>
                          <a:spcPct val="107000"/>
                        </a:lnSpc>
                        <a:spcAft>
                          <a:spcPts val="0"/>
                        </a:spcAft>
                      </a:pPr>
                      <a:r>
                        <a:rPr lang="sl-SI" sz="1100" dirty="0">
                          <a:effectLst/>
                        </a:rPr>
                        <a:t>Vinogradi</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296,58</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287,19</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323,88</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401,28</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419,73</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494,81</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535,70</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559,35</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extLst>
                  <a:ext uri="{0D108BD9-81ED-4DB2-BD59-A6C34878D82A}">
                    <a16:rowId xmlns:a16="http://schemas.microsoft.com/office/drawing/2014/main" xmlns="" val="1639927566"/>
                  </a:ext>
                </a:extLst>
              </a:tr>
              <a:tr h="335522">
                <a:tc>
                  <a:txBody>
                    <a:bodyPr/>
                    <a:lstStyle/>
                    <a:p>
                      <a:pPr>
                        <a:lnSpc>
                          <a:spcPct val="107000"/>
                        </a:lnSpc>
                        <a:spcAft>
                          <a:spcPts val="0"/>
                        </a:spcAft>
                      </a:pPr>
                      <a:r>
                        <a:rPr lang="sl-SI" sz="1100" dirty="0">
                          <a:effectLst/>
                        </a:rPr>
                        <a:t>Oljčniki</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76,60</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91,62</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184,53</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208,33</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226,17</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214,11</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240,05</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242,55</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extLst>
                  <a:ext uri="{0D108BD9-81ED-4DB2-BD59-A6C34878D82A}">
                    <a16:rowId xmlns:a16="http://schemas.microsoft.com/office/drawing/2014/main" xmlns="" val="3125595410"/>
                  </a:ext>
                </a:extLst>
              </a:tr>
              <a:tr h="523565">
                <a:tc>
                  <a:txBody>
                    <a:bodyPr/>
                    <a:lstStyle/>
                    <a:p>
                      <a:pPr>
                        <a:lnSpc>
                          <a:spcPct val="107000"/>
                        </a:lnSpc>
                        <a:spcAft>
                          <a:spcPts val="0"/>
                        </a:spcAft>
                      </a:pPr>
                      <a:r>
                        <a:rPr lang="sl-SI" sz="1100" dirty="0">
                          <a:effectLst/>
                        </a:rPr>
                        <a:t>Sadovnjaki (IS+TSA)</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798,03</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857,85</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994,36</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1.148,25</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1.268,05</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1.477,60</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1.616,69</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1.881,20</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extLst>
                  <a:ext uri="{0D108BD9-81ED-4DB2-BD59-A6C34878D82A}">
                    <a16:rowId xmlns:a16="http://schemas.microsoft.com/office/drawing/2014/main" xmlns="" val="580819115"/>
                  </a:ext>
                </a:extLst>
              </a:tr>
              <a:tr h="335522">
                <a:tc>
                  <a:txBody>
                    <a:bodyPr/>
                    <a:lstStyle/>
                    <a:p>
                      <a:pPr>
                        <a:lnSpc>
                          <a:spcPct val="107000"/>
                        </a:lnSpc>
                        <a:spcAft>
                          <a:spcPts val="0"/>
                        </a:spcAft>
                      </a:pPr>
                      <a:r>
                        <a:rPr lang="sl-SI" sz="1100" dirty="0">
                          <a:effectLst/>
                        </a:rPr>
                        <a:t>- Intenzivna raba</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182</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193,03</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260,08</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291,29</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341,94</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483,61</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564,75</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1000"/>
                        </a:spcAft>
                      </a:pPr>
                      <a:r>
                        <a:rPr lang="sl-SI" sz="1100">
                          <a:solidFill>
                            <a:schemeClr val="tx2"/>
                          </a:solidFill>
                          <a:effectLst/>
                        </a:rPr>
                        <a:t>784,34</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extLst>
                  <a:ext uri="{0D108BD9-81ED-4DB2-BD59-A6C34878D82A}">
                    <a16:rowId xmlns:a16="http://schemas.microsoft.com/office/drawing/2014/main" xmlns="" val="2625167621"/>
                  </a:ext>
                </a:extLst>
              </a:tr>
              <a:tr h="523565">
                <a:tc>
                  <a:txBody>
                    <a:bodyPr/>
                    <a:lstStyle/>
                    <a:p>
                      <a:pPr>
                        <a:lnSpc>
                          <a:spcPct val="107000"/>
                        </a:lnSpc>
                        <a:spcAft>
                          <a:spcPts val="0"/>
                        </a:spcAft>
                      </a:pPr>
                      <a:r>
                        <a:rPr lang="sl-SI" sz="1100" dirty="0">
                          <a:effectLst/>
                        </a:rPr>
                        <a:t>- Ekstenzivna raba</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614</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664,82</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734,28</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856,96</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926,11</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993,99</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1.051,94</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1.096,86</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extLst>
                  <a:ext uri="{0D108BD9-81ED-4DB2-BD59-A6C34878D82A}">
                    <a16:rowId xmlns:a16="http://schemas.microsoft.com/office/drawing/2014/main" xmlns="" val="897200366"/>
                  </a:ext>
                </a:extLst>
              </a:tr>
              <a:tr h="561204">
                <a:tc>
                  <a:txBody>
                    <a:bodyPr/>
                    <a:lstStyle/>
                    <a:p>
                      <a:pPr>
                        <a:lnSpc>
                          <a:spcPct val="107000"/>
                        </a:lnSpc>
                        <a:spcAft>
                          <a:spcPts val="0"/>
                        </a:spcAft>
                      </a:pPr>
                      <a:r>
                        <a:rPr lang="sl-SI" sz="1100" dirty="0">
                          <a:effectLst/>
                        </a:rPr>
                        <a:t>Vrtnine (na prostem in v zaščitenem prostoru)</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122,11</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147,69</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180,68</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228,00</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228,76</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289,37</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293,34</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1000"/>
                        </a:spcAft>
                      </a:pPr>
                      <a:r>
                        <a:rPr lang="sl-SI" sz="1100" dirty="0">
                          <a:solidFill>
                            <a:schemeClr val="tx2"/>
                          </a:solidFill>
                          <a:effectLst/>
                        </a:rPr>
                        <a:t>317,12</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extLst>
                  <a:ext uri="{0D108BD9-81ED-4DB2-BD59-A6C34878D82A}">
                    <a16:rowId xmlns:a16="http://schemas.microsoft.com/office/drawing/2014/main" xmlns="" val="3962906573"/>
                  </a:ext>
                </a:extLst>
              </a:tr>
              <a:tr h="335522">
                <a:tc>
                  <a:txBody>
                    <a:bodyPr/>
                    <a:lstStyle/>
                    <a:p>
                      <a:pPr>
                        <a:lnSpc>
                          <a:spcPct val="107000"/>
                        </a:lnSpc>
                        <a:spcAft>
                          <a:spcPts val="0"/>
                        </a:spcAft>
                      </a:pPr>
                      <a:r>
                        <a:rPr lang="sl-SI" sz="1100" dirty="0">
                          <a:effectLst/>
                        </a:rPr>
                        <a:t>Hmeljišča</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 </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 </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 </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 </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 </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24,05</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1,73</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1000"/>
                        </a:spcAft>
                      </a:pPr>
                      <a:r>
                        <a:rPr lang="sl-SI" sz="1100" dirty="0">
                          <a:solidFill>
                            <a:schemeClr val="tx2"/>
                          </a:solidFill>
                          <a:effectLst/>
                        </a:rPr>
                        <a:t>1,48</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extLst>
                  <a:ext uri="{0D108BD9-81ED-4DB2-BD59-A6C34878D82A}">
                    <a16:rowId xmlns:a16="http://schemas.microsoft.com/office/drawing/2014/main" xmlns="" val="3220112754"/>
                  </a:ext>
                </a:extLst>
              </a:tr>
              <a:tr h="523565">
                <a:tc>
                  <a:txBody>
                    <a:bodyPr/>
                    <a:lstStyle/>
                    <a:p>
                      <a:pPr>
                        <a:lnSpc>
                          <a:spcPct val="107000"/>
                        </a:lnSpc>
                        <a:spcAft>
                          <a:spcPts val="0"/>
                        </a:spcAft>
                      </a:pPr>
                      <a:r>
                        <a:rPr lang="sl-SI" sz="1100" dirty="0">
                          <a:effectLst/>
                        </a:rPr>
                        <a:t>SKUPAJ</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30.688,51</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32.148,74</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35.100,67</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38.664,49</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41.237,194</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a:solidFill>
                            <a:schemeClr val="tx2"/>
                          </a:solidFill>
                          <a:effectLst/>
                        </a:rPr>
                        <a:t>42.188,46</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a:solidFill>
                            <a:schemeClr val="tx2"/>
                          </a:solidFill>
                          <a:effectLst/>
                        </a:rPr>
                        <a:t>43.578,76</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tc>
                  <a:txBody>
                    <a:bodyPr/>
                    <a:lstStyle/>
                    <a:p>
                      <a:pPr algn="r">
                        <a:lnSpc>
                          <a:spcPct val="107000"/>
                        </a:lnSpc>
                        <a:spcAft>
                          <a:spcPts val="0"/>
                        </a:spcAft>
                      </a:pPr>
                      <a:r>
                        <a:rPr lang="sl-SI" sz="1100" dirty="0" smtClean="0">
                          <a:solidFill>
                            <a:schemeClr val="tx2"/>
                          </a:solidFill>
                          <a:effectLst/>
                        </a:rPr>
                        <a:t>46.222,35</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27790" marB="27790" anchor="ctr"/>
                </a:tc>
                <a:extLst>
                  <a:ext uri="{0D108BD9-81ED-4DB2-BD59-A6C34878D82A}">
                    <a16:rowId xmlns:a16="http://schemas.microsoft.com/office/drawing/2014/main" xmlns="" val="4071701467"/>
                  </a:ext>
                </a:extLst>
              </a:tr>
            </a:tbl>
          </a:graphicData>
        </a:graphic>
      </p:graphicFrame>
      <p:sp>
        <p:nvSpPr>
          <p:cNvPr id="8" name="Pravokotnik 7"/>
          <p:cNvSpPr/>
          <p:nvPr/>
        </p:nvSpPr>
        <p:spPr>
          <a:xfrm>
            <a:off x="972000" y="557402"/>
            <a:ext cx="7456776" cy="1508105"/>
          </a:xfrm>
          <a:prstGeom prst="rect">
            <a:avLst/>
          </a:prstGeom>
        </p:spPr>
        <p:txBody>
          <a:bodyPr wrap="square">
            <a:spAutoFit/>
          </a:bodyPr>
          <a:lstStyle/>
          <a:p>
            <a:endParaRPr lang="sl-SI" altLang="sl-SI" dirty="0">
              <a:solidFill>
                <a:srgbClr val="0070C0"/>
              </a:solidFill>
              <a:latin typeface="Calibri" panose="020F0502020204030204" pitchFamily="34" charset="0"/>
            </a:endParaRPr>
          </a:p>
          <a:p>
            <a:endParaRPr lang="sl-SI" altLang="sl-SI" dirty="0">
              <a:solidFill>
                <a:srgbClr val="0070C0"/>
              </a:solidFill>
              <a:latin typeface="Calibri" panose="020F0502020204030204" pitchFamily="34" charset="0"/>
            </a:endParaRPr>
          </a:p>
          <a:p>
            <a:r>
              <a:rPr lang="sl-SI" sz="2800" dirty="0" smtClean="0">
                <a:solidFill>
                  <a:schemeClr val="accent1"/>
                </a:solidFill>
              </a:rPr>
              <a:t>Obseg površin po kulturah oziroma načinu rabe </a:t>
            </a:r>
            <a:endParaRPr lang="sl-SI" sz="2800" dirty="0">
              <a:solidFill>
                <a:schemeClr val="accent1"/>
              </a:solidFill>
            </a:endParaRPr>
          </a:p>
        </p:txBody>
      </p:sp>
    </p:spTree>
    <p:extLst>
      <p:ext uri="{BB962C8B-B14F-4D97-AF65-F5344CB8AC3E}">
        <p14:creationId xmlns:p14="http://schemas.microsoft.com/office/powerpoint/2010/main" val="3864612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0536" y="1113576"/>
            <a:ext cx="8608126" cy="738664"/>
          </a:xfrm>
        </p:spPr>
        <p:txBody>
          <a:bodyPr/>
          <a:lstStyle/>
          <a:p>
            <a:r>
              <a:rPr lang="sl-SI" sz="2400" dirty="0" smtClean="0">
                <a:solidFill>
                  <a:srgbClr val="0070C0"/>
                </a:solidFill>
              </a:rPr>
              <a:t>      Reja </a:t>
            </a:r>
            <a:r>
              <a:rPr lang="sl-SI" sz="2400" dirty="0">
                <a:solidFill>
                  <a:srgbClr val="0070C0"/>
                </a:solidFill>
              </a:rPr>
              <a:t>živali vključena v sistem ekološkega </a:t>
            </a:r>
            <a:r>
              <a:rPr lang="sl-SI" sz="2400" dirty="0" smtClean="0">
                <a:solidFill>
                  <a:srgbClr val="0070C0"/>
                </a:solidFill>
              </a:rPr>
              <a:t>kmetijstva v 2017</a:t>
            </a:r>
            <a:r>
              <a:rPr lang="en-US" sz="2400" dirty="0">
                <a:solidFill>
                  <a:prstClr val="black"/>
                </a:solidFill>
              </a:rPr>
              <a:t/>
            </a:r>
            <a:br>
              <a:rPr lang="en-US" sz="2400" dirty="0">
                <a:solidFill>
                  <a:prstClr val="black"/>
                </a:solidFill>
              </a:rPr>
            </a:br>
            <a:endParaRPr lang="sl-SI" sz="2400" dirty="0"/>
          </a:p>
        </p:txBody>
      </p:sp>
      <p:sp>
        <p:nvSpPr>
          <p:cNvPr id="3" name="Označba mesta besedila 2"/>
          <p:cNvSpPr>
            <a:spLocks noGrp="1"/>
          </p:cNvSpPr>
          <p:nvPr>
            <p:ph type="body" sz="quarter" idx="13"/>
          </p:nvPr>
        </p:nvSpPr>
        <p:spPr/>
        <p:txBody>
          <a:bodyPr/>
          <a:lstStyle/>
          <a:p>
            <a:endParaRPr lang="sl-SI" dirty="0"/>
          </a:p>
        </p:txBody>
      </p:sp>
      <p:graphicFrame>
        <p:nvGraphicFramePr>
          <p:cNvPr id="4" name="Tabela 3"/>
          <p:cNvGraphicFramePr>
            <a:graphicFrameLocks noGrp="1"/>
          </p:cNvGraphicFramePr>
          <p:nvPr>
            <p:extLst>
              <p:ext uri="{D42A27DB-BD31-4B8C-83A1-F6EECF244321}">
                <p14:modId xmlns:p14="http://schemas.microsoft.com/office/powerpoint/2010/main" val="990740122"/>
              </p:ext>
            </p:extLst>
          </p:nvPr>
        </p:nvGraphicFramePr>
        <p:xfrm>
          <a:off x="407405" y="1959429"/>
          <a:ext cx="8446885" cy="4559069"/>
        </p:xfrm>
        <a:graphic>
          <a:graphicData uri="http://schemas.openxmlformats.org/drawingml/2006/table">
            <a:tbl>
              <a:tblPr firstRow="1" firstCol="1" bandRow="1">
                <a:tableStyleId>{5C22544A-7EE6-4342-B048-85BDC9FD1C3A}</a:tableStyleId>
              </a:tblPr>
              <a:tblGrid>
                <a:gridCol w="2815007">
                  <a:extLst>
                    <a:ext uri="{9D8B030D-6E8A-4147-A177-3AD203B41FA5}">
                      <a16:colId xmlns:a16="http://schemas.microsoft.com/office/drawing/2014/main" xmlns="" val="1750230272"/>
                    </a:ext>
                  </a:extLst>
                </a:gridCol>
                <a:gridCol w="2815939">
                  <a:extLst>
                    <a:ext uri="{9D8B030D-6E8A-4147-A177-3AD203B41FA5}">
                      <a16:colId xmlns:a16="http://schemas.microsoft.com/office/drawing/2014/main" xmlns="" val="2720290462"/>
                    </a:ext>
                  </a:extLst>
                </a:gridCol>
                <a:gridCol w="2815939">
                  <a:extLst>
                    <a:ext uri="{9D8B030D-6E8A-4147-A177-3AD203B41FA5}">
                      <a16:colId xmlns:a16="http://schemas.microsoft.com/office/drawing/2014/main" xmlns="" val="2790335684"/>
                    </a:ext>
                  </a:extLst>
                </a:gridCol>
              </a:tblGrid>
              <a:tr h="548077">
                <a:tc>
                  <a:txBody>
                    <a:bodyPr/>
                    <a:lstStyle/>
                    <a:p>
                      <a:pPr>
                        <a:lnSpc>
                          <a:spcPct val="107000"/>
                        </a:lnSpc>
                        <a:spcAft>
                          <a:spcPts val="0"/>
                        </a:spcAft>
                      </a:pPr>
                      <a:endParaRPr lang="sl-SI" sz="1100" cap="all" dirty="0" smtClean="0">
                        <a:effectLst/>
                      </a:endParaRPr>
                    </a:p>
                    <a:p>
                      <a:pPr algn="ctr">
                        <a:lnSpc>
                          <a:spcPct val="107000"/>
                        </a:lnSpc>
                        <a:spcAft>
                          <a:spcPts val="0"/>
                        </a:spcAft>
                      </a:pPr>
                      <a:r>
                        <a:rPr lang="sl-SI" sz="1100" cap="all" dirty="0" smtClean="0">
                          <a:effectLst/>
                        </a:rPr>
                        <a:t>Vrsta </a:t>
                      </a:r>
                      <a:r>
                        <a:rPr lang="sl-SI" sz="1100" cap="all" dirty="0">
                          <a:effectLst/>
                        </a:rPr>
                        <a:t>živali</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sl-SI" sz="1100" cap="all" dirty="0" smtClean="0">
                        <a:effectLst/>
                      </a:endParaRPr>
                    </a:p>
                    <a:p>
                      <a:pPr algn="ctr">
                        <a:lnSpc>
                          <a:spcPct val="107000"/>
                        </a:lnSpc>
                        <a:spcAft>
                          <a:spcPts val="0"/>
                        </a:spcAft>
                      </a:pPr>
                      <a:r>
                        <a:rPr lang="sl-SI" sz="1100" cap="all" dirty="0" smtClean="0">
                          <a:effectLst/>
                        </a:rPr>
                        <a:t>Število </a:t>
                      </a:r>
                      <a:r>
                        <a:rPr lang="sl-SI" sz="1100" cap="all" dirty="0">
                          <a:effectLst/>
                        </a:rPr>
                        <a:t>živali</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sl-SI" sz="1100" cap="all" dirty="0" smtClean="0">
                        <a:effectLst/>
                      </a:endParaRPr>
                    </a:p>
                    <a:p>
                      <a:pPr algn="ctr">
                        <a:lnSpc>
                          <a:spcPct val="107000"/>
                        </a:lnSpc>
                        <a:spcAft>
                          <a:spcPts val="0"/>
                        </a:spcAft>
                      </a:pPr>
                      <a:r>
                        <a:rPr lang="sl-SI" sz="1100" cap="all" dirty="0" smtClean="0">
                          <a:effectLst/>
                        </a:rPr>
                        <a:t>GVŽ</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41607659"/>
                  </a:ext>
                </a:extLst>
              </a:tr>
              <a:tr h="501374">
                <a:tc>
                  <a:txBody>
                    <a:bodyPr/>
                    <a:lstStyle/>
                    <a:p>
                      <a:pPr algn="ctr">
                        <a:lnSpc>
                          <a:spcPct val="107000"/>
                        </a:lnSpc>
                        <a:spcAft>
                          <a:spcPts val="0"/>
                        </a:spcAft>
                      </a:pPr>
                      <a:endParaRPr lang="sl-SI" sz="1100" cap="all" dirty="0" smtClean="0">
                        <a:effectLst/>
                      </a:endParaRPr>
                    </a:p>
                    <a:p>
                      <a:pPr algn="ctr">
                        <a:lnSpc>
                          <a:spcPct val="107000"/>
                        </a:lnSpc>
                        <a:spcAft>
                          <a:spcPts val="0"/>
                        </a:spcAft>
                      </a:pPr>
                      <a:r>
                        <a:rPr lang="sl-SI" sz="1100" cap="all" dirty="0" smtClean="0">
                          <a:effectLst/>
                        </a:rPr>
                        <a:t>GOVEDO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dirty="0">
                          <a:solidFill>
                            <a:schemeClr val="tx2"/>
                          </a:solidFill>
                          <a:effectLst/>
                        </a:rPr>
                        <a:t>35.095</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a:solidFill>
                            <a:schemeClr val="tx2"/>
                          </a:solidFill>
                          <a:effectLst/>
                        </a:rPr>
                        <a:t>23.658,25</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67708108"/>
                  </a:ext>
                </a:extLst>
              </a:tr>
              <a:tr h="501374">
                <a:tc>
                  <a:txBody>
                    <a:bodyPr/>
                    <a:lstStyle/>
                    <a:p>
                      <a:pPr>
                        <a:lnSpc>
                          <a:spcPct val="107000"/>
                        </a:lnSpc>
                        <a:spcAft>
                          <a:spcPts val="0"/>
                        </a:spcAft>
                      </a:pPr>
                      <a:endParaRPr lang="sl-SI" sz="1100" cap="all" dirty="0" smtClean="0">
                        <a:effectLst/>
                      </a:endParaRPr>
                    </a:p>
                    <a:p>
                      <a:pPr algn="ctr">
                        <a:lnSpc>
                          <a:spcPct val="107000"/>
                        </a:lnSpc>
                        <a:spcAft>
                          <a:spcPts val="0"/>
                        </a:spcAft>
                      </a:pPr>
                      <a:r>
                        <a:rPr lang="sl-SI" sz="1100" cap="all" dirty="0" smtClean="0">
                          <a:effectLst/>
                        </a:rPr>
                        <a:t>DROBNICA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dirty="0">
                          <a:solidFill>
                            <a:schemeClr val="tx2"/>
                          </a:solidFill>
                          <a:effectLst/>
                        </a:rPr>
                        <a:t>44.030</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dirty="0">
                          <a:solidFill>
                            <a:schemeClr val="tx2"/>
                          </a:solidFill>
                          <a:effectLst/>
                        </a:rPr>
                        <a:t>4.572,3</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90645933"/>
                  </a:ext>
                </a:extLst>
              </a:tr>
              <a:tr h="501374">
                <a:tc>
                  <a:txBody>
                    <a:bodyPr/>
                    <a:lstStyle/>
                    <a:p>
                      <a:pPr algn="ctr">
                        <a:lnSpc>
                          <a:spcPct val="107000"/>
                        </a:lnSpc>
                        <a:spcAft>
                          <a:spcPts val="0"/>
                        </a:spcAft>
                      </a:pPr>
                      <a:endParaRPr lang="sl-SI" sz="1100" cap="all" dirty="0" smtClean="0">
                        <a:effectLst/>
                      </a:endParaRPr>
                    </a:p>
                    <a:p>
                      <a:pPr algn="ctr">
                        <a:lnSpc>
                          <a:spcPct val="107000"/>
                        </a:lnSpc>
                        <a:spcAft>
                          <a:spcPts val="0"/>
                        </a:spcAft>
                      </a:pPr>
                      <a:r>
                        <a:rPr lang="sl-SI" sz="1100" cap="all" dirty="0" smtClean="0">
                          <a:effectLst/>
                        </a:rPr>
                        <a:t>KOPITARJI</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dirty="0">
                          <a:solidFill>
                            <a:schemeClr val="tx2"/>
                          </a:solidFill>
                          <a:effectLst/>
                        </a:rPr>
                        <a:t>4.040</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dirty="0">
                          <a:solidFill>
                            <a:schemeClr val="tx2"/>
                          </a:solidFill>
                          <a:effectLst/>
                        </a:rPr>
                        <a:t>3.300</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6111966"/>
                  </a:ext>
                </a:extLst>
              </a:tr>
              <a:tr h="501374">
                <a:tc>
                  <a:txBody>
                    <a:bodyPr/>
                    <a:lstStyle/>
                    <a:p>
                      <a:pPr>
                        <a:lnSpc>
                          <a:spcPct val="107000"/>
                        </a:lnSpc>
                        <a:spcAft>
                          <a:spcPts val="0"/>
                        </a:spcAft>
                      </a:pPr>
                      <a:endParaRPr lang="sl-SI" sz="1100" cap="all" dirty="0" smtClean="0">
                        <a:effectLst/>
                      </a:endParaRPr>
                    </a:p>
                    <a:p>
                      <a:pPr algn="ctr">
                        <a:lnSpc>
                          <a:spcPct val="107000"/>
                        </a:lnSpc>
                        <a:spcAft>
                          <a:spcPts val="0"/>
                        </a:spcAft>
                      </a:pPr>
                      <a:r>
                        <a:rPr lang="sl-SI" sz="1100" cap="all" dirty="0" smtClean="0">
                          <a:effectLst/>
                        </a:rPr>
                        <a:t>PRAŠIČI</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dirty="0">
                          <a:solidFill>
                            <a:schemeClr val="tx2"/>
                          </a:solidFill>
                          <a:effectLst/>
                        </a:rPr>
                        <a:t>3.793</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dirty="0">
                          <a:solidFill>
                            <a:schemeClr val="tx2"/>
                          </a:solidFill>
                          <a:effectLst/>
                        </a:rPr>
                        <a:t>551,8</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21148859"/>
                  </a:ext>
                </a:extLst>
              </a:tr>
              <a:tr h="501374">
                <a:tc>
                  <a:txBody>
                    <a:bodyPr/>
                    <a:lstStyle/>
                    <a:p>
                      <a:pPr algn="ctr">
                        <a:lnSpc>
                          <a:spcPct val="107000"/>
                        </a:lnSpc>
                        <a:spcAft>
                          <a:spcPts val="0"/>
                        </a:spcAft>
                      </a:pPr>
                      <a:endParaRPr lang="sl-SI" sz="1100" cap="all" dirty="0" smtClean="0">
                        <a:effectLst/>
                      </a:endParaRPr>
                    </a:p>
                    <a:p>
                      <a:pPr algn="ctr">
                        <a:lnSpc>
                          <a:spcPct val="107000"/>
                        </a:lnSpc>
                        <a:spcAft>
                          <a:spcPts val="0"/>
                        </a:spcAft>
                      </a:pPr>
                      <a:r>
                        <a:rPr lang="sl-SI" sz="1100" cap="all" dirty="0" smtClean="0">
                          <a:effectLst/>
                        </a:rPr>
                        <a:t>PERUTNINA</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dirty="0">
                          <a:solidFill>
                            <a:schemeClr val="tx2"/>
                          </a:solidFill>
                          <a:effectLst/>
                        </a:rPr>
                        <a:t>104.940</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dirty="0">
                          <a:solidFill>
                            <a:schemeClr val="tx2"/>
                          </a:solidFill>
                          <a:effectLst/>
                        </a:rPr>
                        <a:t>293,06</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75736588"/>
                  </a:ext>
                </a:extLst>
              </a:tr>
              <a:tr h="501374">
                <a:tc>
                  <a:txBody>
                    <a:bodyPr/>
                    <a:lstStyle/>
                    <a:p>
                      <a:pPr algn="ctr">
                        <a:lnSpc>
                          <a:spcPct val="107000"/>
                        </a:lnSpc>
                        <a:spcAft>
                          <a:spcPts val="0"/>
                        </a:spcAft>
                      </a:pPr>
                      <a:endParaRPr lang="sl-SI" sz="1100" cap="all" dirty="0" smtClean="0">
                        <a:effectLst/>
                      </a:endParaRPr>
                    </a:p>
                    <a:p>
                      <a:pPr algn="ctr">
                        <a:lnSpc>
                          <a:spcPct val="107000"/>
                        </a:lnSpc>
                        <a:spcAft>
                          <a:spcPts val="0"/>
                        </a:spcAft>
                      </a:pPr>
                      <a:r>
                        <a:rPr lang="sl-SI" sz="1100" cap="all" dirty="0" smtClean="0">
                          <a:effectLst/>
                        </a:rPr>
                        <a:t>JELENJAD</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dirty="0">
                          <a:solidFill>
                            <a:schemeClr val="tx2"/>
                          </a:solidFill>
                          <a:effectLst/>
                        </a:rPr>
                        <a:t>2.092</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dirty="0">
                          <a:solidFill>
                            <a:schemeClr val="tx2"/>
                          </a:solidFill>
                          <a:effectLst/>
                        </a:rPr>
                        <a:t>249</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59685914"/>
                  </a:ext>
                </a:extLst>
              </a:tr>
              <a:tr h="501374">
                <a:tc>
                  <a:txBody>
                    <a:bodyPr/>
                    <a:lstStyle/>
                    <a:p>
                      <a:pPr algn="ctr">
                        <a:lnSpc>
                          <a:spcPct val="107000"/>
                        </a:lnSpc>
                        <a:spcAft>
                          <a:spcPts val="0"/>
                        </a:spcAft>
                      </a:pPr>
                      <a:endParaRPr lang="sl-SI" sz="1100" cap="all" dirty="0" smtClean="0">
                        <a:effectLst/>
                      </a:endParaRPr>
                    </a:p>
                    <a:p>
                      <a:pPr algn="ctr">
                        <a:lnSpc>
                          <a:spcPct val="107000"/>
                        </a:lnSpc>
                        <a:spcAft>
                          <a:spcPts val="0"/>
                        </a:spcAft>
                      </a:pPr>
                      <a:r>
                        <a:rPr lang="sl-SI" sz="1100" cap="all" dirty="0" smtClean="0">
                          <a:effectLst/>
                        </a:rPr>
                        <a:t>Kunci</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a:solidFill>
                            <a:schemeClr val="tx2"/>
                          </a:solidFill>
                          <a:effectLst/>
                        </a:rPr>
                        <a:t>1.640</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dirty="0">
                          <a:solidFill>
                            <a:schemeClr val="tx2"/>
                          </a:solidFill>
                          <a:effectLst/>
                        </a:rPr>
                        <a:t>5,4</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13373403"/>
                  </a:ext>
                </a:extLst>
              </a:tr>
              <a:tr h="501374">
                <a:tc>
                  <a:txBody>
                    <a:bodyPr/>
                    <a:lstStyle/>
                    <a:p>
                      <a:pPr>
                        <a:lnSpc>
                          <a:spcPct val="107000"/>
                        </a:lnSpc>
                        <a:spcAft>
                          <a:spcPts val="0"/>
                        </a:spcAft>
                      </a:pPr>
                      <a:endParaRPr lang="sl-SI" sz="1100" cap="all" dirty="0" smtClean="0">
                        <a:effectLst/>
                      </a:endParaRPr>
                    </a:p>
                    <a:p>
                      <a:pPr algn="ctr">
                        <a:lnSpc>
                          <a:spcPct val="107000"/>
                        </a:lnSpc>
                        <a:spcAft>
                          <a:spcPts val="0"/>
                        </a:spcAft>
                      </a:pPr>
                      <a:r>
                        <a:rPr lang="sl-SI" sz="1100" cap="all" dirty="0" smtClean="0">
                          <a:effectLst/>
                        </a:rPr>
                        <a:t>Čebele</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a:solidFill>
                            <a:schemeClr val="tx2"/>
                          </a:solidFill>
                          <a:effectLst/>
                        </a:rPr>
                        <a:t>2.182</a:t>
                      </a:r>
                      <a:endParaRPr lang="sl-SI"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l-SI" sz="1100" cap="all" dirty="0">
                          <a:solidFill>
                            <a:schemeClr val="tx2"/>
                          </a:solidFill>
                          <a:effectLst/>
                        </a:rPr>
                        <a:t>0</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50374483"/>
                  </a:ext>
                </a:extLst>
              </a:tr>
            </a:tbl>
          </a:graphicData>
        </a:graphic>
      </p:graphicFrame>
    </p:spTree>
    <p:extLst>
      <p:ext uri="{BB962C8B-B14F-4D97-AF65-F5344CB8AC3E}">
        <p14:creationId xmlns:p14="http://schemas.microsoft.com/office/powerpoint/2010/main" val="3205532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2016" y="1032095"/>
            <a:ext cx="8224687" cy="553998"/>
          </a:xfrm>
        </p:spPr>
        <p:txBody>
          <a:bodyPr/>
          <a:lstStyle/>
          <a:p>
            <a:r>
              <a:rPr lang="sl-SI" sz="3600" dirty="0">
                <a:solidFill>
                  <a:srgbClr val="0070C0"/>
                </a:solidFill>
              </a:rPr>
              <a:t>Podpore za EK v okviru PRP </a:t>
            </a:r>
            <a:r>
              <a:rPr lang="sl-SI" sz="3600" dirty="0" smtClean="0">
                <a:solidFill>
                  <a:srgbClr val="0070C0"/>
                </a:solidFill>
              </a:rPr>
              <a:t>2014-2020</a:t>
            </a:r>
            <a:endParaRPr lang="sl-SI" sz="3600" dirty="0">
              <a:solidFill>
                <a:srgbClr val="0070C0"/>
              </a:solidFill>
            </a:endParaRPr>
          </a:p>
        </p:txBody>
      </p:sp>
      <p:sp>
        <p:nvSpPr>
          <p:cNvPr id="3" name="Označba mesta besedila 2"/>
          <p:cNvSpPr>
            <a:spLocks noGrp="1"/>
          </p:cNvSpPr>
          <p:nvPr>
            <p:ph type="body" sz="quarter" idx="13"/>
          </p:nvPr>
        </p:nvSpPr>
        <p:spPr>
          <a:xfrm>
            <a:off x="516048" y="1883121"/>
            <a:ext cx="8214079" cy="3984279"/>
          </a:xfrm>
        </p:spPr>
        <p:txBody>
          <a:bodyPr>
            <a:normAutofit/>
          </a:bodyPr>
          <a:lstStyle/>
          <a:p>
            <a:pPr lvl="0">
              <a:buClr>
                <a:srgbClr val="0070C0"/>
              </a:buClr>
              <a:buFont typeface="Wingdings" panose="05000000000000000000" pitchFamily="2" charset="2"/>
              <a:buChar char="v"/>
            </a:pPr>
            <a:r>
              <a:rPr lang="sl-SI" sz="1800" dirty="0" smtClean="0">
                <a:solidFill>
                  <a:prstClr val="black"/>
                </a:solidFill>
              </a:rPr>
              <a:t>v </a:t>
            </a:r>
            <a:r>
              <a:rPr lang="sl-SI" sz="1800" dirty="0">
                <a:solidFill>
                  <a:prstClr val="black"/>
                </a:solidFill>
              </a:rPr>
              <a:t>programskem obdobju 2014-2020 je za ukrep EK namenjenih 65,3 mio EUR</a:t>
            </a:r>
          </a:p>
          <a:p>
            <a:pPr>
              <a:buClr>
                <a:srgbClr val="0070C0"/>
              </a:buClr>
              <a:buFont typeface="Wingdings" panose="05000000000000000000" pitchFamily="2" charset="2"/>
              <a:buChar char="v"/>
            </a:pPr>
            <a:r>
              <a:rPr lang="sl-SI" sz="1800" dirty="0" smtClean="0">
                <a:solidFill>
                  <a:schemeClr val="tx2"/>
                </a:solidFill>
              </a:rPr>
              <a:t>za </a:t>
            </a:r>
            <a:r>
              <a:rPr lang="sl-SI" sz="1800" dirty="0">
                <a:solidFill>
                  <a:schemeClr val="tx2"/>
                </a:solidFill>
              </a:rPr>
              <a:t>leto </a:t>
            </a:r>
            <a:r>
              <a:rPr lang="sl-SI" sz="1800" dirty="0" smtClean="0">
                <a:solidFill>
                  <a:schemeClr val="tx2"/>
                </a:solidFill>
              </a:rPr>
              <a:t>2017: 3.396 KMG, 43.888 ha, izplačanih 9,09 </a:t>
            </a:r>
            <a:r>
              <a:rPr lang="sl-SI" sz="1800" dirty="0">
                <a:solidFill>
                  <a:schemeClr val="tx2"/>
                </a:solidFill>
              </a:rPr>
              <a:t>mio </a:t>
            </a:r>
            <a:r>
              <a:rPr lang="sl-SI" sz="1800" dirty="0" smtClean="0">
                <a:solidFill>
                  <a:schemeClr val="tx2"/>
                </a:solidFill>
              </a:rPr>
              <a:t>EUR </a:t>
            </a:r>
          </a:p>
          <a:p>
            <a:pPr>
              <a:buClr>
                <a:srgbClr val="0070C0"/>
              </a:buClr>
              <a:buFont typeface="Wingdings" panose="05000000000000000000" pitchFamily="2" charset="2"/>
              <a:buChar char="v"/>
            </a:pPr>
            <a:r>
              <a:rPr lang="sl-SI" sz="1800" dirty="0" smtClean="0">
                <a:solidFill>
                  <a:schemeClr val="tx2"/>
                </a:solidFill>
              </a:rPr>
              <a:t>za leto 2018 : zahtevek vložilo 3.522 KMG, cca 46.029 ha, cca 9,7 mio EUR </a:t>
            </a:r>
            <a:endParaRPr lang="sl-SI" sz="1800" dirty="0">
              <a:solidFill>
                <a:schemeClr val="tx2"/>
              </a:solidFill>
            </a:endParaRPr>
          </a:p>
          <a:p>
            <a:pPr lvl="0">
              <a:buClr>
                <a:srgbClr val="334D97"/>
              </a:buClr>
              <a:buFont typeface="Wingdings" panose="05000000000000000000" pitchFamily="2" charset="2"/>
              <a:buChar char="v"/>
            </a:pPr>
            <a:endParaRPr lang="sl-SI" sz="1400" dirty="0">
              <a:solidFill>
                <a:prstClr val="black"/>
              </a:solidFill>
            </a:endParaRPr>
          </a:p>
          <a:p>
            <a:pPr lvl="0">
              <a:buClr>
                <a:srgbClr val="334D97"/>
              </a:buClr>
              <a:buFont typeface="Wingdings" panose="05000000000000000000" pitchFamily="2" charset="2"/>
              <a:buChar char="v"/>
            </a:pPr>
            <a:endParaRPr lang="sl-SI" sz="1400" dirty="0">
              <a:solidFill>
                <a:prstClr val="black"/>
              </a:solidFill>
            </a:endParaRPr>
          </a:p>
          <a:p>
            <a:endParaRPr lang="sl-SI" dirty="0"/>
          </a:p>
        </p:txBody>
      </p:sp>
      <p:graphicFrame>
        <p:nvGraphicFramePr>
          <p:cNvPr id="4" name="Tabela 3"/>
          <p:cNvGraphicFramePr>
            <a:graphicFrameLocks noGrp="1"/>
          </p:cNvGraphicFramePr>
          <p:nvPr>
            <p:extLst>
              <p:ext uri="{D42A27DB-BD31-4B8C-83A1-F6EECF244321}">
                <p14:modId xmlns:p14="http://schemas.microsoft.com/office/powerpoint/2010/main" val="3621727665"/>
              </p:ext>
            </p:extLst>
          </p:nvPr>
        </p:nvGraphicFramePr>
        <p:xfrm>
          <a:off x="1610042" y="3865830"/>
          <a:ext cx="6329847" cy="2107285"/>
        </p:xfrm>
        <a:graphic>
          <a:graphicData uri="http://schemas.openxmlformats.org/drawingml/2006/table">
            <a:tbl>
              <a:tblPr firstRow="1" firstCol="1" bandRow="1">
                <a:tableStyleId>{5C22544A-7EE6-4342-B048-85BDC9FD1C3A}</a:tableStyleId>
              </a:tblPr>
              <a:tblGrid>
                <a:gridCol w="1582292">
                  <a:extLst>
                    <a:ext uri="{9D8B030D-6E8A-4147-A177-3AD203B41FA5}">
                      <a16:colId xmlns:a16="http://schemas.microsoft.com/office/drawing/2014/main" xmlns="" val="4168514709"/>
                    </a:ext>
                  </a:extLst>
                </a:gridCol>
                <a:gridCol w="1582292">
                  <a:extLst>
                    <a:ext uri="{9D8B030D-6E8A-4147-A177-3AD203B41FA5}">
                      <a16:colId xmlns:a16="http://schemas.microsoft.com/office/drawing/2014/main" xmlns="" val="1159124069"/>
                    </a:ext>
                  </a:extLst>
                </a:gridCol>
                <a:gridCol w="1582292">
                  <a:extLst>
                    <a:ext uri="{9D8B030D-6E8A-4147-A177-3AD203B41FA5}">
                      <a16:colId xmlns:a16="http://schemas.microsoft.com/office/drawing/2014/main" xmlns="" val="382029345"/>
                    </a:ext>
                  </a:extLst>
                </a:gridCol>
                <a:gridCol w="1582971">
                  <a:extLst>
                    <a:ext uri="{9D8B030D-6E8A-4147-A177-3AD203B41FA5}">
                      <a16:colId xmlns:a16="http://schemas.microsoft.com/office/drawing/2014/main" xmlns="" val="1047070252"/>
                    </a:ext>
                  </a:extLst>
                </a:gridCol>
              </a:tblGrid>
              <a:tr h="431126">
                <a:tc>
                  <a:txBody>
                    <a:bodyPr/>
                    <a:lstStyle/>
                    <a:p>
                      <a:pPr>
                        <a:lnSpc>
                          <a:spcPct val="107000"/>
                        </a:lnSpc>
                        <a:spcAft>
                          <a:spcPts val="0"/>
                        </a:spcAft>
                      </a:pPr>
                      <a:r>
                        <a:rPr lang="sl-SI" sz="1100">
                          <a:effectLst/>
                        </a:rPr>
                        <a:t>UKREP M11</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100" dirty="0">
                          <a:effectLst/>
                        </a:rPr>
                        <a:t>2015</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100" dirty="0">
                          <a:effectLst/>
                        </a:rPr>
                        <a:t>2016</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100" dirty="0">
                          <a:effectLst/>
                        </a:rPr>
                        <a:t>2017</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40956938"/>
                  </a:ext>
                </a:extLst>
              </a:tr>
              <a:tr h="791092">
                <a:tc>
                  <a:txBody>
                    <a:bodyPr/>
                    <a:lstStyle/>
                    <a:p>
                      <a:pPr>
                        <a:lnSpc>
                          <a:spcPct val="107000"/>
                        </a:lnSpc>
                        <a:spcAft>
                          <a:spcPts val="0"/>
                        </a:spcAft>
                      </a:pPr>
                      <a:r>
                        <a:rPr lang="sl-SI" sz="1100" dirty="0">
                          <a:effectLst/>
                        </a:rPr>
                        <a:t>Št. </a:t>
                      </a:r>
                      <a:r>
                        <a:rPr lang="sl-SI" sz="1100" dirty="0" smtClean="0">
                          <a:effectLst/>
                        </a:rPr>
                        <a:t>izplačanih </a:t>
                      </a:r>
                      <a:r>
                        <a:rPr lang="sl-SI" sz="1100" dirty="0">
                          <a:effectLst/>
                        </a:rPr>
                        <a:t>vlog</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100" dirty="0">
                          <a:solidFill>
                            <a:schemeClr val="tx2"/>
                          </a:solidFill>
                          <a:effectLst/>
                        </a:rPr>
                        <a:t>3.150</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100" dirty="0">
                          <a:solidFill>
                            <a:schemeClr val="tx2"/>
                          </a:solidFill>
                          <a:effectLst/>
                        </a:rPr>
                        <a:t>3.268</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100" dirty="0">
                          <a:solidFill>
                            <a:schemeClr val="tx2"/>
                          </a:solidFill>
                          <a:effectLst/>
                        </a:rPr>
                        <a:t>3.396</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89082538"/>
                  </a:ext>
                </a:extLst>
              </a:tr>
              <a:tr h="885067">
                <a:tc>
                  <a:txBody>
                    <a:bodyPr/>
                    <a:lstStyle/>
                    <a:p>
                      <a:pPr>
                        <a:lnSpc>
                          <a:spcPct val="107000"/>
                        </a:lnSpc>
                        <a:spcAft>
                          <a:spcPts val="0"/>
                        </a:spcAft>
                      </a:pPr>
                      <a:r>
                        <a:rPr lang="sl-SI" sz="1100">
                          <a:effectLst/>
                        </a:rPr>
                        <a:t>Skupni znesek v EUR</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100" dirty="0">
                          <a:solidFill>
                            <a:schemeClr val="tx2"/>
                          </a:solidFill>
                          <a:effectLst/>
                        </a:rPr>
                        <a:t>7.546.909</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100" dirty="0">
                          <a:solidFill>
                            <a:schemeClr val="tx2"/>
                          </a:solidFill>
                          <a:effectLst/>
                        </a:rPr>
                        <a:t>8.772.974</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100" dirty="0">
                          <a:solidFill>
                            <a:schemeClr val="tx2"/>
                          </a:solidFill>
                          <a:effectLst/>
                        </a:rPr>
                        <a:t>9.086.516,45</a:t>
                      </a:r>
                      <a:endParaRPr lang="sl-SI"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20662710"/>
                  </a:ext>
                </a:extLst>
              </a:tr>
            </a:tbl>
          </a:graphicData>
        </a:graphic>
      </p:graphicFrame>
    </p:spTree>
    <p:extLst>
      <p:ext uri="{BB962C8B-B14F-4D97-AF65-F5344CB8AC3E}">
        <p14:creationId xmlns:p14="http://schemas.microsoft.com/office/powerpoint/2010/main" val="1347764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026_si10-cgp-mpe-PREDLOGA-2007">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026_si10-cgp-mpe-PREDLOGA-2007</Template>
  <TotalTime>2285</TotalTime>
  <Words>1655</Words>
  <Application>Microsoft Office PowerPoint</Application>
  <PresentationFormat>Diaprojekcija na zaslonu (4:3)</PresentationFormat>
  <Paragraphs>361</Paragraphs>
  <Slides>31</Slides>
  <Notes>0</Notes>
  <HiddenSlides>0</HiddenSlides>
  <MMClips>0</MMClips>
  <ScaleCrop>false</ScaleCrop>
  <HeadingPairs>
    <vt:vector size="8" baseType="variant">
      <vt:variant>
        <vt:lpstr>Uporabljene pisave</vt:lpstr>
      </vt:variant>
      <vt:variant>
        <vt:i4>6</vt:i4>
      </vt:variant>
      <vt:variant>
        <vt:lpstr>Tema</vt:lpstr>
      </vt:variant>
      <vt:variant>
        <vt:i4>2</vt:i4>
      </vt:variant>
      <vt:variant>
        <vt:lpstr>Vdelani OLE strežniki</vt:lpstr>
      </vt:variant>
      <vt:variant>
        <vt:i4>1</vt:i4>
      </vt:variant>
      <vt:variant>
        <vt:lpstr>Naslovi diapozitivov</vt:lpstr>
      </vt:variant>
      <vt:variant>
        <vt:i4>31</vt:i4>
      </vt:variant>
    </vt:vector>
  </HeadingPairs>
  <TitlesOfParts>
    <vt:vector size="40" baseType="lpstr">
      <vt:lpstr>Arial</vt:lpstr>
      <vt:lpstr>Arial CE</vt:lpstr>
      <vt:lpstr>Republika</vt:lpstr>
      <vt:lpstr>Wingdings</vt:lpstr>
      <vt:lpstr>Calibri</vt:lpstr>
      <vt:lpstr>Times New Roman</vt:lpstr>
      <vt:lpstr>026_si10-cgp-mpe-PREDLOGA-2007</vt:lpstr>
      <vt:lpstr>Custom Design</vt:lpstr>
      <vt:lpstr>Photo Editor fotografija</vt:lpstr>
      <vt:lpstr> </vt:lpstr>
      <vt:lpstr>Vsebina </vt:lpstr>
      <vt:lpstr> Trenutno stanje ekološkega kmetijstva v RS   </vt:lpstr>
      <vt:lpstr>Število KMG v kontroli eko pridelave</vt:lpstr>
      <vt:lpstr>Površine v kontroli eko pridelave (v ha)</vt:lpstr>
      <vt:lpstr>Število predelovalnih obratov</vt:lpstr>
      <vt:lpstr>PowerPointova predstavitev</vt:lpstr>
      <vt:lpstr>      Reja živali vključena v sistem ekološkega kmetijstva v 2017 </vt:lpstr>
      <vt:lpstr>Podpore za EK v okviru PRP 2014-2020</vt:lpstr>
      <vt:lpstr>Nova EU uredba o eko kmetovanju</vt:lpstr>
      <vt:lpstr>Področje uporabe </vt:lpstr>
      <vt:lpstr>Novi proizvodi v ekološkem kmetovanju</vt:lpstr>
      <vt:lpstr>Glavne novosti </vt:lpstr>
      <vt:lpstr>Pravila pridelave in predelave </vt:lpstr>
      <vt:lpstr>Sistem nadzora </vt:lpstr>
      <vt:lpstr>Pogostost nadzora </vt:lpstr>
      <vt:lpstr> Izjeme glede nadzora</vt:lpstr>
      <vt:lpstr> Previdnostni ukrepi</vt:lpstr>
      <vt:lpstr>Označevanje ekoloških živil</vt:lpstr>
      <vt:lpstr>EU logotip</vt:lpstr>
      <vt:lpstr> Člani skupine izvajalcev za skupinsko certificiranje </vt:lpstr>
      <vt:lpstr>Pogoji za skupino izvajalcev za skupinsko certificiranje</vt:lpstr>
      <vt:lpstr>Certifikat </vt:lpstr>
      <vt:lpstr>Izjeme od pravil ekološkega kmetovanja </vt:lpstr>
      <vt:lpstr> Odprte zadeve pri sprejemanju zakonodaje</vt:lpstr>
      <vt:lpstr>Pravilnik o ekološki pridelavi in predelavi kmetijskih pridelkov  oziroma živil (Uradni list RS, št. 72/2018)</vt:lpstr>
      <vt:lpstr>Delovna skupina za ekološko kmetovanje</vt:lpstr>
      <vt:lpstr>   </vt:lpstr>
      <vt:lpstr>Ciljne skupine komuniciranja </vt:lpstr>
      <vt:lpstr>Nadaljnji koraki izvedbe  </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MKGP</dc:creator>
  <cp:lastModifiedBy>Maja Zibert</cp:lastModifiedBy>
  <cp:revision>96</cp:revision>
  <cp:lastPrinted>2019-01-22T13:42:38Z</cp:lastPrinted>
  <dcterms:created xsi:type="dcterms:W3CDTF">2010-11-10T14:19:28Z</dcterms:created>
  <dcterms:modified xsi:type="dcterms:W3CDTF">2019-01-24T19:44:19Z</dcterms:modified>
</cp:coreProperties>
</file>